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55"/>
  </p:notesMasterIdLst>
  <p:sldIdLst>
    <p:sldId id="256" r:id="rId2"/>
    <p:sldId id="295" r:id="rId3"/>
    <p:sldId id="257" r:id="rId4"/>
    <p:sldId id="293" r:id="rId5"/>
    <p:sldId id="258" r:id="rId6"/>
    <p:sldId id="260" r:id="rId7"/>
    <p:sldId id="310" r:id="rId8"/>
    <p:sldId id="267" r:id="rId9"/>
    <p:sldId id="270" r:id="rId10"/>
    <p:sldId id="271" r:id="rId11"/>
    <p:sldId id="269" r:id="rId12"/>
    <p:sldId id="268" r:id="rId13"/>
    <p:sldId id="273" r:id="rId14"/>
    <p:sldId id="261" r:id="rId15"/>
    <p:sldId id="277" r:id="rId16"/>
    <p:sldId id="308" r:id="rId17"/>
    <p:sldId id="278" r:id="rId18"/>
    <p:sldId id="276" r:id="rId19"/>
    <p:sldId id="275" r:id="rId20"/>
    <p:sldId id="274" r:id="rId21"/>
    <p:sldId id="279" r:id="rId22"/>
    <p:sldId id="325" r:id="rId23"/>
    <p:sldId id="282" r:id="rId24"/>
    <p:sldId id="329" r:id="rId25"/>
    <p:sldId id="330" r:id="rId26"/>
    <p:sldId id="283" r:id="rId27"/>
    <p:sldId id="286" r:id="rId28"/>
    <p:sldId id="287" r:id="rId29"/>
    <p:sldId id="331" r:id="rId30"/>
    <p:sldId id="290" r:id="rId31"/>
    <p:sldId id="332" r:id="rId32"/>
    <p:sldId id="288" r:id="rId33"/>
    <p:sldId id="284" r:id="rId34"/>
    <p:sldId id="289" r:id="rId35"/>
    <p:sldId id="317" r:id="rId36"/>
    <p:sldId id="320" r:id="rId37"/>
    <p:sldId id="319" r:id="rId38"/>
    <p:sldId id="318" r:id="rId39"/>
    <p:sldId id="321" r:id="rId40"/>
    <p:sldId id="322" r:id="rId41"/>
    <p:sldId id="296" r:id="rId42"/>
    <p:sldId id="297" r:id="rId43"/>
    <p:sldId id="298" r:id="rId44"/>
    <p:sldId id="300" r:id="rId45"/>
    <p:sldId id="324" r:id="rId46"/>
    <p:sldId id="301" r:id="rId47"/>
    <p:sldId id="302" r:id="rId48"/>
    <p:sldId id="303" r:id="rId49"/>
    <p:sldId id="304" r:id="rId50"/>
    <p:sldId id="314" r:id="rId51"/>
    <p:sldId id="315" r:id="rId52"/>
    <p:sldId id="316" r:id="rId53"/>
    <p:sldId id="313" r:id="rId5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extLst>
      <p:ext uri="{19B8F6BF-5375-455C-9EA6-DF929625EA0E}">
        <p15:presenceInfo xmlns:p15="http://schemas.microsoft.com/office/powerpoint/2012/main" userId="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4F838-9354-4D2C-AEFE-7D6F449AB03F}" type="datetimeFigureOut">
              <a:rPr lang="tr-TR" smtClean="0"/>
              <a:t>10.06.2021</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8A234E-72CC-46E5-91A7-C20CAEFF70E9}" type="slidenum">
              <a:rPr lang="tr-TR" smtClean="0"/>
              <a:t>‹#›</a:t>
            </a:fld>
            <a:endParaRPr lang="tr-TR"/>
          </a:p>
        </p:txBody>
      </p:sp>
    </p:spTree>
    <p:extLst>
      <p:ext uri="{BB962C8B-B14F-4D97-AF65-F5344CB8AC3E}">
        <p14:creationId xmlns:p14="http://schemas.microsoft.com/office/powerpoint/2010/main" val="70565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18A234E-72CC-46E5-91A7-C20CAEFF70E9}" type="slidenum">
              <a:rPr lang="tr-TR" smtClean="0"/>
              <a:t>2</a:t>
            </a:fld>
            <a:endParaRPr lang="tr-TR"/>
          </a:p>
        </p:txBody>
      </p:sp>
    </p:spTree>
    <p:extLst>
      <p:ext uri="{BB962C8B-B14F-4D97-AF65-F5344CB8AC3E}">
        <p14:creationId xmlns:p14="http://schemas.microsoft.com/office/powerpoint/2010/main" val="1794647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18A234E-72CC-46E5-91A7-C20CAEFF70E9}" type="slidenum">
              <a:rPr lang="tr-TR" smtClean="0"/>
              <a:t>4</a:t>
            </a:fld>
            <a:endParaRPr lang="tr-TR"/>
          </a:p>
        </p:txBody>
      </p:sp>
    </p:spTree>
    <p:extLst>
      <p:ext uri="{BB962C8B-B14F-4D97-AF65-F5344CB8AC3E}">
        <p14:creationId xmlns:p14="http://schemas.microsoft.com/office/powerpoint/2010/main" val="310963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18A234E-72CC-46E5-91A7-C20CAEFF70E9}" type="slidenum">
              <a:rPr lang="tr-TR" smtClean="0"/>
              <a:t>10</a:t>
            </a:fld>
            <a:endParaRPr lang="tr-TR"/>
          </a:p>
        </p:txBody>
      </p:sp>
    </p:spTree>
    <p:extLst>
      <p:ext uri="{BB962C8B-B14F-4D97-AF65-F5344CB8AC3E}">
        <p14:creationId xmlns:p14="http://schemas.microsoft.com/office/powerpoint/2010/main" val="1470375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18A234E-72CC-46E5-91A7-C20CAEFF70E9}" type="slidenum">
              <a:rPr lang="tr-TR" smtClean="0"/>
              <a:t>14</a:t>
            </a:fld>
            <a:endParaRPr lang="tr-TR"/>
          </a:p>
        </p:txBody>
      </p:sp>
    </p:spTree>
    <p:extLst>
      <p:ext uri="{BB962C8B-B14F-4D97-AF65-F5344CB8AC3E}">
        <p14:creationId xmlns:p14="http://schemas.microsoft.com/office/powerpoint/2010/main" val="27024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18A234E-72CC-46E5-91A7-C20CAEFF70E9}" type="slidenum">
              <a:rPr lang="tr-TR" smtClean="0"/>
              <a:t>25</a:t>
            </a:fld>
            <a:endParaRPr lang="tr-TR"/>
          </a:p>
        </p:txBody>
      </p:sp>
    </p:spTree>
    <p:extLst>
      <p:ext uri="{BB962C8B-B14F-4D97-AF65-F5344CB8AC3E}">
        <p14:creationId xmlns:p14="http://schemas.microsoft.com/office/powerpoint/2010/main" val="1141224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18A234E-72CC-46E5-91A7-C20CAEFF70E9}" type="slidenum">
              <a:rPr lang="tr-TR" smtClean="0"/>
              <a:t>38</a:t>
            </a:fld>
            <a:endParaRPr lang="tr-TR"/>
          </a:p>
        </p:txBody>
      </p:sp>
    </p:spTree>
    <p:extLst>
      <p:ext uri="{BB962C8B-B14F-4D97-AF65-F5344CB8AC3E}">
        <p14:creationId xmlns:p14="http://schemas.microsoft.com/office/powerpoint/2010/main" val="2283537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2EFD65FC-BF15-4B1C-AAAE-81ED500DF82C}" type="datetime1">
              <a:rPr lang="tr-TR" smtClean="0"/>
              <a:t>10.06.2021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ECC662-7D21-46D7-BA86-D6558CEAC0F8}" type="slidenum">
              <a:rPr lang="tr-TR" smtClean="0"/>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a:t>Asıl başlık stili için tıklatın</a:t>
            </a:r>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6C1B628-3593-43A8-B424-48EB51122FA2}" type="datetime1">
              <a:rPr lang="tr-TR" smtClean="0"/>
              <a:t>10.06.2021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ECC662-7D21-46D7-BA86-D6558CEAC0F8}" type="slidenum">
              <a:rPr lang="tr-TR" smtClean="0"/>
              <a:t>‹#›</a:t>
            </a:fld>
            <a:endParaRPr lang="tr-T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D282C4-05E6-429E-BE74-E137562AE8E1}" type="datetime1">
              <a:rPr lang="tr-TR" smtClean="0"/>
              <a:t>10.06.2021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ECC662-7D21-46D7-BA86-D6558CEAC0F8}" type="slidenum">
              <a:rPr lang="tr-TR" smtClean="0"/>
              <a:t>‹#›</a:t>
            </a:fld>
            <a:endParaRPr lang="tr-T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B50252B-D8A6-45C2-A15E-46D9EF7D907B}" type="datetime1">
              <a:rPr lang="tr-TR" smtClean="0"/>
              <a:t>10.06.2021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ECC662-7D21-46D7-BA86-D6558CEAC0F8}" type="slidenum">
              <a:rPr lang="tr-TR" smtClean="0"/>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AE595ED-E431-4AF6-9B20-71A203841F43}" type="datetime1">
              <a:rPr lang="tr-TR" smtClean="0"/>
              <a:t>10.06.2021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ECC662-7D21-46D7-BA86-D6558CEAC0F8}" type="slidenum">
              <a:rPr lang="tr-TR" smtClean="0"/>
              <a:t>‹#›</a:t>
            </a:fld>
            <a:endParaRPr lang="tr-T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C95ED0-3878-44E0-AEE1-2E393A913C5B}" type="datetime1">
              <a:rPr lang="tr-TR" smtClean="0"/>
              <a:t>10.06.2021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ECC662-7D21-46D7-BA86-D6558CEAC0F8}" type="slidenum">
              <a:rPr lang="tr-TR" smtClean="0"/>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68B3AD0-B355-4FD9-8D5C-A2D5723BCD31}" type="datetime1">
              <a:rPr lang="tr-TR" smtClean="0"/>
              <a:t>10.06.2021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5ECC662-7D21-46D7-BA86-D6558CEAC0F8}" type="slidenum">
              <a:rPr lang="tr-TR" smtClean="0"/>
              <a:t>‹#›</a:t>
            </a:fld>
            <a:endParaRPr lang="tr-TR"/>
          </a:p>
        </p:txBody>
      </p:sp>
      <p:sp>
        <p:nvSpPr>
          <p:cNvPr id="10" name="Title 9"/>
          <p:cNvSpPr>
            <a:spLocks noGrp="1"/>
          </p:cNvSpPr>
          <p:nvPr>
            <p:ph type="title"/>
          </p:nvPr>
        </p:nvSpPr>
        <p:spPr/>
        <p:txBody>
          <a:bodyPr/>
          <a:lstStyle/>
          <a:p>
            <a:r>
              <a:rPr lang="tr-TR"/>
              <a:t>Asıl başlık stili için tıklatın</a:t>
            </a:r>
            <a:endParaRPr lang="en-US" dirty="0"/>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88E586D9-40C1-44EF-9B43-F4362A9C1B91}" type="datetime1">
              <a:rPr lang="tr-TR" smtClean="0"/>
              <a:t>10.06.2021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5ECC662-7D21-46D7-BA86-D6558CEAC0F8}" type="slidenum">
              <a:rPr lang="tr-TR" smtClean="0"/>
              <a:t>‹#›</a:t>
            </a:fld>
            <a:endParaRPr lang="tr-T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4266C-7471-4EC4-9E40-505BD4A37743}" type="datetime1">
              <a:rPr lang="tr-TR" smtClean="0"/>
              <a:t>10.06.2021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5ECC662-7D21-46D7-BA86-D6558CEAC0F8}" type="slidenum">
              <a:rPr lang="tr-TR" smtClean="0"/>
              <a:t>‹#›</a:t>
            </a:fld>
            <a:endParaRPr lang="tr-T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0E5126D6-2CB9-4673-8893-12508F0901F5}" type="datetime1">
              <a:rPr lang="tr-TR" smtClean="0"/>
              <a:t>10.06.2021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ECC662-7D21-46D7-BA86-D6558CEAC0F8}" type="slidenum">
              <a:rPr lang="tr-TR" smtClean="0"/>
              <a:t>‹#›</a:t>
            </a:fld>
            <a:endParaRPr lang="tr-T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74B130A-B6F7-4BF6-87BA-4E38C6C8AB38}" type="datetime1">
              <a:rPr lang="tr-TR" smtClean="0"/>
              <a:t>10.06.2021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ECC662-7D21-46D7-BA86-D6558CEAC0F8}" type="slidenum">
              <a:rPr lang="tr-TR" smtClean="0"/>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a:t>Asıl başlık stili için tıklatın</a:t>
            </a:r>
            <a:endParaRPr lang="en-US"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8CD0A1B-7280-4B70-85E2-BEBD386D342B}" type="datetime1">
              <a:rPr lang="tr-TR" smtClean="0"/>
              <a:t>10.06.2021</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5ECC662-7D21-46D7-BA86-D6558CEAC0F8}"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slow">
    <p:wipe/>
  </p:transition>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827584" y="1484784"/>
            <a:ext cx="8064896" cy="2592288"/>
          </a:xfrm>
          <a:prstGeom prst="rect">
            <a:avLst/>
          </a:prstGeom>
        </p:spPr>
        <p:txBody>
          <a:bodyPr vert="horz" lIns="91440" tIns="45720" rIns="91440" bIns="45720" rtlCol="0" anchor="b">
            <a:noAutofit/>
          </a:bodyPr>
          <a:lstStyle>
            <a:lvl1pPr algn="l" defTabSz="914400" rtl="0" eaLnBrk="1" latinLnBrk="0" hangingPunct="1">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4000" b="1" dirty="0">
                <a:solidFill>
                  <a:srgbClr val="FF0000"/>
                </a:solidFill>
              </a:rPr>
              <a:t>4691 SAYILI</a:t>
            </a:r>
          </a:p>
          <a:p>
            <a:pPr algn="ctr"/>
            <a:r>
              <a:rPr lang="tr-TR" sz="4000" b="1" dirty="0">
                <a:solidFill>
                  <a:srgbClr val="FF0000"/>
                </a:solidFill>
              </a:rPr>
              <a:t>TEKNOLOJİ GELİŞTİRME BÖLGELERİ KANUNU</a:t>
            </a:r>
            <a:br>
              <a:rPr lang="tr-TR" sz="4000" b="1" dirty="0">
                <a:solidFill>
                  <a:srgbClr val="FF0000"/>
                </a:solidFill>
              </a:rPr>
            </a:br>
            <a:r>
              <a:rPr lang="tr-TR" sz="4000" b="1" dirty="0">
                <a:solidFill>
                  <a:srgbClr val="FF0000"/>
                </a:solidFill>
              </a:rPr>
              <a:t>VE YENİ DÜZENLEMELER</a:t>
            </a:r>
            <a:endParaRPr lang="tr-TR" sz="6600" b="1" dirty="0">
              <a:solidFill>
                <a:srgbClr val="FF0000"/>
              </a:solidFill>
            </a:endParaRP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4348681" y="4725144"/>
            <a:ext cx="751437" cy="984282"/>
          </a:xfrm>
          <a:prstGeom prst="rect">
            <a:avLst/>
          </a:prstGeom>
        </p:spPr>
      </p:pic>
      <p:sp>
        <p:nvSpPr>
          <p:cNvPr id="2" name="Slayt Numarası Yer Tutucusu 1"/>
          <p:cNvSpPr>
            <a:spLocks noGrp="1"/>
          </p:cNvSpPr>
          <p:nvPr>
            <p:ph type="sldNum" sz="quarter" idx="12"/>
          </p:nvPr>
        </p:nvSpPr>
        <p:spPr>
          <a:xfrm>
            <a:off x="3851920" y="6165304"/>
            <a:ext cx="1828800" cy="365125"/>
          </a:xfrm>
        </p:spPr>
        <p:txBody>
          <a:bodyPr/>
          <a:lstStyle/>
          <a:p>
            <a:fld id="{E5ECC662-7D21-46D7-BA86-D6558CEAC0F8}" type="slidenum">
              <a:rPr lang="tr-TR" smtClean="0"/>
              <a:t>1</a:t>
            </a:fld>
            <a:endParaRPr lang="tr-TR"/>
          </a:p>
        </p:txBody>
      </p:sp>
    </p:spTree>
    <p:extLst>
      <p:ext uri="{BB962C8B-B14F-4D97-AF65-F5344CB8AC3E}">
        <p14:creationId xmlns:p14="http://schemas.microsoft.com/office/powerpoint/2010/main" val="77081853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683568" y="836712"/>
            <a:ext cx="5832648" cy="954107"/>
          </a:xfrm>
          <a:prstGeom prst="rect">
            <a:avLst/>
          </a:prstGeom>
        </p:spPr>
        <p:txBody>
          <a:bodyPr wrap="square">
            <a:spAutoFit/>
          </a:bodyPr>
          <a:lstStyle/>
          <a:p>
            <a:pPr lvl="0"/>
            <a:r>
              <a:rPr lang="tr-TR" sz="2800" b="1" dirty="0">
                <a:solidFill>
                  <a:srgbClr val="FF0000"/>
                </a:solidFill>
                <a:latin typeface="+mj-lt"/>
              </a:rPr>
              <a:t>MÜŞTEREK GENEL YÖNETİM GİDERLERİNİN DAĞITILMASI</a:t>
            </a:r>
            <a:endParaRPr lang="tr-TR" sz="2800" dirty="0">
              <a:solidFill>
                <a:srgbClr val="FF0000"/>
              </a:solidFill>
              <a:latin typeface="+mj-lt"/>
            </a:endParaRPr>
          </a:p>
        </p:txBody>
      </p:sp>
      <p:sp>
        <p:nvSpPr>
          <p:cNvPr id="7" name="Dikdörtgen 6"/>
          <p:cNvSpPr/>
          <p:nvPr/>
        </p:nvSpPr>
        <p:spPr>
          <a:xfrm>
            <a:off x="683568" y="2172920"/>
            <a:ext cx="8064896" cy="3416320"/>
          </a:xfrm>
          <a:prstGeom prst="rect">
            <a:avLst/>
          </a:prstGeom>
        </p:spPr>
        <p:txBody>
          <a:bodyPr wrap="square">
            <a:spAutoFit/>
          </a:bodyPr>
          <a:lstStyle/>
          <a:p>
            <a:pPr algn="just"/>
            <a:r>
              <a:rPr lang="tr-TR" sz="2400" dirty="0">
                <a:latin typeface="+mj-lt"/>
              </a:rPr>
              <a:t>Teknopark istisnası kapsamında yer alan faaliyetler ile bu kapsamda yer almayan diğer faaliyetlerin birlikte yapılması veya işletmelerin teknoparklarda birden çok projelerinin bulunması durumunda, bunlara ait  ayrıştırılamayan müşterek genel giderler, bu faaliyetlere ilişkin </a:t>
            </a:r>
            <a:r>
              <a:rPr lang="tr-TR" sz="2400" b="1" dirty="0">
                <a:solidFill>
                  <a:srgbClr val="FF0000"/>
                </a:solidFill>
                <a:latin typeface="+mj-lt"/>
              </a:rPr>
              <a:t>maliyetleri oranında </a:t>
            </a:r>
            <a:r>
              <a:rPr lang="tr-TR" sz="2400" dirty="0">
                <a:latin typeface="+mj-lt"/>
              </a:rPr>
              <a:t>dağıtılması gerekmektedir. </a:t>
            </a:r>
          </a:p>
          <a:p>
            <a:pPr algn="just"/>
            <a:endParaRPr lang="tr-TR" sz="2400" dirty="0">
              <a:latin typeface="+mj-lt"/>
            </a:endParaRPr>
          </a:p>
          <a:p>
            <a:pPr algn="just"/>
            <a:r>
              <a:rPr lang="tr-TR" sz="2400" dirty="0">
                <a:latin typeface="+mj-lt"/>
              </a:rPr>
              <a:t>İşletmelerin dağıtım anahtarı olarak </a:t>
            </a:r>
            <a:r>
              <a:rPr lang="tr-TR" sz="2400" b="1" dirty="0">
                <a:solidFill>
                  <a:srgbClr val="FF0000"/>
                </a:solidFill>
                <a:latin typeface="+mj-lt"/>
              </a:rPr>
              <a:t>satış hasılatını değil maliyet giderlerini</a:t>
            </a:r>
            <a:r>
              <a:rPr lang="tr-TR" sz="2400" dirty="0">
                <a:latin typeface="+mj-lt"/>
              </a:rPr>
              <a:t> dikkate almaları gerekmektedir.</a:t>
            </a:r>
          </a:p>
        </p:txBody>
      </p:sp>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10</a:t>
            </a:fld>
            <a:endParaRPr lang="tr-TR" dirty="0"/>
          </a:p>
        </p:txBody>
      </p:sp>
    </p:spTree>
    <p:extLst>
      <p:ext uri="{BB962C8B-B14F-4D97-AF65-F5344CB8AC3E}">
        <p14:creationId xmlns:p14="http://schemas.microsoft.com/office/powerpoint/2010/main" val="293728618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404664"/>
            <a:ext cx="8208912" cy="1477328"/>
          </a:xfrm>
          <a:prstGeom prst="rect">
            <a:avLst/>
          </a:prstGeom>
        </p:spPr>
        <p:txBody>
          <a:bodyPr wrap="square">
            <a:spAutoFit/>
          </a:bodyPr>
          <a:lstStyle/>
          <a:p>
            <a:pPr algn="just"/>
            <a:r>
              <a:rPr lang="tr-TR" dirty="0" err="1">
                <a:latin typeface="+mj-lt"/>
              </a:rPr>
              <a:t>Polaris</a:t>
            </a:r>
            <a:r>
              <a:rPr lang="tr-TR" dirty="0">
                <a:latin typeface="+mj-lt"/>
              </a:rPr>
              <a:t> Medikal A.Ş. </a:t>
            </a:r>
            <a:r>
              <a:rPr lang="tr-TR" dirty="0" err="1">
                <a:latin typeface="+mj-lt"/>
              </a:rPr>
              <a:t>nin</a:t>
            </a:r>
            <a:r>
              <a:rPr lang="tr-TR" dirty="0">
                <a:latin typeface="+mj-lt"/>
              </a:rPr>
              <a:t> istisna kapsamındaki maliyetleri 10.000-TL, istisna kapsamında olmayan maliyetleri  20.000-TL olarak tespit edilmiş, toplam maliyet 30.000-TL olarak gerçekleşmiştir.  </a:t>
            </a:r>
          </a:p>
          <a:p>
            <a:pPr algn="just"/>
            <a:r>
              <a:rPr lang="tr-TR" dirty="0">
                <a:latin typeface="+mj-lt"/>
              </a:rPr>
              <a:t>Ayrıştırılamayan Müşterek Genel Gider Toplamı 2.000-TL, </a:t>
            </a:r>
            <a:r>
              <a:rPr lang="tr-TR" dirty="0" err="1">
                <a:latin typeface="+mj-lt"/>
              </a:rPr>
              <a:t>dir</a:t>
            </a:r>
            <a:r>
              <a:rPr lang="tr-TR" dirty="0">
                <a:latin typeface="+mj-lt"/>
              </a:rPr>
              <a:t>. </a:t>
            </a:r>
          </a:p>
          <a:p>
            <a:pPr algn="just"/>
            <a:r>
              <a:rPr lang="tr-TR" dirty="0">
                <a:latin typeface="+mj-lt"/>
              </a:rPr>
              <a:t>Buna göre ortak giderlerin dağılımı aşağıdaki şekilde olacaktır.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55" t="26479" r="26467" b="13541"/>
          <a:stretch/>
        </p:blipFill>
        <p:spPr bwMode="auto">
          <a:xfrm>
            <a:off x="467544" y="1881992"/>
            <a:ext cx="8352928" cy="471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a:xfrm>
            <a:off x="3729608" y="6525344"/>
            <a:ext cx="1828800" cy="432048"/>
          </a:xfrm>
        </p:spPr>
        <p:txBody>
          <a:bodyPr/>
          <a:lstStyle/>
          <a:p>
            <a:fld id="{E5ECC662-7D21-46D7-BA86-D6558CEAC0F8}" type="slidenum">
              <a:rPr lang="tr-TR" smtClean="0"/>
              <a:t>11</a:t>
            </a:fld>
            <a:endParaRPr lang="tr-TR" dirty="0"/>
          </a:p>
        </p:txBody>
      </p:sp>
    </p:spTree>
    <p:extLst>
      <p:ext uri="{BB962C8B-B14F-4D97-AF65-F5344CB8AC3E}">
        <p14:creationId xmlns:p14="http://schemas.microsoft.com/office/powerpoint/2010/main" val="248615810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692696"/>
            <a:ext cx="7930174" cy="769441"/>
          </a:xfrm>
          <a:prstGeom prst="rect">
            <a:avLst/>
          </a:prstGeom>
        </p:spPr>
        <p:txBody>
          <a:bodyPr wrap="square">
            <a:spAutoFit/>
          </a:bodyPr>
          <a:lstStyle/>
          <a:p>
            <a:r>
              <a:rPr lang="tr-TR" sz="2200" b="1" dirty="0">
                <a:solidFill>
                  <a:srgbClr val="FF0000"/>
                </a:solidFill>
                <a:latin typeface="+mj-lt"/>
              </a:rPr>
              <a:t>Ar-Ge Yazılım ve Tasarım Harcamalarının Aktifleştirilmesi</a:t>
            </a:r>
          </a:p>
          <a:p>
            <a:r>
              <a:rPr lang="tr-TR" sz="2200" b="1" dirty="0">
                <a:solidFill>
                  <a:srgbClr val="FF0000"/>
                </a:solidFill>
                <a:latin typeface="+mj-lt"/>
              </a:rPr>
              <a:t>Zorunludur. </a:t>
            </a:r>
          </a:p>
        </p:txBody>
      </p:sp>
      <p:sp>
        <p:nvSpPr>
          <p:cNvPr id="5" name="Dikdörtgen 4"/>
          <p:cNvSpPr/>
          <p:nvPr/>
        </p:nvSpPr>
        <p:spPr>
          <a:xfrm>
            <a:off x="647898" y="1735063"/>
            <a:ext cx="8028558" cy="3970318"/>
          </a:xfrm>
          <a:prstGeom prst="rect">
            <a:avLst/>
          </a:prstGeom>
        </p:spPr>
        <p:txBody>
          <a:bodyPr wrap="square">
            <a:spAutoFit/>
          </a:bodyPr>
          <a:lstStyle/>
          <a:p>
            <a:pPr algn="just"/>
            <a:r>
              <a:rPr lang="tr-TR" dirty="0">
                <a:latin typeface="+mj-lt"/>
              </a:rPr>
              <a:t>Teknoparklardaki Ar-Ge, yazılım, tasarım faaliyetlerine yönelik harcamalar hiçbir zaman </a:t>
            </a:r>
            <a:r>
              <a:rPr lang="tr-TR" b="1" dirty="0">
                <a:solidFill>
                  <a:srgbClr val="FF0000"/>
                </a:solidFill>
                <a:latin typeface="+mj-lt"/>
              </a:rPr>
              <a:t>doğrudan gider yazılamazlar. </a:t>
            </a:r>
          </a:p>
          <a:p>
            <a:pPr algn="just"/>
            <a:endParaRPr lang="tr-TR" u="sng" dirty="0">
              <a:latin typeface="+mj-lt"/>
            </a:endParaRPr>
          </a:p>
          <a:p>
            <a:pPr algn="just"/>
            <a:r>
              <a:rPr lang="tr-TR" u="sng" dirty="0">
                <a:latin typeface="+mj-lt"/>
              </a:rPr>
              <a:t>Bunun tek istisnası </a:t>
            </a:r>
            <a:r>
              <a:rPr lang="tr-TR" b="1" u="sng" dirty="0">
                <a:solidFill>
                  <a:srgbClr val="FF0000"/>
                </a:solidFill>
                <a:latin typeface="+mj-lt"/>
              </a:rPr>
              <a:t>«sipariş üzerine yapılan»</a:t>
            </a:r>
            <a:r>
              <a:rPr lang="tr-TR" b="1" u="sng" dirty="0">
                <a:latin typeface="+mj-lt"/>
              </a:rPr>
              <a:t> </a:t>
            </a:r>
            <a:r>
              <a:rPr lang="tr-TR" u="sng" dirty="0">
                <a:latin typeface="+mj-lt"/>
              </a:rPr>
              <a:t>Ar-Ge projeleridir. </a:t>
            </a:r>
          </a:p>
          <a:p>
            <a:pPr algn="just"/>
            <a:endParaRPr lang="tr-TR" u="sng" dirty="0">
              <a:latin typeface="+mj-lt"/>
            </a:endParaRPr>
          </a:p>
          <a:p>
            <a:pPr algn="just"/>
            <a:r>
              <a:rPr lang="tr-TR" dirty="0">
                <a:latin typeface="+mj-lt"/>
              </a:rPr>
              <a:t>Bu harcamaların aktifleştirilmesi ve ortaya çıkan gayrimaddi hakkın maliyet bedelinin amortisman yoluyla itfa edilmesi gerekir. </a:t>
            </a:r>
          </a:p>
          <a:p>
            <a:pPr algn="just"/>
            <a:endParaRPr lang="tr-TR" dirty="0">
              <a:latin typeface="+mj-lt"/>
            </a:endParaRPr>
          </a:p>
          <a:p>
            <a:pPr algn="just"/>
            <a:r>
              <a:rPr lang="tr-TR" dirty="0">
                <a:latin typeface="+mj-lt"/>
              </a:rPr>
              <a:t>Ar-Ge ve yazılım </a:t>
            </a:r>
            <a:r>
              <a:rPr lang="tr-TR" b="1" dirty="0">
                <a:solidFill>
                  <a:srgbClr val="FF0000"/>
                </a:solidFill>
                <a:latin typeface="+mj-lt"/>
              </a:rPr>
              <a:t>faaliyetlerinin başarısız olması durumunda</a:t>
            </a:r>
            <a:r>
              <a:rPr lang="tr-TR" dirty="0">
                <a:latin typeface="+mj-lt"/>
              </a:rPr>
              <a:t> ise, yapılan harcamalar </a:t>
            </a:r>
            <a:r>
              <a:rPr lang="tr-TR" b="1" dirty="0">
                <a:solidFill>
                  <a:srgbClr val="FF0000"/>
                </a:solidFill>
                <a:latin typeface="+mj-lt"/>
              </a:rPr>
              <a:t>tek seferde gider yazılır. </a:t>
            </a:r>
            <a:r>
              <a:rPr lang="tr-TR" dirty="0">
                <a:latin typeface="+mj-lt"/>
              </a:rPr>
              <a:t>İşletmelerin verecekleri gelir veya kurumlar vergisi beyannamelerinde  bu zararı K.K.E.G olarak dikkate almaları gerekmektedir. </a:t>
            </a:r>
          </a:p>
          <a:p>
            <a:pPr algn="just"/>
            <a:endParaRPr lang="tr-TR" dirty="0">
              <a:latin typeface="+mj-lt"/>
            </a:endParaRPr>
          </a:p>
          <a:p>
            <a:pPr algn="just"/>
            <a:r>
              <a:rPr lang="tr-TR" dirty="0">
                <a:latin typeface="+mj-lt"/>
              </a:rPr>
              <a:t>Ar-Ge projesi devam ederken amortisman ayrılmamalıdır. </a:t>
            </a: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12</a:t>
            </a:fld>
            <a:endParaRPr lang="tr-TR"/>
          </a:p>
        </p:txBody>
      </p:sp>
    </p:spTree>
    <p:extLst>
      <p:ext uri="{BB962C8B-B14F-4D97-AF65-F5344CB8AC3E}">
        <p14:creationId xmlns:p14="http://schemas.microsoft.com/office/powerpoint/2010/main" val="427307191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665820" y="3356992"/>
            <a:ext cx="7982094" cy="830997"/>
          </a:xfrm>
          <a:prstGeom prst="rect">
            <a:avLst/>
          </a:prstGeom>
        </p:spPr>
        <p:txBody>
          <a:bodyPr wrap="square">
            <a:spAutoFit/>
          </a:bodyPr>
          <a:lstStyle/>
          <a:p>
            <a:pPr algn="just"/>
            <a:r>
              <a:rPr lang="tr-TR" sz="2400" b="1" dirty="0">
                <a:solidFill>
                  <a:srgbClr val="FF0000"/>
                </a:solidFill>
                <a:latin typeface="+mj-lt"/>
              </a:rPr>
              <a:t>Gayrimaddi hakka dönüşen </a:t>
            </a:r>
            <a:r>
              <a:rPr lang="tr-TR" sz="2400" dirty="0">
                <a:latin typeface="+mj-lt"/>
              </a:rPr>
              <a:t>Ar-Ge harcamalarının </a:t>
            </a:r>
            <a:r>
              <a:rPr lang="tr-TR" sz="2400" b="1" dirty="0">
                <a:solidFill>
                  <a:srgbClr val="FF0000"/>
                </a:solidFill>
                <a:latin typeface="+mj-lt"/>
              </a:rPr>
              <a:t>‘’260  Haklar Hesabında ’’  </a:t>
            </a:r>
            <a:r>
              <a:rPr lang="tr-TR" sz="2400" dirty="0">
                <a:latin typeface="+mj-lt"/>
              </a:rPr>
              <a:t>izlenmesi uygun olacaktır. </a:t>
            </a:r>
          </a:p>
        </p:txBody>
      </p:sp>
      <p:sp>
        <p:nvSpPr>
          <p:cNvPr id="9" name="Dikdörtgen 8"/>
          <p:cNvSpPr/>
          <p:nvPr/>
        </p:nvSpPr>
        <p:spPr>
          <a:xfrm>
            <a:off x="717640" y="4509120"/>
            <a:ext cx="7930273" cy="1477328"/>
          </a:xfrm>
          <a:prstGeom prst="rect">
            <a:avLst/>
          </a:prstGeom>
        </p:spPr>
        <p:txBody>
          <a:bodyPr wrap="square">
            <a:spAutoFit/>
          </a:bodyPr>
          <a:lstStyle/>
          <a:p>
            <a:r>
              <a:rPr lang="tr-TR" dirty="0">
                <a:latin typeface="+mj-lt"/>
              </a:rPr>
              <a:t>-----------------------------------------///////-----------------------------------------</a:t>
            </a:r>
          </a:p>
          <a:p>
            <a:r>
              <a:rPr lang="tr-TR" dirty="0">
                <a:latin typeface="+mj-lt"/>
              </a:rPr>
              <a:t>260  Haklar Hesabı 	: xxx- TL </a:t>
            </a:r>
          </a:p>
          <a:p>
            <a:r>
              <a:rPr lang="tr-TR" dirty="0">
                <a:latin typeface="+mj-lt"/>
              </a:rPr>
              <a:t>			</a:t>
            </a:r>
          </a:p>
          <a:p>
            <a:r>
              <a:rPr lang="tr-TR" dirty="0">
                <a:latin typeface="+mj-lt"/>
              </a:rPr>
              <a:t>		263 Araştırma ve Geliştirme Hesabı : xxx-TL</a:t>
            </a:r>
          </a:p>
          <a:p>
            <a:r>
              <a:rPr lang="tr-TR" dirty="0">
                <a:latin typeface="+mj-lt"/>
              </a:rPr>
              <a:t>----------------------------------------///----------------------------------------------</a:t>
            </a:r>
          </a:p>
        </p:txBody>
      </p:sp>
      <p:sp>
        <p:nvSpPr>
          <p:cNvPr id="11" name="Dikdörtgen 10">
            <a:extLst>
              <a:ext uri="{FF2B5EF4-FFF2-40B4-BE49-F238E27FC236}">
                <a16:creationId xmlns:a16="http://schemas.microsoft.com/office/drawing/2014/main" id="{549D47DE-9BCB-4CD3-B772-7C4A416825E2}"/>
              </a:ext>
            </a:extLst>
          </p:cNvPr>
          <p:cNvSpPr/>
          <p:nvPr/>
        </p:nvSpPr>
        <p:spPr>
          <a:xfrm>
            <a:off x="665820" y="620688"/>
            <a:ext cx="7982094" cy="2700739"/>
          </a:xfrm>
          <a:prstGeom prst="rect">
            <a:avLst/>
          </a:prstGeom>
        </p:spPr>
        <p:txBody>
          <a:bodyPr wrap="square">
            <a:spAutoFit/>
          </a:bodyPr>
          <a:lstStyle/>
          <a:p>
            <a:pPr algn="just"/>
            <a:r>
              <a:rPr lang="tr-TR" sz="2800" b="1" dirty="0">
                <a:solidFill>
                  <a:srgbClr val="FF0000"/>
                </a:solidFill>
                <a:latin typeface="+mj-lt"/>
              </a:rPr>
              <a:t>AR-GE FAALİYETİ NE ZAMAN SONA ERER?  </a:t>
            </a:r>
          </a:p>
          <a:p>
            <a:pPr algn="just"/>
            <a:endParaRPr lang="tr-TR" sz="1050" b="1" dirty="0">
              <a:solidFill>
                <a:srgbClr val="FF0000"/>
              </a:solidFill>
              <a:latin typeface="+mj-lt"/>
            </a:endParaRPr>
          </a:p>
          <a:p>
            <a:pPr algn="just"/>
            <a:r>
              <a:rPr lang="tr-TR" sz="2400" dirty="0">
                <a:latin typeface="+mj-lt"/>
              </a:rPr>
              <a:t>Ar-Ge faaliyeti, denemelerin sona erdiği ve ilk üretimin yapıldığı (prototipin ortaya çıkması), ortaya çıkan ürünün pazarlanabilir duruma geldiği andan itibaren sona erer. </a:t>
            </a:r>
          </a:p>
          <a:p>
            <a:pPr algn="just"/>
            <a:endParaRPr lang="tr-TR" sz="1100" b="1" dirty="0">
              <a:solidFill>
                <a:srgbClr val="FF0000"/>
              </a:solidFill>
              <a:latin typeface="+mj-lt"/>
            </a:endParaRPr>
          </a:p>
          <a:p>
            <a:pPr algn="just"/>
            <a:r>
              <a:rPr lang="tr-TR" sz="2400" dirty="0">
                <a:latin typeface="+mj-lt"/>
              </a:rPr>
              <a:t>Bu aşamada </a:t>
            </a:r>
            <a:r>
              <a:rPr lang="tr-TR" sz="2400" b="1" dirty="0">
                <a:solidFill>
                  <a:srgbClr val="FF0000"/>
                </a:solidFill>
                <a:latin typeface="+mj-lt"/>
              </a:rPr>
              <a:t>gayrimaddi hak ortaya çıkmış </a:t>
            </a:r>
            <a:r>
              <a:rPr lang="tr-TR" sz="2400" dirty="0">
                <a:latin typeface="+mj-lt"/>
              </a:rPr>
              <a:t>sayılacaktır.   </a:t>
            </a: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13</a:t>
            </a:fld>
            <a:endParaRPr lang="tr-TR"/>
          </a:p>
        </p:txBody>
      </p:sp>
    </p:spTree>
    <p:extLst>
      <p:ext uri="{BB962C8B-B14F-4D97-AF65-F5344CB8AC3E}">
        <p14:creationId xmlns:p14="http://schemas.microsoft.com/office/powerpoint/2010/main" val="147846167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251937"/>
            <a:ext cx="6905480" cy="584775"/>
          </a:xfrm>
          <a:prstGeom prst="rect">
            <a:avLst/>
          </a:prstGeom>
        </p:spPr>
        <p:txBody>
          <a:bodyPr wrap="none">
            <a:spAutoFit/>
          </a:bodyPr>
          <a:lstStyle/>
          <a:p>
            <a:r>
              <a:rPr lang="tr-TR" sz="3200" b="1" dirty="0">
                <a:solidFill>
                  <a:srgbClr val="FF0000"/>
                </a:solidFill>
                <a:latin typeface="+mj-lt"/>
              </a:rPr>
              <a:t>GAYRİMADDİ HAKKIN AMORTİSMANI</a:t>
            </a:r>
          </a:p>
        </p:txBody>
      </p:sp>
      <p:sp>
        <p:nvSpPr>
          <p:cNvPr id="5" name="Dikdörtgen 4"/>
          <p:cNvSpPr/>
          <p:nvPr/>
        </p:nvSpPr>
        <p:spPr>
          <a:xfrm>
            <a:off x="949362" y="962431"/>
            <a:ext cx="7736692" cy="1631216"/>
          </a:xfrm>
          <a:prstGeom prst="rect">
            <a:avLst/>
          </a:prstGeom>
        </p:spPr>
        <p:txBody>
          <a:bodyPr wrap="square">
            <a:spAutoFit/>
          </a:bodyPr>
          <a:lstStyle/>
          <a:p>
            <a:pPr algn="just"/>
            <a:r>
              <a:rPr lang="tr-TR" sz="2000" dirty="0">
                <a:latin typeface="+mj-lt"/>
              </a:rPr>
              <a:t>Ar-Ge faaliyetleri sonucunda, gayrimaddi hakkın tescil edilip edilmemesine bağlı kalınmaksızın (PATENT, FAYDALI MODEL, YAZILIM, LİSAN VS) aktifleştirilmesi gereken bir kıymete ulaşılması halinde </a:t>
            </a:r>
            <a:r>
              <a:rPr lang="tr-TR" sz="2000" b="1" dirty="0">
                <a:solidFill>
                  <a:srgbClr val="FF0000"/>
                </a:solidFill>
                <a:latin typeface="+mj-lt"/>
              </a:rPr>
              <a:t>aktifleştirilen harcamalar normal veya hızlandırılmış amortisman yöntemine göre 5 yıl içinde </a:t>
            </a:r>
            <a:r>
              <a:rPr lang="tr-TR" sz="2000" b="1" dirty="0" err="1">
                <a:solidFill>
                  <a:srgbClr val="FF0000"/>
                </a:solidFill>
                <a:latin typeface="+mj-lt"/>
              </a:rPr>
              <a:t>giderleştirilir</a:t>
            </a:r>
            <a:r>
              <a:rPr lang="tr-TR" b="1" dirty="0">
                <a:solidFill>
                  <a:srgbClr val="FF0000"/>
                </a:solidFill>
                <a:latin typeface="+mj-lt"/>
              </a:rPr>
              <a:t>. </a:t>
            </a:r>
          </a:p>
        </p:txBody>
      </p:sp>
      <p:sp>
        <p:nvSpPr>
          <p:cNvPr id="6" name="Dikdörtgen 5"/>
          <p:cNvSpPr/>
          <p:nvPr/>
        </p:nvSpPr>
        <p:spPr>
          <a:xfrm>
            <a:off x="949362" y="2708920"/>
            <a:ext cx="7758930" cy="1323439"/>
          </a:xfrm>
          <a:prstGeom prst="rect">
            <a:avLst/>
          </a:prstGeom>
        </p:spPr>
        <p:txBody>
          <a:bodyPr wrap="square">
            <a:spAutoFit/>
          </a:bodyPr>
          <a:lstStyle/>
          <a:p>
            <a:pPr algn="just"/>
            <a:r>
              <a:rPr lang="tr-TR" sz="2000" dirty="0">
                <a:latin typeface="+mj-lt"/>
              </a:rPr>
              <a:t>Ar-Ge sonucu aktifleştirilen ‘’260 HAKLAR </a:t>
            </a:r>
            <a:r>
              <a:rPr lang="tr-TR" sz="2000" dirty="0" err="1">
                <a:latin typeface="+mj-lt"/>
              </a:rPr>
              <a:t>HESABI’nın</a:t>
            </a:r>
            <a:r>
              <a:rPr lang="tr-TR" sz="2000" dirty="0">
                <a:latin typeface="+mj-lt"/>
              </a:rPr>
              <a:t>’’  amortismanı, sadece </a:t>
            </a:r>
            <a:r>
              <a:rPr lang="tr-TR" sz="2000" b="1" dirty="0">
                <a:solidFill>
                  <a:srgbClr val="FF0000"/>
                </a:solidFill>
                <a:latin typeface="+mj-lt"/>
              </a:rPr>
              <a:t>İSTİSNAYA TABİ KAZANCIN </a:t>
            </a:r>
            <a:r>
              <a:rPr lang="tr-TR" sz="2000" dirty="0">
                <a:latin typeface="+mj-lt"/>
              </a:rPr>
              <a:t>tespitinde gider olarak dikkate alınacaktır, şirketin </a:t>
            </a:r>
            <a:r>
              <a:rPr lang="tr-TR" sz="2000" b="1" dirty="0">
                <a:solidFill>
                  <a:srgbClr val="FF0000"/>
                </a:solidFill>
                <a:latin typeface="+mj-lt"/>
              </a:rPr>
              <a:t>DİĞER FAALİYETLERİYLE </a:t>
            </a:r>
            <a:r>
              <a:rPr lang="tr-TR" sz="2000" dirty="0">
                <a:latin typeface="+mj-lt"/>
              </a:rPr>
              <a:t>ilişkilendirilmeyecektir. </a:t>
            </a:r>
          </a:p>
        </p:txBody>
      </p:sp>
      <p:sp>
        <p:nvSpPr>
          <p:cNvPr id="7" name="Dikdörtgen 6"/>
          <p:cNvSpPr/>
          <p:nvPr/>
        </p:nvSpPr>
        <p:spPr>
          <a:xfrm>
            <a:off x="949362" y="4149080"/>
            <a:ext cx="7655086" cy="2416046"/>
          </a:xfrm>
          <a:prstGeom prst="rect">
            <a:avLst/>
          </a:prstGeom>
        </p:spPr>
        <p:txBody>
          <a:bodyPr wrap="square">
            <a:spAutoFit/>
          </a:bodyPr>
          <a:lstStyle/>
          <a:p>
            <a:pPr algn="just"/>
            <a:r>
              <a:rPr lang="tr-TR" sz="2000" b="1" u="sng" dirty="0">
                <a:solidFill>
                  <a:srgbClr val="FF0000"/>
                </a:solidFill>
                <a:latin typeface="+mj-lt"/>
              </a:rPr>
              <a:t>Hangi durumlarda amortisman ayrılacaktır?</a:t>
            </a:r>
          </a:p>
          <a:p>
            <a:pPr algn="just"/>
            <a:endParaRPr lang="tr-TR" sz="1100" b="1" u="sng" dirty="0">
              <a:solidFill>
                <a:srgbClr val="FF0000"/>
              </a:solidFill>
              <a:latin typeface="+mj-lt"/>
            </a:endParaRPr>
          </a:p>
          <a:p>
            <a:pPr algn="just"/>
            <a:r>
              <a:rPr lang="tr-TR" sz="2000" dirty="0">
                <a:latin typeface="+mj-lt"/>
              </a:rPr>
              <a:t>İstisnaya konu gayrimaddi hakların mülkiyet hakkı şirkette kalacak şekilde kiralanması, lisansının veya satış hakkının verilmesi durumunda, gayrimaddi hakkın amortismanının kiralama veya lisanslama maliyetine eklenmesi gerekmektedir. </a:t>
            </a:r>
            <a:r>
              <a:rPr lang="tr-TR" sz="2000" b="1" dirty="0">
                <a:solidFill>
                  <a:srgbClr val="FF0000"/>
                </a:solidFill>
                <a:latin typeface="+mj-lt"/>
              </a:rPr>
              <a:t>Bu hakların seri üretime tabi tutulması halinde ise, amortismanlardan üretime pay verilecektir.</a:t>
            </a:r>
          </a:p>
        </p:txBody>
      </p:sp>
      <p:pic>
        <p:nvPicPr>
          <p:cNvPr id="9" name="Resim 8"/>
          <p:cNvPicPr>
            <a:picLocks noChangeAspect="1"/>
          </p:cNvPicPr>
          <p:nvPr/>
        </p:nvPicPr>
        <p:blipFill rotWithShape="1">
          <a:blip r:embed="rId3">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3" name="Slayt Numarası Yer Tutucusu 2"/>
          <p:cNvSpPr>
            <a:spLocks noGrp="1"/>
          </p:cNvSpPr>
          <p:nvPr>
            <p:ph type="sldNum" sz="quarter" idx="12"/>
          </p:nvPr>
        </p:nvSpPr>
        <p:spPr>
          <a:xfrm>
            <a:off x="3810000" y="6597352"/>
            <a:ext cx="1828800" cy="260648"/>
          </a:xfrm>
        </p:spPr>
        <p:txBody>
          <a:bodyPr/>
          <a:lstStyle/>
          <a:p>
            <a:fld id="{E5ECC662-7D21-46D7-BA86-D6558CEAC0F8}" type="slidenum">
              <a:rPr lang="tr-TR" smtClean="0"/>
              <a:t>14</a:t>
            </a:fld>
            <a:endParaRPr lang="tr-TR" dirty="0"/>
          </a:p>
        </p:txBody>
      </p:sp>
    </p:spTree>
    <p:extLst>
      <p:ext uri="{BB962C8B-B14F-4D97-AF65-F5344CB8AC3E}">
        <p14:creationId xmlns:p14="http://schemas.microsoft.com/office/powerpoint/2010/main" val="138113160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tlama 1 10"/>
          <p:cNvSpPr/>
          <p:nvPr/>
        </p:nvSpPr>
        <p:spPr>
          <a:xfrm>
            <a:off x="2843808" y="866950"/>
            <a:ext cx="3024336" cy="162594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1015066" y="2780928"/>
            <a:ext cx="7632848" cy="3262432"/>
          </a:xfrm>
          <a:prstGeom prst="rect">
            <a:avLst/>
          </a:prstGeom>
        </p:spPr>
        <p:txBody>
          <a:bodyPr wrap="square">
            <a:spAutoFit/>
          </a:bodyPr>
          <a:lstStyle/>
          <a:p>
            <a:pPr algn="just"/>
            <a:r>
              <a:rPr lang="tr-TR" sz="2400" b="1" dirty="0">
                <a:solidFill>
                  <a:srgbClr val="FF0000"/>
                </a:solidFill>
                <a:latin typeface="+mj-lt"/>
              </a:rPr>
              <a:t>19 Ekim 2017 tarih itibariyle yürürlüğe giren </a:t>
            </a:r>
            <a:r>
              <a:rPr lang="tr-TR" sz="2400" dirty="0">
                <a:solidFill>
                  <a:schemeClr val="bg1">
                    <a:lumMod val="50000"/>
                  </a:schemeClr>
                </a:solidFill>
                <a:latin typeface="+mj-lt"/>
              </a:rPr>
              <a:t>(7033 sayılı Kanun)</a:t>
            </a:r>
            <a:r>
              <a:rPr lang="tr-TR" sz="2400" dirty="0">
                <a:latin typeface="+mj-lt"/>
              </a:rPr>
              <a:t> Bakanlar Kurulu Kararı </a:t>
            </a:r>
            <a:r>
              <a:rPr lang="tr-TR" sz="2400" dirty="0">
                <a:solidFill>
                  <a:srgbClr val="FF0000"/>
                </a:solidFill>
                <a:latin typeface="+mj-lt"/>
              </a:rPr>
              <a:t> </a:t>
            </a:r>
            <a:r>
              <a:rPr lang="tr-TR" sz="2400" dirty="0">
                <a:latin typeface="+mj-lt"/>
              </a:rPr>
              <a:t>ile birlikte </a:t>
            </a:r>
            <a:r>
              <a:rPr lang="tr-TR" sz="2400" dirty="0" err="1">
                <a:latin typeface="+mj-lt"/>
              </a:rPr>
              <a:t>teknokentlerde</a:t>
            </a:r>
            <a:r>
              <a:rPr lang="tr-TR" sz="2400" dirty="0">
                <a:latin typeface="+mj-lt"/>
              </a:rPr>
              <a:t> işletmelerin Vergi İstisnasından yararlanabilmeleri için Hesaplama Yöntemi ve Belgelendirme Zorunluluğu getirilerek  köklü değişikliklere gidilmiştir. </a:t>
            </a:r>
          </a:p>
          <a:p>
            <a:pPr algn="just"/>
            <a:endParaRPr lang="tr-TR" sz="1400" dirty="0">
              <a:latin typeface="+mj-lt"/>
            </a:endParaRPr>
          </a:p>
          <a:p>
            <a:pPr algn="just"/>
            <a:r>
              <a:rPr lang="tr-TR" sz="2400" dirty="0">
                <a:latin typeface="+mj-lt"/>
              </a:rPr>
              <a:t>Bu Kanun ile birlikte istisna edilecek tutar, hesaplama sonucu bulunacak oran dahilinde tespit edilecektir.  </a:t>
            </a:r>
            <a:endParaRPr lang="tr-TR" sz="2400" b="1" dirty="0">
              <a:solidFill>
                <a:srgbClr val="FF0000"/>
              </a:solidFill>
              <a:latin typeface="+mj-lt"/>
            </a:endParaRPr>
          </a:p>
        </p:txBody>
      </p:sp>
      <p:sp>
        <p:nvSpPr>
          <p:cNvPr id="6" name="Metin kutusu 5">
            <a:extLst>
              <a:ext uri="{FF2B5EF4-FFF2-40B4-BE49-F238E27FC236}">
                <a16:creationId xmlns:a16="http://schemas.microsoft.com/office/drawing/2014/main" id="{F54AE5A1-E29C-4EF0-A551-E605217FF86E}"/>
              </a:ext>
            </a:extLst>
          </p:cNvPr>
          <p:cNvSpPr txBox="1"/>
          <p:nvPr/>
        </p:nvSpPr>
        <p:spPr>
          <a:xfrm>
            <a:off x="3563888" y="1387535"/>
            <a:ext cx="1944216" cy="584775"/>
          </a:xfrm>
          <a:prstGeom prst="rect">
            <a:avLst/>
          </a:prstGeom>
          <a:noFill/>
        </p:spPr>
        <p:txBody>
          <a:bodyPr wrap="square" rtlCol="0">
            <a:spAutoFit/>
          </a:bodyPr>
          <a:lstStyle/>
          <a:p>
            <a:r>
              <a:rPr lang="tr-TR" sz="3200" b="1" dirty="0">
                <a:solidFill>
                  <a:srgbClr val="FF0000"/>
                </a:solidFill>
                <a:latin typeface="+mj-lt"/>
              </a:rPr>
              <a:t>ÖNEMLİ</a:t>
            </a:r>
          </a:p>
        </p:txBody>
      </p:sp>
      <p:pic>
        <p:nvPicPr>
          <p:cNvPr id="12" name="Resim 11"/>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15</a:t>
            </a:fld>
            <a:endParaRPr lang="tr-TR"/>
          </a:p>
        </p:txBody>
      </p:sp>
    </p:spTree>
    <p:extLst>
      <p:ext uri="{BB962C8B-B14F-4D97-AF65-F5344CB8AC3E}">
        <p14:creationId xmlns:p14="http://schemas.microsoft.com/office/powerpoint/2010/main" val="167196814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C61FE197-C8AD-4981-8878-B2A0E38E235A}"/>
              </a:ext>
            </a:extLst>
          </p:cNvPr>
          <p:cNvSpPr/>
          <p:nvPr/>
        </p:nvSpPr>
        <p:spPr>
          <a:xfrm>
            <a:off x="861083" y="422571"/>
            <a:ext cx="7834064" cy="2646389"/>
          </a:xfrm>
          <a:prstGeom prst="rect">
            <a:avLst/>
          </a:prstGeom>
        </p:spPr>
        <p:txBody>
          <a:bodyPr wrap="square">
            <a:spAutoFit/>
          </a:bodyPr>
          <a:lstStyle/>
          <a:p>
            <a:r>
              <a:rPr lang="tr-TR" sz="2000" b="1" dirty="0" err="1">
                <a:solidFill>
                  <a:srgbClr val="FF0000"/>
                </a:solidFill>
                <a:latin typeface="+mj-lt"/>
              </a:rPr>
              <a:t>Teknokentlerde</a:t>
            </a:r>
            <a:r>
              <a:rPr lang="tr-TR" sz="2000" b="1" dirty="0">
                <a:solidFill>
                  <a:srgbClr val="FF0000"/>
                </a:solidFill>
                <a:latin typeface="+mj-lt"/>
              </a:rPr>
              <a:t> Ar-Ge ve yazılım faaliyeti sonucu ortaya çıkan bir gayrimaddi hakkın veya ürünün; </a:t>
            </a:r>
          </a:p>
          <a:p>
            <a:r>
              <a:rPr lang="tr-TR" sz="2000" dirty="0">
                <a:latin typeface="+mj-lt"/>
              </a:rPr>
              <a:t> </a:t>
            </a:r>
          </a:p>
          <a:p>
            <a:r>
              <a:rPr lang="tr-TR" sz="2000" dirty="0">
                <a:latin typeface="+mj-lt"/>
              </a:rPr>
              <a:t>1-) </a:t>
            </a:r>
            <a:r>
              <a:rPr lang="tr-TR" sz="2000" b="1" dirty="0">
                <a:latin typeface="+mj-lt"/>
              </a:rPr>
              <a:t>Satışı veya Devri</a:t>
            </a:r>
            <a:endParaRPr lang="tr-TR" sz="2000" dirty="0">
              <a:latin typeface="+mj-lt"/>
            </a:endParaRPr>
          </a:p>
          <a:p>
            <a:r>
              <a:rPr lang="tr-TR" sz="2000" dirty="0">
                <a:latin typeface="+mj-lt"/>
              </a:rPr>
              <a:t>2-) </a:t>
            </a:r>
            <a:r>
              <a:rPr lang="tr-TR" sz="2000" b="1" dirty="0">
                <a:latin typeface="+mj-lt"/>
              </a:rPr>
              <a:t>Kiralanması</a:t>
            </a:r>
            <a:endParaRPr lang="tr-TR" sz="2000" dirty="0">
              <a:latin typeface="+mj-lt"/>
            </a:endParaRPr>
          </a:p>
          <a:p>
            <a:r>
              <a:rPr lang="tr-TR" sz="2000" dirty="0">
                <a:latin typeface="+mj-lt"/>
              </a:rPr>
              <a:t>3-) </a:t>
            </a:r>
            <a:r>
              <a:rPr lang="tr-TR" sz="2000" b="1" dirty="0">
                <a:latin typeface="+mj-lt"/>
              </a:rPr>
              <a:t>Seri Üretim</a:t>
            </a:r>
            <a:endParaRPr lang="tr-TR" sz="2000" dirty="0">
              <a:latin typeface="+mj-lt"/>
            </a:endParaRPr>
          </a:p>
          <a:p>
            <a:r>
              <a:rPr lang="tr-TR" sz="2000" dirty="0">
                <a:latin typeface="+mj-lt"/>
              </a:rPr>
              <a:t>faaliyetleri sonucu elde edilen kazançlar kurumlar vergisinden istisna edilmiştir.  </a:t>
            </a:r>
          </a:p>
        </p:txBody>
      </p:sp>
      <p:sp>
        <p:nvSpPr>
          <p:cNvPr id="6" name="Dikdörtgen 5">
            <a:extLst>
              <a:ext uri="{FF2B5EF4-FFF2-40B4-BE49-F238E27FC236}">
                <a16:creationId xmlns:a16="http://schemas.microsoft.com/office/drawing/2014/main" id="{F04C68FF-F92C-45BF-B27B-6D1B9E5273E3}"/>
              </a:ext>
            </a:extLst>
          </p:cNvPr>
          <p:cNvSpPr/>
          <p:nvPr/>
        </p:nvSpPr>
        <p:spPr>
          <a:xfrm>
            <a:off x="876777" y="3041665"/>
            <a:ext cx="7613031" cy="1323439"/>
          </a:xfrm>
          <a:prstGeom prst="rect">
            <a:avLst/>
          </a:prstGeom>
        </p:spPr>
        <p:txBody>
          <a:bodyPr wrap="square">
            <a:spAutoFit/>
          </a:bodyPr>
          <a:lstStyle/>
          <a:p>
            <a:pPr algn="just"/>
            <a:r>
              <a:rPr lang="tr-TR" sz="2000" dirty="0">
                <a:latin typeface="+mj-lt"/>
              </a:rPr>
              <a:t>Bu faaliyetlerin  yanında;   </a:t>
            </a:r>
          </a:p>
          <a:p>
            <a:pPr algn="just"/>
            <a:r>
              <a:rPr lang="tr-TR" sz="2000" dirty="0">
                <a:latin typeface="+mj-lt"/>
              </a:rPr>
              <a:t>4-) </a:t>
            </a:r>
            <a:r>
              <a:rPr lang="tr-TR" sz="2000" b="1" dirty="0">
                <a:latin typeface="+mj-lt"/>
              </a:rPr>
              <a:t>Uyarlama, yerleştirme, geliştirme, revizyon, ek yazılım </a:t>
            </a:r>
            <a:r>
              <a:rPr lang="tr-TR" sz="2000" dirty="0">
                <a:latin typeface="+mj-lt"/>
              </a:rPr>
              <a:t>gibi faaliyetlerden elde edilen kazançlar ile işletmelerin </a:t>
            </a:r>
            <a:r>
              <a:rPr lang="tr-TR" sz="2000" b="1" dirty="0">
                <a:latin typeface="+mj-lt"/>
              </a:rPr>
              <a:t>proje süresince aldıkları </a:t>
            </a:r>
            <a:r>
              <a:rPr lang="tr-TR" sz="2000" b="1" dirty="0">
                <a:solidFill>
                  <a:srgbClr val="FF0000"/>
                </a:solidFill>
                <a:latin typeface="+mj-lt"/>
              </a:rPr>
              <a:t>hibeler de </a:t>
            </a:r>
            <a:r>
              <a:rPr lang="tr-TR" sz="2000" b="1" dirty="0">
                <a:latin typeface="+mj-lt"/>
              </a:rPr>
              <a:t>istisna kapsamındadır. </a:t>
            </a:r>
            <a:endParaRPr lang="tr-TR" sz="2000" dirty="0">
              <a:latin typeface="+mj-lt"/>
            </a:endParaRPr>
          </a:p>
        </p:txBody>
      </p:sp>
      <p:sp>
        <p:nvSpPr>
          <p:cNvPr id="7" name="Dikdörtgen 6">
            <a:extLst>
              <a:ext uri="{FF2B5EF4-FFF2-40B4-BE49-F238E27FC236}">
                <a16:creationId xmlns:a16="http://schemas.microsoft.com/office/drawing/2014/main" id="{188BA381-4309-4FD2-97BD-6CE6810EFBB0}"/>
              </a:ext>
            </a:extLst>
          </p:cNvPr>
          <p:cNvSpPr/>
          <p:nvPr/>
        </p:nvSpPr>
        <p:spPr>
          <a:xfrm>
            <a:off x="899592" y="4462080"/>
            <a:ext cx="7613031" cy="1631216"/>
          </a:xfrm>
          <a:prstGeom prst="rect">
            <a:avLst/>
          </a:prstGeom>
        </p:spPr>
        <p:txBody>
          <a:bodyPr wrap="square">
            <a:spAutoFit/>
          </a:bodyPr>
          <a:lstStyle/>
          <a:p>
            <a:pPr algn="just"/>
            <a:r>
              <a:rPr lang="tr-TR" sz="2000" dirty="0">
                <a:latin typeface="+mj-lt"/>
              </a:rPr>
              <a:t>Kurumlar Vergisi Kanunun 1 seri no.lu tebliği uyarınca yeni Bakanlar Kurulu Kararı kapsamına sadece, gayri maddi hakların </a:t>
            </a:r>
            <a:r>
              <a:rPr lang="tr-TR" sz="2000" b="1" dirty="0">
                <a:latin typeface="+mj-lt"/>
              </a:rPr>
              <a:t>satışı, devri veya kiralanmasından </a:t>
            </a:r>
            <a:r>
              <a:rPr lang="tr-TR" sz="2000" dirty="0">
                <a:latin typeface="+mj-lt"/>
              </a:rPr>
              <a:t>(1 ve 2’den) </a:t>
            </a:r>
            <a:r>
              <a:rPr lang="tr-TR" sz="2000" b="1" dirty="0">
                <a:latin typeface="+mj-lt"/>
              </a:rPr>
              <a:t>doğan kazançlar girmektedir</a:t>
            </a:r>
            <a:r>
              <a:rPr lang="tr-TR" sz="2000" dirty="0">
                <a:latin typeface="+mj-lt"/>
              </a:rPr>
              <a:t>. </a:t>
            </a:r>
            <a:r>
              <a:rPr lang="tr-TR" sz="2000" b="1" dirty="0">
                <a:solidFill>
                  <a:srgbClr val="FF0000"/>
                </a:solidFill>
                <a:latin typeface="+mj-lt"/>
              </a:rPr>
              <a:t>Seri üretimde ise BKK hükümleri dikkate alınmaksızın eski hükümler</a:t>
            </a:r>
            <a:r>
              <a:rPr lang="tr-TR" sz="2000" dirty="0">
                <a:latin typeface="+mj-lt"/>
              </a:rPr>
              <a:t> uygulanacaktır. </a:t>
            </a:r>
          </a:p>
        </p:txBody>
      </p:sp>
      <p:pic>
        <p:nvPicPr>
          <p:cNvPr id="9" name="Resim 8"/>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16</a:t>
            </a:fld>
            <a:endParaRPr lang="tr-TR"/>
          </a:p>
        </p:txBody>
      </p:sp>
    </p:spTree>
    <p:extLst>
      <p:ext uri="{BB962C8B-B14F-4D97-AF65-F5344CB8AC3E}">
        <p14:creationId xmlns:p14="http://schemas.microsoft.com/office/powerpoint/2010/main" val="150522564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55576" y="1305342"/>
            <a:ext cx="7776864" cy="4708981"/>
          </a:xfrm>
          <a:prstGeom prst="rect">
            <a:avLst/>
          </a:prstGeom>
        </p:spPr>
        <p:txBody>
          <a:bodyPr wrap="square">
            <a:spAutoFit/>
          </a:bodyPr>
          <a:lstStyle/>
          <a:p>
            <a:pPr algn="just"/>
            <a:r>
              <a:rPr lang="tr-TR" sz="2000" b="1" dirty="0">
                <a:solidFill>
                  <a:srgbClr val="FF0000"/>
                </a:solidFill>
                <a:latin typeface="+mj-lt"/>
              </a:rPr>
              <a:t>Yeni BKK ile, </a:t>
            </a:r>
          </a:p>
          <a:p>
            <a:pPr algn="just"/>
            <a:endParaRPr lang="tr-TR" sz="2000" dirty="0">
              <a:latin typeface="+mj-lt"/>
            </a:endParaRPr>
          </a:p>
          <a:p>
            <a:pPr algn="just"/>
            <a:r>
              <a:rPr lang="tr-TR" sz="2000" dirty="0" err="1">
                <a:latin typeface="+mj-lt"/>
              </a:rPr>
              <a:t>Teknokentlerdeki</a:t>
            </a:r>
            <a:r>
              <a:rPr lang="tr-TR" sz="2000" dirty="0">
                <a:latin typeface="+mj-lt"/>
              </a:rPr>
              <a:t> kurumlar vergisi istisnası </a:t>
            </a:r>
            <a:r>
              <a:rPr lang="tr-TR" sz="2000" b="1" dirty="0">
                <a:solidFill>
                  <a:srgbClr val="FF0000"/>
                </a:solidFill>
                <a:latin typeface="+mj-lt"/>
              </a:rPr>
              <a:t>BELGE ŞARTINA </a:t>
            </a:r>
            <a:r>
              <a:rPr lang="tr-TR" sz="2000" dirty="0">
                <a:latin typeface="+mj-lt"/>
              </a:rPr>
              <a:t>bağlanmıştır. </a:t>
            </a:r>
          </a:p>
          <a:p>
            <a:pPr algn="just"/>
            <a:endParaRPr lang="tr-TR" sz="2000" b="1" u="sng" dirty="0">
              <a:latin typeface="+mj-lt"/>
            </a:endParaRPr>
          </a:p>
          <a:p>
            <a:pPr algn="just"/>
            <a:r>
              <a:rPr lang="tr-TR" sz="2000" dirty="0">
                <a:latin typeface="+mj-lt"/>
              </a:rPr>
              <a:t>İstisnadan yararlanacak kazanç kısmının belirlenmesi ile ilgili bir </a:t>
            </a:r>
            <a:r>
              <a:rPr lang="tr-TR" sz="2000" b="1" dirty="0">
                <a:solidFill>
                  <a:srgbClr val="FF0000"/>
                </a:solidFill>
                <a:latin typeface="+mj-lt"/>
              </a:rPr>
              <a:t>HESAPLAMA YAPILMASI</a:t>
            </a:r>
            <a:r>
              <a:rPr lang="tr-TR" sz="2000" dirty="0">
                <a:solidFill>
                  <a:srgbClr val="FF0000"/>
                </a:solidFill>
                <a:latin typeface="+mj-lt"/>
              </a:rPr>
              <a:t> </a:t>
            </a:r>
            <a:r>
              <a:rPr lang="tr-TR" sz="2000" dirty="0">
                <a:latin typeface="+mj-lt"/>
              </a:rPr>
              <a:t>şartı getirilmiştir.  </a:t>
            </a:r>
          </a:p>
          <a:p>
            <a:pPr algn="just"/>
            <a:endParaRPr lang="tr-TR" sz="2000" b="1" dirty="0">
              <a:latin typeface="+mj-lt"/>
            </a:endParaRPr>
          </a:p>
          <a:p>
            <a:pPr algn="just"/>
            <a:r>
              <a:rPr lang="tr-TR" sz="2000" b="1" dirty="0">
                <a:solidFill>
                  <a:srgbClr val="FF0000"/>
                </a:solidFill>
                <a:latin typeface="+mj-lt"/>
              </a:rPr>
              <a:t>19.10.2017 tarihinden sonra </a:t>
            </a:r>
            <a:r>
              <a:rPr lang="tr-TR" sz="2000" dirty="0">
                <a:latin typeface="+mj-lt"/>
              </a:rPr>
              <a:t>yönetici şirket hakem heyetlerince onaylanmış projeler  yeni </a:t>
            </a:r>
            <a:r>
              <a:rPr lang="tr-TR" sz="2000" dirty="0" err="1">
                <a:latin typeface="+mj-lt"/>
              </a:rPr>
              <a:t>BKK’ya</a:t>
            </a:r>
            <a:r>
              <a:rPr lang="tr-TR" sz="2000" dirty="0">
                <a:latin typeface="+mj-lt"/>
              </a:rPr>
              <a:t> tabidir. </a:t>
            </a:r>
          </a:p>
          <a:p>
            <a:pPr algn="just"/>
            <a:endParaRPr lang="tr-TR" sz="2000" dirty="0">
              <a:latin typeface="+mj-lt"/>
            </a:endParaRPr>
          </a:p>
          <a:p>
            <a:pPr algn="just"/>
            <a:r>
              <a:rPr lang="tr-TR" sz="2000" dirty="0">
                <a:latin typeface="+mj-lt"/>
              </a:rPr>
              <a:t>19.10.2017 tarihinden önce onaylanmış projelere ilişkin kazançlar, 30.06.2021 tarihine kadar eski hükümlere tabi olacaklar, </a:t>
            </a:r>
            <a:r>
              <a:rPr lang="tr-TR" sz="2000" b="1" dirty="0">
                <a:solidFill>
                  <a:srgbClr val="FF0000"/>
                </a:solidFill>
                <a:latin typeface="+mj-lt"/>
              </a:rPr>
              <a:t>30.06.2021 tarihinden sonra kazanç elde edilmesi durumunda ise,</a:t>
            </a:r>
            <a:r>
              <a:rPr lang="tr-TR" sz="2000" dirty="0">
                <a:latin typeface="+mj-lt"/>
              </a:rPr>
              <a:t> bu projeler de yeni BKK hükümlerine tabi olacaktır. </a:t>
            </a:r>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17</a:t>
            </a:fld>
            <a:endParaRPr lang="tr-TR"/>
          </a:p>
        </p:txBody>
      </p:sp>
    </p:spTree>
    <p:extLst>
      <p:ext uri="{BB962C8B-B14F-4D97-AF65-F5344CB8AC3E}">
        <p14:creationId xmlns:p14="http://schemas.microsoft.com/office/powerpoint/2010/main" val="193796795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7584" y="2254220"/>
            <a:ext cx="7992888" cy="2462213"/>
          </a:xfrm>
          <a:prstGeom prst="rect">
            <a:avLst/>
          </a:prstGeom>
        </p:spPr>
        <p:txBody>
          <a:bodyPr wrap="square">
            <a:spAutoFit/>
          </a:bodyPr>
          <a:lstStyle/>
          <a:p>
            <a:r>
              <a:rPr lang="tr-TR" sz="2200" dirty="0">
                <a:latin typeface="+mj-lt"/>
              </a:rPr>
              <a:t>** Patent</a:t>
            </a:r>
          </a:p>
          <a:p>
            <a:r>
              <a:rPr lang="tr-TR" sz="2200" dirty="0">
                <a:latin typeface="+mj-lt"/>
              </a:rPr>
              <a:t>** Faydalı Model Belgesi  </a:t>
            </a:r>
          </a:p>
          <a:p>
            <a:r>
              <a:rPr lang="tr-TR" sz="2200" dirty="0">
                <a:latin typeface="+mj-lt"/>
              </a:rPr>
              <a:t>** Tasarım Tescil Belgesi (Ar-Ge faaliyetleri neticesinde alınan)</a:t>
            </a:r>
          </a:p>
          <a:p>
            <a:r>
              <a:rPr lang="tr-TR" sz="2200" dirty="0">
                <a:latin typeface="+mj-lt"/>
              </a:rPr>
              <a:t>** Telif Hakkı Belgesi (Yazılımlar için)</a:t>
            </a:r>
          </a:p>
          <a:p>
            <a:r>
              <a:rPr lang="tr-TR" sz="2200" dirty="0">
                <a:latin typeface="+mj-lt"/>
              </a:rPr>
              <a:t>** Entegre Devre Topografyası Belgesi</a:t>
            </a:r>
          </a:p>
          <a:p>
            <a:r>
              <a:rPr lang="tr-TR" sz="2200" dirty="0">
                <a:latin typeface="+mj-lt"/>
              </a:rPr>
              <a:t>** Yeni Bitki Çeşitlerine Ait Islah Hakkı Tescil Belgesi </a:t>
            </a:r>
          </a:p>
          <a:p>
            <a:r>
              <a:rPr lang="tr-TR" sz="2200" dirty="0">
                <a:latin typeface="+mj-lt"/>
              </a:rPr>
              <a:t>** ve Benzeri Belgeler</a:t>
            </a:r>
          </a:p>
        </p:txBody>
      </p:sp>
      <p:sp>
        <p:nvSpPr>
          <p:cNvPr id="5" name="Metin kutusu 4"/>
          <p:cNvSpPr txBox="1"/>
          <p:nvPr/>
        </p:nvSpPr>
        <p:spPr>
          <a:xfrm>
            <a:off x="827584" y="1249596"/>
            <a:ext cx="7848872" cy="523220"/>
          </a:xfrm>
          <a:prstGeom prst="rect">
            <a:avLst/>
          </a:prstGeom>
          <a:noFill/>
        </p:spPr>
        <p:txBody>
          <a:bodyPr wrap="square" rtlCol="0">
            <a:spAutoFit/>
          </a:bodyPr>
          <a:lstStyle/>
          <a:p>
            <a:r>
              <a:rPr lang="tr-TR" sz="2800" b="1" dirty="0">
                <a:solidFill>
                  <a:srgbClr val="FF0000"/>
                </a:solidFill>
                <a:latin typeface="+mj-lt"/>
              </a:rPr>
              <a:t>BELGELENDİRMEDE KULLANILACAK BELGELER</a:t>
            </a: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18</a:t>
            </a:fld>
            <a:endParaRPr lang="tr-TR"/>
          </a:p>
        </p:txBody>
      </p:sp>
    </p:spTree>
    <p:extLst>
      <p:ext uri="{BB962C8B-B14F-4D97-AF65-F5344CB8AC3E}">
        <p14:creationId xmlns:p14="http://schemas.microsoft.com/office/powerpoint/2010/main" val="104822318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48846" y="380846"/>
            <a:ext cx="7992888" cy="6432530"/>
          </a:xfrm>
          <a:prstGeom prst="rect">
            <a:avLst/>
          </a:prstGeom>
        </p:spPr>
        <p:txBody>
          <a:bodyPr wrap="square">
            <a:spAutoFit/>
          </a:bodyPr>
          <a:lstStyle/>
          <a:p>
            <a:pPr algn="just"/>
            <a:r>
              <a:rPr lang="tr-TR" sz="2400" b="1" dirty="0">
                <a:solidFill>
                  <a:srgbClr val="FF0000"/>
                </a:solidFill>
                <a:latin typeface="+mj-lt"/>
              </a:rPr>
              <a:t>Belgelendirme şartının tek istisnası, işletmelerin proje bitirme belgesidir.</a:t>
            </a:r>
          </a:p>
          <a:p>
            <a:pPr algn="just"/>
            <a:r>
              <a:rPr lang="tr-TR" sz="1100" dirty="0">
                <a:latin typeface="+mj-lt"/>
              </a:rPr>
              <a:t> </a:t>
            </a:r>
          </a:p>
          <a:p>
            <a:pPr algn="just"/>
            <a:r>
              <a:rPr lang="tr-TR" sz="2200" dirty="0">
                <a:latin typeface="+mj-lt"/>
              </a:rPr>
              <a:t>Son 5 yıla ait hesap dönemleri dikkate alınarak </a:t>
            </a:r>
            <a:r>
              <a:rPr lang="tr-TR" sz="2200" b="1" u="sng" dirty="0">
                <a:solidFill>
                  <a:srgbClr val="FF0000"/>
                </a:solidFill>
                <a:latin typeface="+mj-lt"/>
              </a:rPr>
              <a:t>gayri maddi haklardan </a:t>
            </a:r>
            <a:r>
              <a:rPr lang="tr-TR" sz="2200" dirty="0">
                <a:latin typeface="+mj-lt"/>
              </a:rPr>
              <a:t>elde edilen </a:t>
            </a:r>
            <a:r>
              <a:rPr lang="tr-TR" sz="2200" b="1" dirty="0">
                <a:solidFill>
                  <a:srgbClr val="FF0000"/>
                </a:solidFill>
                <a:latin typeface="+mj-lt"/>
              </a:rPr>
              <a:t>yıllık brüt gelir tutarı 34 milyon TL’yi aşmayan; </a:t>
            </a:r>
            <a:r>
              <a:rPr lang="tr-TR" sz="2200" b="1" dirty="0">
                <a:solidFill>
                  <a:schemeClr val="tx1">
                    <a:lumMod val="95000"/>
                    <a:lumOff val="5000"/>
                  </a:schemeClr>
                </a:solidFill>
                <a:latin typeface="+mj-lt"/>
              </a:rPr>
              <a:t>(2018 yılı için)</a:t>
            </a:r>
          </a:p>
          <a:p>
            <a:pPr algn="just"/>
            <a:endParaRPr lang="tr-TR" sz="1000" b="1" dirty="0">
              <a:solidFill>
                <a:srgbClr val="FF0000"/>
              </a:solidFill>
              <a:latin typeface="+mj-lt"/>
            </a:endParaRPr>
          </a:p>
          <a:p>
            <a:pPr algn="just"/>
            <a:r>
              <a:rPr lang="tr-TR" sz="2200" b="1" dirty="0">
                <a:solidFill>
                  <a:schemeClr val="tx1">
                    <a:lumMod val="95000"/>
                    <a:lumOff val="5000"/>
                  </a:schemeClr>
                </a:solidFill>
                <a:latin typeface="+mj-lt"/>
              </a:rPr>
              <a:t>D</a:t>
            </a:r>
            <a:r>
              <a:rPr lang="tr-TR" sz="2200" dirty="0">
                <a:latin typeface="+mj-lt"/>
              </a:rPr>
              <a:t>ahil olduğu şirketler grubunun (bir şirket grubuna dahil değillerse kendinin) </a:t>
            </a:r>
            <a:r>
              <a:rPr lang="tr-TR" sz="2200" b="1" dirty="0">
                <a:solidFill>
                  <a:srgbClr val="FF0000"/>
                </a:solidFill>
                <a:latin typeface="+mj-lt"/>
              </a:rPr>
              <a:t>yıllık net hasılat toplamı 226 milyon TL </a:t>
            </a:r>
            <a:r>
              <a:rPr lang="tr-TR" sz="2200" b="1" dirty="0" err="1">
                <a:solidFill>
                  <a:srgbClr val="FF0000"/>
                </a:solidFill>
                <a:latin typeface="+mj-lt"/>
              </a:rPr>
              <a:t>yi</a:t>
            </a:r>
            <a:r>
              <a:rPr lang="tr-TR" sz="2200" b="1" dirty="0">
                <a:solidFill>
                  <a:srgbClr val="FF0000"/>
                </a:solidFill>
                <a:latin typeface="+mj-lt"/>
              </a:rPr>
              <a:t> aşmayan; </a:t>
            </a:r>
            <a:r>
              <a:rPr lang="tr-TR" sz="2200" b="1" dirty="0">
                <a:solidFill>
                  <a:schemeClr val="tx1">
                    <a:lumMod val="95000"/>
                    <a:lumOff val="5000"/>
                  </a:schemeClr>
                </a:solidFill>
                <a:latin typeface="+mj-lt"/>
              </a:rPr>
              <a:t>(2018 yılı için)</a:t>
            </a:r>
          </a:p>
          <a:p>
            <a:pPr algn="just"/>
            <a:endParaRPr lang="tr-TR" sz="1100" dirty="0">
              <a:solidFill>
                <a:schemeClr val="tx1">
                  <a:lumMod val="95000"/>
                  <a:lumOff val="5000"/>
                </a:schemeClr>
              </a:solidFill>
              <a:latin typeface="+mj-lt"/>
            </a:endParaRPr>
          </a:p>
          <a:p>
            <a:pPr algn="just"/>
            <a:r>
              <a:rPr lang="tr-TR" sz="2200" dirty="0">
                <a:solidFill>
                  <a:schemeClr val="tx1">
                    <a:lumMod val="95000"/>
                    <a:lumOff val="5000"/>
                  </a:schemeClr>
                </a:solidFill>
                <a:latin typeface="+mj-lt"/>
              </a:rPr>
              <a:t>mükellefler</a:t>
            </a:r>
            <a:r>
              <a:rPr lang="tr-TR" sz="2200" dirty="0">
                <a:latin typeface="+mj-lt"/>
              </a:rPr>
              <a:t>in Ar-Ge sonucu ulaştıkları haklardan elde ettikleri kazançları, </a:t>
            </a:r>
            <a:r>
              <a:rPr lang="tr-TR" sz="2200" b="1" dirty="0">
                <a:solidFill>
                  <a:srgbClr val="FF0000"/>
                </a:solidFill>
                <a:latin typeface="+mj-lt"/>
              </a:rPr>
              <a:t>Sanayi ve Teknoloji Bakanlığından alınan proje bitirme belgesi ile </a:t>
            </a:r>
            <a:r>
              <a:rPr lang="tr-TR" sz="2200" dirty="0">
                <a:latin typeface="+mj-lt"/>
              </a:rPr>
              <a:t>kazanç istisnasından faydalanabilirler.</a:t>
            </a:r>
          </a:p>
          <a:p>
            <a:pPr algn="just"/>
            <a:endParaRPr lang="tr-TR" sz="1100" dirty="0">
              <a:latin typeface="+mj-lt"/>
            </a:endParaRPr>
          </a:p>
          <a:p>
            <a:pPr algn="just"/>
            <a:r>
              <a:rPr lang="tr-TR" sz="2200" dirty="0">
                <a:latin typeface="+mj-lt"/>
              </a:rPr>
              <a:t>Yukarıda belirtilen şartları taşıyan gelir ve kurumlar vergisi mükelleflerinden patent ve patente eşdeğer bir başka belge aranmaz. Bu tutarlar Merkez Bankası tarafından belirlenecek Euro alış kuru üzerinden her yıl güncellenir.(2017/10821 BKK)</a:t>
            </a:r>
          </a:p>
          <a:p>
            <a:pPr algn="just"/>
            <a:endParaRPr lang="tr-TR" sz="2200" dirty="0">
              <a:latin typeface="+mj-lt"/>
            </a:endParaRPr>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a:xfrm>
            <a:off x="3810000" y="6381328"/>
            <a:ext cx="1828800" cy="417826"/>
          </a:xfrm>
        </p:spPr>
        <p:txBody>
          <a:bodyPr/>
          <a:lstStyle/>
          <a:p>
            <a:fld id="{E5ECC662-7D21-46D7-BA86-D6558CEAC0F8}" type="slidenum">
              <a:rPr lang="tr-TR" smtClean="0"/>
              <a:t>19</a:t>
            </a:fld>
            <a:endParaRPr lang="tr-TR" dirty="0"/>
          </a:p>
        </p:txBody>
      </p:sp>
    </p:spTree>
    <p:extLst>
      <p:ext uri="{BB962C8B-B14F-4D97-AF65-F5344CB8AC3E}">
        <p14:creationId xmlns:p14="http://schemas.microsoft.com/office/powerpoint/2010/main" val="287036886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20D078E-A551-4043-AEDD-AF513D27810D}"/>
              </a:ext>
            </a:extLst>
          </p:cNvPr>
          <p:cNvSpPr>
            <a:spLocks noGrp="1"/>
          </p:cNvSpPr>
          <p:nvPr>
            <p:ph sz="quarter" idx="13"/>
          </p:nvPr>
        </p:nvSpPr>
        <p:spPr>
          <a:xfrm>
            <a:off x="467544" y="2026528"/>
            <a:ext cx="8352928" cy="2266568"/>
          </a:xfrm>
        </p:spPr>
        <p:txBody>
          <a:bodyPr>
            <a:normAutofit fontScale="92500"/>
          </a:bodyPr>
          <a:lstStyle/>
          <a:p>
            <a:pPr marL="0" indent="0" algn="just">
              <a:buNone/>
            </a:pPr>
            <a:r>
              <a:rPr lang="tr-TR" sz="2600" b="0" i="0" dirty="0">
                <a:solidFill>
                  <a:srgbClr val="FF0000"/>
                </a:solidFill>
                <a:effectLst/>
                <a:latin typeface="Trebuchet MS" panose="020B0603020202020204" pitchFamily="34" charset="0"/>
              </a:rPr>
              <a:t>4691 sayılı Teknoloji Geliştirme Bölgeleri Kanunun Amacı </a:t>
            </a:r>
            <a:endParaRPr lang="tr-TR" sz="2600" dirty="0">
              <a:solidFill>
                <a:srgbClr val="FF0000"/>
              </a:solidFill>
              <a:latin typeface="Trebuchet MS" panose="020B0603020202020204" pitchFamily="34" charset="0"/>
            </a:endParaRPr>
          </a:p>
          <a:p>
            <a:pPr marL="0" indent="0" algn="just">
              <a:buNone/>
            </a:pPr>
            <a:r>
              <a:rPr lang="tr-TR" sz="1900" dirty="0">
                <a:effectLst/>
                <a:latin typeface="Trebuchet MS (Başlıklar)"/>
                <a:ea typeface="Calibri" panose="020F0502020204030204" pitchFamily="34" charset="0"/>
                <a:cs typeface="Times New Roman" panose="02020603050405020304" pitchFamily="18" charset="0"/>
              </a:rPr>
              <a:t>Ar-Ge ve yazılıma dayalı katma değeri yüksek ürün ve hizmetlerin üretiminde artış sağlamak, </a:t>
            </a:r>
            <a:r>
              <a:rPr lang="tr-TR" sz="1900" dirty="0">
                <a:latin typeface="Trebuchet MS (Başlıklar)"/>
                <a:ea typeface="Calibri" panose="020F0502020204030204" pitchFamily="34" charset="0"/>
                <a:cs typeface="Times New Roman" panose="02020603050405020304" pitchFamily="18" charset="0"/>
              </a:rPr>
              <a:t>t</a:t>
            </a:r>
            <a:r>
              <a:rPr lang="tr-TR" sz="1900" dirty="0">
                <a:effectLst/>
                <a:latin typeface="Trebuchet MS (Başlıklar)"/>
                <a:ea typeface="Calibri" panose="020F0502020204030204" pitchFamily="34" charset="0"/>
                <a:cs typeface="Times New Roman" panose="02020603050405020304" pitchFamily="18" charset="0"/>
              </a:rPr>
              <a:t>eknoparklarda faaliyet gösteren </a:t>
            </a:r>
            <a:r>
              <a:rPr lang="tr-TR" sz="1900" dirty="0">
                <a:latin typeface="Trebuchet MS (Başlıklar)"/>
                <a:ea typeface="Calibri" panose="020F0502020204030204" pitchFamily="34" charset="0"/>
                <a:cs typeface="Times New Roman" panose="02020603050405020304" pitchFamily="18" charset="0"/>
              </a:rPr>
              <a:t>işletmelere vergisel teşvikler, hibeler, SGK prim destekleri vererek ülkemizin dışa </a:t>
            </a:r>
            <a:r>
              <a:rPr lang="tr-TR" sz="1900" dirty="0">
                <a:effectLst/>
                <a:latin typeface="Trebuchet MS (Başlıklar)"/>
                <a:ea typeface="Calibri" panose="020F0502020204030204" pitchFamily="34" charset="0"/>
                <a:cs typeface="Times New Roman" panose="02020603050405020304" pitchFamily="18" charset="0"/>
              </a:rPr>
              <a:t>bağımlılığını azaltmak, bu ürünlerin  ihracatını arttırmak, üniversite ve sanayiyi bir araya getirerek ülkemizdeki beyin göçünü önlemek,  </a:t>
            </a:r>
            <a:r>
              <a:rPr lang="tr-TR" sz="1900" dirty="0">
                <a:latin typeface="Trebuchet MS (Başlıklar)"/>
                <a:ea typeface="Calibri" panose="020F0502020204030204" pitchFamily="34" charset="0"/>
                <a:cs typeface="Times New Roman" panose="02020603050405020304" pitchFamily="18" charset="0"/>
              </a:rPr>
              <a:t>ü</a:t>
            </a:r>
            <a:r>
              <a:rPr lang="tr-TR" sz="1900" dirty="0">
                <a:effectLst/>
                <a:latin typeface="Trebuchet MS (Başlıklar)"/>
                <a:ea typeface="Calibri" panose="020F0502020204030204" pitchFamily="34" charset="0"/>
                <a:cs typeface="Times New Roman" panose="02020603050405020304" pitchFamily="18" charset="0"/>
              </a:rPr>
              <a:t>lkemizdeki istihdamı artırmak, Kanun’un başlıca amaçları arasında yer almaktadır. </a:t>
            </a:r>
            <a:endParaRPr lang="tr-TR" sz="1900" dirty="0">
              <a:latin typeface="Trebuchet MS (Başlıklar)"/>
            </a:endParaRPr>
          </a:p>
        </p:txBody>
      </p:sp>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2</a:t>
            </a:fld>
            <a:endParaRPr lang="tr-TR"/>
          </a:p>
        </p:txBody>
      </p:sp>
    </p:spTree>
    <p:extLst>
      <p:ext uri="{BB962C8B-B14F-4D97-AF65-F5344CB8AC3E}">
        <p14:creationId xmlns:p14="http://schemas.microsoft.com/office/powerpoint/2010/main" val="245573517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908720"/>
            <a:ext cx="4000647" cy="584775"/>
          </a:xfrm>
          <a:prstGeom prst="rect">
            <a:avLst/>
          </a:prstGeom>
        </p:spPr>
        <p:txBody>
          <a:bodyPr wrap="none">
            <a:spAutoFit/>
          </a:bodyPr>
          <a:lstStyle/>
          <a:p>
            <a:r>
              <a:rPr lang="tr-TR" sz="3200" b="1" dirty="0">
                <a:solidFill>
                  <a:srgbClr val="FF0000"/>
                </a:solidFill>
                <a:latin typeface="+mj-lt"/>
              </a:rPr>
              <a:t>HESAPLAMA ŞARTI  </a:t>
            </a:r>
            <a:endParaRPr lang="tr-TR" sz="3200" dirty="0">
              <a:solidFill>
                <a:srgbClr val="FF0000"/>
              </a:solidFill>
              <a:latin typeface="+mj-lt"/>
            </a:endParaRPr>
          </a:p>
        </p:txBody>
      </p:sp>
      <p:sp>
        <p:nvSpPr>
          <p:cNvPr id="5" name="Dikdörtgen 4"/>
          <p:cNvSpPr/>
          <p:nvPr/>
        </p:nvSpPr>
        <p:spPr>
          <a:xfrm>
            <a:off x="1043608" y="1628800"/>
            <a:ext cx="7488832" cy="2677656"/>
          </a:xfrm>
          <a:prstGeom prst="rect">
            <a:avLst/>
          </a:prstGeom>
        </p:spPr>
        <p:txBody>
          <a:bodyPr wrap="square">
            <a:spAutoFit/>
          </a:bodyPr>
          <a:lstStyle/>
          <a:p>
            <a:pPr algn="just"/>
            <a:r>
              <a:rPr lang="tr-TR" sz="2400" dirty="0">
                <a:latin typeface="+mj-lt"/>
              </a:rPr>
              <a:t>Bölgede faaliyet gösteren gelir ve kurumlar vergisi mükelleflerinin gayri maddi hakların </a:t>
            </a:r>
            <a:r>
              <a:rPr lang="tr-TR" sz="2400" b="1" dirty="0">
                <a:latin typeface="+mj-lt"/>
              </a:rPr>
              <a:t>satışı, devri veya kiralanmasından</a:t>
            </a:r>
            <a:r>
              <a:rPr lang="tr-TR" sz="2400" dirty="0">
                <a:latin typeface="+mj-lt"/>
              </a:rPr>
              <a:t> kaynaklanan kazançların istisnadan yararlanacak kısmı, bölgede yürütülen </a:t>
            </a:r>
            <a:r>
              <a:rPr lang="tr-TR" sz="2400" b="1" dirty="0">
                <a:latin typeface="+mj-lt"/>
              </a:rPr>
              <a:t>her bir projeden elde edilen kazanca, ilgili projeye ilişkin </a:t>
            </a:r>
            <a:r>
              <a:rPr lang="tr-TR" sz="2400" b="1" dirty="0">
                <a:solidFill>
                  <a:srgbClr val="FF0000"/>
                </a:solidFill>
                <a:latin typeface="+mj-lt"/>
              </a:rPr>
              <a:t>nitelikli harcamaların toplam harcamaya oranı </a:t>
            </a:r>
            <a:r>
              <a:rPr lang="tr-TR" sz="2400" b="1" dirty="0">
                <a:latin typeface="+mj-lt"/>
              </a:rPr>
              <a:t>uygulanmak suretiyle hesaplanacaktır. </a:t>
            </a:r>
            <a:endParaRPr lang="tr-TR" sz="2400" dirty="0">
              <a:latin typeface="+mj-lt"/>
            </a:endParaRPr>
          </a:p>
        </p:txBody>
      </p:sp>
      <p:sp>
        <p:nvSpPr>
          <p:cNvPr id="7" name="Dikdörtgen 6"/>
          <p:cNvSpPr/>
          <p:nvPr/>
        </p:nvSpPr>
        <p:spPr>
          <a:xfrm>
            <a:off x="1043608" y="4509120"/>
            <a:ext cx="7604306" cy="1569660"/>
          </a:xfrm>
          <a:prstGeom prst="rect">
            <a:avLst/>
          </a:prstGeom>
        </p:spPr>
        <p:txBody>
          <a:bodyPr wrap="square">
            <a:spAutoFit/>
          </a:bodyPr>
          <a:lstStyle/>
          <a:p>
            <a:r>
              <a:rPr lang="tr-TR" sz="2400" b="1" dirty="0">
                <a:latin typeface="+mj-lt"/>
              </a:rPr>
              <a:t>	                Nitelikli Harcama</a:t>
            </a:r>
            <a:endParaRPr lang="tr-TR" sz="2400" dirty="0">
              <a:latin typeface="+mj-lt"/>
            </a:endParaRPr>
          </a:p>
          <a:p>
            <a:r>
              <a:rPr lang="tr-TR" sz="2400" b="1" dirty="0">
                <a:latin typeface="+mj-lt"/>
              </a:rPr>
              <a:t>İstisna Tutarı = ------------------------- x Kazanç</a:t>
            </a:r>
            <a:endParaRPr lang="tr-TR" sz="2400" dirty="0">
              <a:latin typeface="+mj-lt"/>
            </a:endParaRPr>
          </a:p>
          <a:p>
            <a:r>
              <a:rPr lang="tr-TR" sz="2400" b="1" dirty="0">
                <a:latin typeface="+mj-lt"/>
              </a:rPr>
              <a:t>	                Toplam Harcama</a:t>
            </a:r>
          </a:p>
          <a:p>
            <a:r>
              <a:rPr lang="tr-TR" sz="2400" b="1" dirty="0">
                <a:latin typeface="+mj-lt"/>
              </a:rPr>
              <a:t>                          </a:t>
            </a:r>
            <a:r>
              <a:rPr lang="tr-TR" sz="1600" b="1" dirty="0">
                <a:latin typeface="+mj-lt"/>
              </a:rPr>
              <a:t>(Nitelikli ve Nitelikli Olmayan Harcama)</a:t>
            </a:r>
            <a:endParaRPr lang="tr-TR" sz="1600" dirty="0">
              <a:latin typeface="+mj-lt"/>
            </a:endParaRPr>
          </a:p>
        </p:txBody>
      </p:sp>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20</a:t>
            </a:fld>
            <a:endParaRPr lang="tr-TR"/>
          </a:p>
        </p:txBody>
      </p:sp>
    </p:spTree>
    <p:extLst>
      <p:ext uri="{BB962C8B-B14F-4D97-AF65-F5344CB8AC3E}">
        <p14:creationId xmlns:p14="http://schemas.microsoft.com/office/powerpoint/2010/main" val="161637286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7584" y="764704"/>
            <a:ext cx="4846198" cy="584775"/>
          </a:xfrm>
          <a:prstGeom prst="rect">
            <a:avLst/>
          </a:prstGeom>
        </p:spPr>
        <p:txBody>
          <a:bodyPr wrap="none">
            <a:spAutoFit/>
          </a:bodyPr>
          <a:lstStyle/>
          <a:p>
            <a:r>
              <a:rPr lang="tr-TR" sz="3200" b="1" dirty="0">
                <a:solidFill>
                  <a:srgbClr val="FF0000"/>
                </a:solidFill>
                <a:latin typeface="+mj-lt"/>
              </a:rPr>
              <a:t>NİTELİKLİ HARCAMALAR </a:t>
            </a:r>
            <a:endParaRPr lang="tr-TR" sz="3200" dirty="0">
              <a:solidFill>
                <a:srgbClr val="FF0000"/>
              </a:solidFill>
              <a:latin typeface="+mj-lt"/>
            </a:endParaRPr>
          </a:p>
        </p:txBody>
      </p:sp>
      <p:sp>
        <p:nvSpPr>
          <p:cNvPr id="5" name="Dikdörtgen 4"/>
          <p:cNvSpPr/>
          <p:nvPr/>
        </p:nvSpPr>
        <p:spPr>
          <a:xfrm>
            <a:off x="764870" y="1551503"/>
            <a:ext cx="7776864" cy="923330"/>
          </a:xfrm>
          <a:prstGeom prst="rect">
            <a:avLst/>
          </a:prstGeom>
        </p:spPr>
        <p:txBody>
          <a:bodyPr wrap="square">
            <a:spAutoFit/>
          </a:bodyPr>
          <a:lstStyle/>
          <a:p>
            <a:pPr algn="just"/>
            <a:r>
              <a:rPr lang="tr-TR" b="1" dirty="0">
                <a:solidFill>
                  <a:srgbClr val="FF0000"/>
                </a:solidFill>
                <a:latin typeface="+mj-lt"/>
              </a:rPr>
              <a:t>1. </a:t>
            </a:r>
            <a:r>
              <a:rPr lang="tr-TR" dirty="0">
                <a:latin typeface="+mj-lt"/>
              </a:rPr>
              <a:t>Gayrimaddi hakkın elde edilebilmesi için mükellefin kendisi tarafından yapılan ve gayrimaddi hak ile </a:t>
            </a:r>
            <a:r>
              <a:rPr lang="tr-TR" u="sng" dirty="0">
                <a:latin typeface="+mj-lt"/>
              </a:rPr>
              <a:t>doğrudan bağlantılı harcamalardır. (</a:t>
            </a:r>
            <a:r>
              <a:rPr lang="tr-TR" dirty="0">
                <a:latin typeface="+mj-lt"/>
              </a:rPr>
              <a:t>İlk Madde ve Malzeme Giderleri, Ar-Ge Personel Giderleri vb. )</a:t>
            </a:r>
          </a:p>
        </p:txBody>
      </p:sp>
      <p:sp>
        <p:nvSpPr>
          <p:cNvPr id="6" name="Dikdörtgen 5"/>
          <p:cNvSpPr/>
          <p:nvPr/>
        </p:nvSpPr>
        <p:spPr>
          <a:xfrm>
            <a:off x="774147" y="2545827"/>
            <a:ext cx="7776864" cy="1477328"/>
          </a:xfrm>
          <a:prstGeom prst="rect">
            <a:avLst/>
          </a:prstGeom>
        </p:spPr>
        <p:txBody>
          <a:bodyPr wrap="square">
            <a:spAutoFit/>
          </a:bodyPr>
          <a:lstStyle/>
          <a:p>
            <a:pPr algn="just"/>
            <a:r>
              <a:rPr lang="tr-TR" b="1" dirty="0">
                <a:solidFill>
                  <a:srgbClr val="FF0000"/>
                </a:solidFill>
                <a:latin typeface="+mj-lt"/>
              </a:rPr>
              <a:t>2. </a:t>
            </a:r>
            <a:r>
              <a:rPr lang="tr-TR" u="sng" dirty="0">
                <a:latin typeface="+mj-lt"/>
              </a:rPr>
              <a:t>İlişkisiz kişilerden</a:t>
            </a:r>
            <a:r>
              <a:rPr lang="tr-TR" dirty="0">
                <a:latin typeface="+mj-lt"/>
              </a:rPr>
              <a:t> sağlanan ve aynı mahiyeti taşıyan (doğrudan gayri maddi hakla bağlantılı) fayda ve hizmet bedelleri. (Başka firmalardan alınan </a:t>
            </a:r>
            <a:r>
              <a:rPr lang="tr-TR" u="sng" dirty="0">
                <a:latin typeface="+mj-lt"/>
              </a:rPr>
              <a:t>mesleki,</a:t>
            </a:r>
            <a:r>
              <a:rPr lang="tr-TR" dirty="0">
                <a:latin typeface="+mj-lt"/>
              </a:rPr>
              <a:t> veya </a:t>
            </a:r>
            <a:r>
              <a:rPr lang="tr-TR" u="sng" dirty="0">
                <a:latin typeface="+mj-lt"/>
              </a:rPr>
              <a:t>teknik destek</a:t>
            </a:r>
            <a:r>
              <a:rPr lang="tr-TR" dirty="0">
                <a:latin typeface="+mj-lt"/>
              </a:rPr>
              <a:t>, </a:t>
            </a:r>
            <a:r>
              <a:rPr lang="tr-TR" u="sng" dirty="0">
                <a:latin typeface="+mj-lt"/>
              </a:rPr>
              <a:t>test,</a:t>
            </a:r>
            <a:r>
              <a:rPr lang="tr-TR" dirty="0">
                <a:latin typeface="+mj-lt"/>
              </a:rPr>
              <a:t> </a:t>
            </a:r>
            <a:r>
              <a:rPr lang="tr-TR" u="sng" dirty="0">
                <a:latin typeface="+mj-lt"/>
              </a:rPr>
              <a:t>laboratuva</a:t>
            </a:r>
            <a:r>
              <a:rPr lang="tr-TR" dirty="0">
                <a:latin typeface="+mj-lt"/>
              </a:rPr>
              <a:t>r ve </a:t>
            </a:r>
            <a:r>
              <a:rPr lang="tr-TR" u="sng" dirty="0">
                <a:latin typeface="+mj-lt"/>
              </a:rPr>
              <a:t>analiz hizmetleri</a:t>
            </a:r>
            <a:r>
              <a:rPr lang="tr-TR" dirty="0">
                <a:latin typeface="+mj-lt"/>
              </a:rPr>
              <a:t>, </a:t>
            </a:r>
            <a:r>
              <a:rPr lang="tr-TR" u="sng" dirty="0">
                <a:latin typeface="+mj-lt"/>
              </a:rPr>
              <a:t>hukuki</a:t>
            </a:r>
            <a:r>
              <a:rPr lang="tr-TR" dirty="0">
                <a:latin typeface="+mj-lt"/>
              </a:rPr>
              <a:t> veya </a:t>
            </a:r>
            <a:r>
              <a:rPr lang="tr-TR" u="sng" dirty="0">
                <a:latin typeface="+mj-lt"/>
              </a:rPr>
              <a:t>bilimsel danışmanlık hizmetleri</a:t>
            </a:r>
            <a:r>
              <a:rPr lang="tr-TR" dirty="0">
                <a:latin typeface="+mj-lt"/>
              </a:rPr>
              <a:t> ile bu mahiyetteki diğer hizmet alımları)</a:t>
            </a:r>
          </a:p>
        </p:txBody>
      </p:sp>
      <p:sp>
        <p:nvSpPr>
          <p:cNvPr id="2" name="Dikdörtgen 1"/>
          <p:cNvSpPr/>
          <p:nvPr/>
        </p:nvSpPr>
        <p:spPr>
          <a:xfrm>
            <a:off x="774147" y="4088340"/>
            <a:ext cx="7974317" cy="2308324"/>
          </a:xfrm>
          <a:prstGeom prst="rect">
            <a:avLst/>
          </a:prstGeom>
        </p:spPr>
        <p:txBody>
          <a:bodyPr wrap="square">
            <a:spAutoFit/>
          </a:bodyPr>
          <a:lstStyle/>
          <a:p>
            <a:pPr algn="just"/>
            <a:r>
              <a:rPr lang="tr-TR" b="1" dirty="0">
                <a:solidFill>
                  <a:srgbClr val="FF0000"/>
                </a:solidFill>
                <a:latin typeface="+mj-lt"/>
              </a:rPr>
              <a:t>3. </a:t>
            </a:r>
            <a:r>
              <a:rPr lang="tr-TR" dirty="0">
                <a:latin typeface="+mj-lt"/>
              </a:rPr>
              <a:t>Aktifleştirilen  amortismana  tabi  tutulması gereken  iktisadi  kıymetler. (Bu iktisadi kıymetlerin hesaplamada ayrılan amortisman tutarı değil, iktisadi kıymetin alış bedeli dikkate alınmalıdır.)</a:t>
            </a:r>
          </a:p>
          <a:p>
            <a:pPr algn="just"/>
            <a:endParaRPr lang="tr-TR" dirty="0">
              <a:latin typeface="+mj-lt"/>
            </a:endParaRPr>
          </a:p>
          <a:p>
            <a:pPr algn="just"/>
            <a:r>
              <a:rPr lang="tr-TR" b="1" dirty="0">
                <a:solidFill>
                  <a:srgbClr val="FF0000"/>
                </a:solidFill>
                <a:latin typeface="+mj-lt"/>
              </a:rPr>
              <a:t>4. </a:t>
            </a:r>
            <a:r>
              <a:rPr lang="tr-TR" dirty="0">
                <a:latin typeface="+mj-lt"/>
              </a:rPr>
              <a:t>Ülkemizin Avrupa  Birliğine tam üyeliğinin gerçekleşeceği tarihteki vergilendirme döneminin sonuna kadar yurt içinde yerleşik ilişkili kişilerden sağlanan fayda ve hizmet bedelleri nitelikli harcama olarak kabul edilecektir.  (2017/10821 BKK)</a:t>
            </a:r>
          </a:p>
        </p:txBody>
      </p:sp>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3" name="Slayt Numarası Yer Tutucusu 2"/>
          <p:cNvSpPr>
            <a:spLocks noGrp="1"/>
          </p:cNvSpPr>
          <p:nvPr>
            <p:ph type="sldNum" sz="quarter" idx="12"/>
          </p:nvPr>
        </p:nvSpPr>
        <p:spPr/>
        <p:txBody>
          <a:bodyPr/>
          <a:lstStyle/>
          <a:p>
            <a:fld id="{E5ECC662-7D21-46D7-BA86-D6558CEAC0F8}" type="slidenum">
              <a:rPr lang="tr-TR" smtClean="0"/>
              <a:t>21</a:t>
            </a:fld>
            <a:endParaRPr lang="tr-TR"/>
          </a:p>
        </p:txBody>
      </p:sp>
    </p:spTree>
    <p:extLst>
      <p:ext uri="{BB962C8B-B14F-4D97-AF65-F5344CB8AC3E}">
        <p14:creationId xmlns:p14="http://schemas.microsoft.com/office/powerpoint/2010/main" val="223648002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A2278C62-177B-4432-BF04-ACF110366F74}"/>
              </a:ext>
            </a:extLst>
          </p:cNvPr>
          <p:cNvSpPr/>
          <p:nvPr/>
        </p:nvSpPr>
        <p:spPr>
          <a:xfrm>
            <a:off x="971600" y="548680"/>
            <a:ext cx="5939446" cy="523220"/>
          </a:xfrm>
          <a:prstGeom prst="rect">
            <a:avLst/>
          </a:prstGeom>
        </p:spPr>
        <p:txBody>
          <a:bodyPr wrap="none">
            <a:spAutoFit/>
          </a:bodyPr>
          <a:lstStyle/>
          <a:p>
            <a:r>
              <a:rPr lang="tr-TR" sz="2800" b="1" dirty="0">
                <a:solidFill>
                  <a:srgbClr val="FF0000"/>
                </a:solidFill>
                <a:latin typeface="+mj-lt"/>
              </a:rPr>
              <a:t>NİTELİKLİ OLMAYAN HARCAMALAR </a:t>
            </a:r>
            <a:endParaRPr lang="tr-TR" sz="2800" dirty="0">
              <a:solidFill>
                <a:srgbClr val="FF0000"/>
              </a:solidFill>
              <a:latin typeface="+mj-lt"/>
            </a:endParaRPr>
          </a:p>
        </p:txBody>
      </p:sp>
      <p:sp>
        <p:nvSpPr>
          <p:cNvPr id="5" name="Dikdörtgen 4">
            <a:extLst>
              <a:ext uri="{FF2B5EF4-FFF2-40B4-BE49-F238E27FC236}">
                <a16:creationId xmlns:a16="http://schemas.microsoft.com/office/drawing/2014/main" id="{2741FF17-E9FE-42C0-81DF-565CC51DB580}"/>
              </a:ext>
            </a:extLst>
          </p:cNvPr>
          <p:cNvSpPr/>
          <p:nvPr/>
        </p:nvSpPr>
        <p:spPr>
          <a:xfrm>
            <a:off x="899592" y="1196752"/>
            <a:ext cx="7704856" cy="923330"/>
          </a:xfrm>
          <a:prstGeom prst="rect">
            <a:avLst/>
          </a:prstGeom>
        </p:spPr>
        <p:txBody>
          <a:bodyPr wrap="square">
            <a:spAutoFit/>
          </a:bodyPr>
          <a:lstStyle/>
          <a:p>
            <a:r>
              <a:rPr lang="tr-TR" dirty="0">
                <a:latin typeface="+mj-lt"/>
              </a:rPr>
              <a:t>1.  Gayrimaddi hak satın alma bedelleri (lisans ve benzeri bedeller dahil)</a:t>
            </a:r>
          </a:p>
          <a:p>
            <a:pPr marL="342900" indent="-342900">
              <a:buAutoNum type="arabicPeriod" startAt="2"/>
            </a:pPr>
            <a:endParaRPr lang="tr-TR" dirty="0">
              <a:latin typeface="+mj-lt"/>
            </a:endParaRPr>
          </a:p>
          <a:p>
            <a:pPr marL="342900" indent="-342900">
              <a:buAutoNum type="arabicPeriod" startAt="2"/>
            </a:pPr>
            <a:r>
              <a:rPr lang="tr-TR" dirty="0">
                <a:latin typeface="+mj-lt"/>
              </a:rPr>
              <a:t>Yurt dışındaki ilişkili kişilerden sağlanan fayda ve hizmet bedelleri </a:t>
            </a:r>
          </a:p>
        </p:txBody>
      </p:sp>
      <p:sp>
        <p:nvSpPr>
          <p:cNvPr id="6" name="Dikdörtgen 5">
            <a:extLst>
              <a:ext uri="{FF2B5EF4-FFF2-40B4-BE49-F238E27FC236}">
                <a16:creationId xmlns:a16="http://schemas.microsoft.com/office/drawing/2014/main" id="{F024A292-EA69-49F4-9C0E-209A4D729E85}"/>
              </a:ext>
            </a:extLst>
          </p:cNvPr>
          <p:cNvSpPr/>
          <p:nvPr/>
        </p:nvSpPr>
        <p:spPr>
          <a:xfrm>
            <a:off x="466071" y="2348880"/>
            <a:ext cx="8498417" cy="400110"/>
          </a:xfrm>
          <a:prstGeom prst="rect">
            <a:avLst/>
          </a:prstGeom>
          <a:solidFill>
            <a:schemeClr val="accent1">
              <a:lumMod val="75000"/>
            </a:schemeClr>
          </a:solidFill>
        </p:spPr>
        <p:txBody>
          <a:bodyPr wrap="none">
            <a:spAutoFit/>
          </a:bodyPr>
          <a:lstStyle/>
          <a:p>
            <a:r>
              <a:rPr lang="tr-TR" sz="2000" b="1" dirty="0">
                <a:solidFill>
                  <a:schemeClr val="bg1"/>
                </a:solidFill>
                <a:highlight>
                  <a:srgbClr val="000080"/>
                </a:highlight>
                <a:latin typeface="+mj-lt"/>
              </a:rPr>
              <a:t>Toplam Harcama=Nitelikli </a:t>
            </a:r>
            <a:r>
              <a:rPr lang="tr-TR" sz="2000" b="1" dirty="0" err="1">
                <a:solidFill>
                  <a:schemeClr val="bg1"/>
                </a:solidFill>
                <a:highlight>
                  <a:srgbClr val="000080"/>
                </a:highlight>
                <a:latin typeface="+mj-lt"/>
              </a:rPr>
              <a:t>Harcamalar+Nitelikli</a:t>
            </a:r>
            <a:r>
              <a:rPr lang="tr-TR" sz="2000" b="1" dirty="0">
                <a:solidFill>
                  <a:schemeClr val="bg1"/>
                </a:solidFill>
                <a:highlight>
                  <a:srgbClr val="000080"/>
                </a:highlight>
                <a:latin typeface="+mj-lt"/>
              </a:rPr>
              <a:t> Olmayan Harcamalar</a:t>
            </a:r>
            <a:endParaRPr lang="tr-TR" sz="2000" dirty="0">
              <a:solidFill>
                <a:schemeClr val="bg1"/>
              </a:solidFill>
              <a:highlight>
                <a:srgbClr val="000080"/>
              </a:highlight>
              <a:latin typeface="+mj-lt"/>
            </a:endParaRPr>
          </a:p>
        </p:txBody>
      </p:sp>
      <p:sp>
        <p:nvSpPr>
          <p:cNvPr id="9" name="Dikdörtgen 8">
            <a:extLst>
              <a:ext uri="{FF2B5EF4-FFF2-40B4-BE49-F238E27FC236}">
                <a16:creationId xmlns:a16="http://schemas.microsoft.com/office/drawing/2014/main" id="{4DF09ADD-DE59-4CAD-BF35-5A63CFD66613}"/>
              </a:ext>
            </a:extLst>
          </p:cNvPr>
          <p:cNvSpPr/>
          <p:nvPr/>
        </p:nvSpPr>
        <p:spPr>
          <a:xfrm>
            <a:off x="884668" y="2852936"/>
            <a:ext cx="8079820" cy="553998"/>
          </a:xfrm>
          <a:prstGeom prst="rect">
            <a:avLst/>
          </a:prstGeom>
        </p:spPr>
        <p:txBody>
          <a:bodyPr wrap="square">
            <a:spAutoFit/>
          </a:bodyPr>
          <a:lstStyle/>
          <a:p>
            <a:r>
              <a:rPr lang="tr-TR" sz="3000" b="1" dirty="0">
                <a:solidFill>
                  <a:srgbClr val="FF0000"/>
                </a:solidFill>
                <a:latin typeface="+mj-lt"/>
              </a:rPr>
              <a:t>HESAPLAMA DIŞINDA KALACAK HARCAMALAR </a:t>
            </a:r>
            <a:endParaRPr lang="tr-TR" sz="3000" dirty="0">
              <a:solidFill>
                <a:srgbClr val="FF0000"/>
              </a:solidFill>
              <a:latin typeface="+mj-lt"/>
            </a:endParaRPr>
          </a:p>
        </p:txBody>
      </p:sp>
      <p:sp>
        <p:nvSpPr>
          <p:cNvPr id="10" name="Dikdörtgen 9">
            <a:extLst>
              <a:ext uri="{FF2B5EF4-FFF2-40B4-BE49-F238E27FC236}">
                <a16:creationId xmlns:a16="http://schemas.microsoft.com/office/drawing/2014/main" id="{173F9522-A0E0-4FC7-A307-11881A65C6C5}"/>
              </a:ext>
            </a:extLst>
          </p:cNvPr>
          <p:cNvSpPr/>
          <p:nvPr/>
        </p:nvSpPr>
        <p:spPr>
          <a:xfrm>
            <a:off x="899592" y="3573016"/>
            <a:ext cx="7632848" cy="2862322"/>
          </a:xfrm>
          <a:prstGeom prst="rect">
            <a:avLst/>
          </a:prstGeom>
        </p:spPr>
        <p:txBody>
          <a:bodyPr wrap="square">
            <a:spAutoFit/>
          </a:bodyPr>
          <a:lstStyle/>
          <a:p>
            <a:pPr algn="just"/>
            <a:r>
              <a:rPr lang="tr-TR" dirty="0">
                <a:latin typeface="+mj-lt"/>
              </a:rPr>
              <a:t>İşletmelerin aşağıda yer alan harcama kalemleri, nitelikli ve toplam harcama hesaplamalarında dikkate alınmaz:</a:t>
            </a:r>
          </a:p>
          <a:p>
            <a:pPr algn="just"/>
            <a:endParaRPr lang="tr-TR" dirty="0">
              <a:latin typeface="+mj-lt"/>
            </a:endParaRPr>
          </a:p>
          <a:p>
            <a:pPr marL="285750" indent="-285750" algn="just">
              <a:buFontTx/>
              <a:buChar char="-"/>
            </a:pPr>
            <a:r>
              <a:rPr lang="tr-TR" dirty="0">
                <a:latin typeface="+mj-lt"/>
              </a:rPr>
              <a:t>Finansman giderleri</a:t>
            </a:r>
          </a:p>
          <a:p>
            <a:pPr marL="285750" indent="-285750" algn="just">
              <a:buFontTx/>
              <a:buChar char="-"/>
            </a:pPr>
            <a:r>
              <a:rPr lang="tr-TR" dirty="0">
                <a:latin typeface="+mj-lt"/>
              </a:rPr>
              <a:t>Binalara ilişkin amortismanlar, kiralar</a:t>
            </a:r>
          </a:p>
          <a:p>
            <a:pPr marL="285750" indent="-285750" algn="just">
              <a:buFontTx/>
              <a:buChar char="-"/>
            </a:pPr>
            <a:r>
              <a:rPr lang="tr-TR" dirty="0">
                <a:latin typeface="+mj-lt"/>
              </a:rPr>
              <a:t>Bakım onarım giderleri</a:t>
            </a:r>
          </a:p>
          <a:p>
            <a:pPr marL="285750" indent="-285750" algn="just">
              <a:buFontTx/>
              <a:buChar char="-"/>
            </a:pPr>
            <a:r>
              <a:rPr lang="tr-TR" dirty="0">
                <a:latin typeface="+mj-lt"/>
              </a:rPr>
              <a:t>Temizlik, su, aydınlatma, ısıtma giderleri</a:t>
            </a:r>
          </a:p>
          <a:p>
            <a:pPr marL="285750" indent="-285750" algn="just">
              <a:buFontTx/>
              <a:buChar char="-"/>
            </a:pPr>
            <a:r>
              <a:rPr lang="tr-TR" dirty="0">
                <a:latin typeface="+mj-lt"/>
              </a:rPr>
              <a:t>Güvenlik</a:t>
            </a:r>
          </a:p>
          <a:p>
            <a:pPr marL="285750" indent="-285750" algn="just">
              <a:buFontTx/>
              <a:buChar char="-"/>
            </a:pPr>
            <a:r>
              <a:rPr lang="tr-TR" dirty="0">
                <a:latin typeface="+mj-lt"/>
              </a:rPr>
              <a:t>Binalara ilişkin vergi, resim ve harçlar</a:t>
            </a:r>
          </a:p>
          <a:p>
            <a:pPr marL="285750" indent="-285750" algn="just">
              <a:buFontTx/>
              <a:buChar char="-"/>
            </a:pPr>
            <a:r>
              <a:rPr lang="tr-TR" dirty="0">
                <a:latin typeface="+mj-lt"/>
              </a:rPr>
              <a:t>Genel yönetim giderlerinden verilen paylar</a:t>
            </a:r>
          </a:p>
        </p:txBody>
      </p:sp>
      <p:pic>
        <p:nvPicPr>
          <p:cNvPr id="11" name="Resim 10">
            <a:extLst>
              <a:ext uri="{FF2B5EF4-FFF2-40B4-BE49-F238E27FC236}">
                <a16:creationId xmlns:a16="http://schemas.microsoft.com/office/drawing/2014/main" id="{FBE1F070-D44C-4B38-8B03-70E4E4AE611A}"/>
              </a:ext>
            </a:extLst>
          </p:cNvPr>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a:xfrm>
            <a:off x="3810000" y="6309320"/>
            <a:ext cx="1828800" cy="432048"/>
          </a:xfrm>
        </p:spPr>
        <p:txBody>
          <a:bodyPr/>
          <a:lstStyle/>
          <a:p>
            <a:fld id="{E5ECC662-7D21-46D7-BA86-D6558CEAC0F8}" type="slidenum">
              <a:rPr lang="tr-TR" smtClean="0"/>
              <a:t>22</a:t>
            </a:fld>
            <a:endParaRPr lang="tr-TR"/>
          </a:p>
        </p:txBody>
      </p:sp>
    </p:spTree>
    <p:extLst>
      <p:ext uri="{BB962C8B-B14F-4D97-AF65-F5344CB8AC3E}">
        <p14:creationId xmlns:p14="http://schemas.microsoft.com/office/powerpoint/2010/main" val="222136523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493271" y="211878"/>
            <a:ext cx="8295844" cy="30162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2000" b="1" dirty="0">
                <a:solidFill>
                  <a:srgbClr val="FF0000"/>
                </a:solidFill>
                <a:latin typeface="+mj-lt"/>
              </a:rPr>
              <a:t>ÖRNEK:   </a:t>
            </a:r>
            <a:r>
              <a:rPr lang="tr-TR" dirty="0" err="1">
                <a:latin typeface="+mj-lt"/>
              </a:rPr>
              <a:t>Polaris</a:t>
            </a:r>
            <a:r>
              <a:rPr lang="tr-TR" dirty="0">
                <a:latin typeface="+mj-lt"/>
              </a:rPr>
              <a:t> Medikal A.Ş. </a:t>
            </a:r>
            <a:r>
              <a:rPr lang="tr-TR" dirty="0" err="1">
                <a:latin typeface="+mj-lt"/>
              </a:rPr>
              <a:t>nin</a:t>
            </a:r>
            <a:r>
              <a:rPr lang="tr-TR" dirty="0">
                <a:latin typeface="+mj-lt"/>
              </a:rPr>
              <a:t> </a:t>
            </a:r>
            <a:r>
              <a:rPr lang="tr-TR" dirty="0" err="1">
                <a:latin typeface="+mj-lt"/>
              </a:rPr>
              <a:t>Ostim</a:t>
            </a:r>
            <a:r>
              <a:rPr lang="tr-TR" dirty="0">
                <a:latin typeface="+mj-lt"/>
              </a:rPr>
              <a:t> Teknoparkta yapmış olduğu  harcamalar:</a:t>
            </a:r>
          </a:p>
          <a:p>
            <a:endParaRPr lang="tr-TR" dirty="0">
              <a:latin typeface="+mj-lt"/>
            </a:endParaRPr>
          </a:p>
          <a:p>
            <a:r>
              <a:rPr lang="tr-TR" dirty="0">
                <a:latin typeface="+mj-lt"/>
              </a:rPr>
              <a:t>Nitelikli Harcama	:    250.000-TL 		</a:t>
            </a:r>
          </a:p>
          <a:p>
            <a:r>
              <a:rPr lang="tr-TR" dirty="0">
                <a:latin typeface="+mj-lt"/>
              </a:rPr>
              <a:t>Toplam Harcama  :    400.000-TL	</a:t>
            </a:r>
          </a:p>
          <a:p>
            <a:r>
              <a:rPr lang="tr-TR" dirty="0">
                <a:latin typeface="+mj-lt"/>
              </a:rPr>
              <a:t>Kazanç		: 1.200.000-TL  		</a:t>
            </a:r>
            <a:r>
              <a:rPr lang="tr-TR" sz="2200" u="sng" dirty="0">
                <a:latin typeface="+mj-lt"/>
              </a:rPr>
              <a:t>İstisna oranı: % 62,5</a:t>
            </a:r>
          </a:p>
          <a:p>
            <a:r>
              <a:rPr lang="tr-TR" sz="2200" b="1" dirty="0">
                <a:latin typeface="+mj-lt"/>
              </a:rPr>
              <a:t> 	          </a:t>
            </a:r>
            <a:endParaRPr lang="tr-TR" sz="2200" dirty="0">
              <a:latin typeface="+mj-lt"/>
            </a:endParaRPr>
          </a:p>
          <a:p>
            <a:r>
              <a:rPr lang="tr-TR" b="1" dirty="0">
                <a:latin typeface="+mj-lt"/>
              </a:rPr>
              <a:t>İstisna tutarı 	= (250.000/400.000) x 1.200.000 = </a:t>
            </a:r>
            <a:r>
              <a:rPr lang="tr-TR" b="1" u="sng" dirty="0">
                <a:latin typeface="+mj-lt"/>
              </a:rPr>
              <a:t>750.000 TL </a:t>
            </a:r>
          </a:p>
          <a:p>
            <a:r>
              <a:rPr lang="tr-TR" b="1" dirty="0">
                <a:latin typeface="+mj-lt"/>
              </a:rPr>
              <a:t> </a:t>
            </a:r>
            <a:endParaRPr lang="tr-TR" dirty="0">
              <a:latin typeface="+mj-lt"/>
            </a:endParaRPr>
          </a:p>
          <a:p>
            <a:r>
              <a:rPr lang="tr-TR" dirty="0">
                <a:latin typeface="+mj-lt"/>
              </a:rPr>
              <a:t>Hesaplamalar, her bir proje için ayrı ayrı olarak yapılacaktır. </a:t>
            </a:r>
          </a:p>
        </p:txBody>
      </p:sp>
      <p:sp>
        <p:nvSpPr>
          <p:cNvPr id="7" name="Dikdörtgen 6">
            <a:extLst>
              <a:ext uri="{FF2B5EF4-FFF2-40B4-BE49-F238E27FC236}">
                <a16:creationId xmlns:a16="http://schemas.microsoft.com/office/drawing/2014/main" id="{90934AF3-BF9E-4D42-A121-6116C0E9CCDF}"/>
              </a:ext>
            </a:extLst>
          </p:cNvPr>
          <p:cNvSpPr/>
          <p:nvPr/>
        </p:nvSpPr>
        <p:spPr>
          <a:xfrm>
            <a:off x="493271" y="4161860"/>
            <a:ext cx="8295844" cy="24314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2000" b="1" dirty="0">
                <a:solidFill>
                  <a:srgbClr val="FF0000"/>
                </a:solidFill>
                <a:latin typeface="+mj-lt"/>
              </a:rPr>
              <a:t>ÖRNEK:   </a:t>
            </a:r>
            <a:r>
              <a:rPr lang="tr-TR" dirty="0" err="1">
                <a:latin typeface="+mj-lt"/>
              </a:rPr>
              <a:t>Polaris</a:t>
            </a:r>
            <a:r>
              <a:rPr lang="tr-TR" dirty="0">
                <a:latin typeface="+mj-lt"/>
              </a:rPr>
              <a:t> Medikal A.Ş., nitelikli harcama oranını % 30 arttırmaya karar vermesi durumunda istisna tutarı aşağıdaki şekilde olacaktır. </a:t>
            </a:r>
          </a:p>
          <a:p>
            <a:endParaRPr lang="tr-TR" dirty="0">
              <a:latin typeface="+mj-lt"/>
            </a:endParaRPr>
          </a:p>
          <a:p>
            <a:r>
              <a:rPr lang="tr-TR" dirty="0">
                <a:latin typeface="+mj-lt"/>
              </a:rPr>
              <a:t>Nitelikli Harcama :   325.000-TL</a:t>
            </a:r>
          </a:p>
          <a:p>
            <a:r>
              <a:rPr lang="tr-TR" dirty="0">
                <a:latin typeface="+mj-lt"/>
              </a:rPr>
              <a:t>Toplam Harcama  :    400.000-TL</a:t>
            </a:r>
          </a:p>
          <a:p>
            <a:r>
              <a:rPr lang="tr-TR" dirty="0">
                <a:latin typeface="+mj-lt"/>
              </a:rPr>
              <a:t>Kazanç 	              : 1.200.000-TL                     </a:t>
            </a:r>
            <a:r>
              <a:rPr lang="tr-TR" sz="2200" u="sng" dirty="0">
                <a:latin typeface="+mj-lt"/>
              </a:rPr>
              <a:t>İstisna Oranı: % 81,25</a:t>
            </a:r>
          </a:p>
          <a:p>
            <a:r>
              <a:rPr lang="tr-TR" b="1" dirty="0">
                <a:latin typeface="+mj-lt"/>
              </a:rPr>
              <a:t> 	          </a:t>
            </a:r>
            <a:endParaRPr lang="tr-TR" dirty="0">
              <a:latin typeface="+mj-lt"/>
            </a:endParaRPr>
          </a:p>
          <a:p>
            <a:r>
              <a:rPr lang="tr-TR" b="1" dirty="0">
                <a:latin typeface="+mj-lt"/>
              </a:rPr>
              <a:t>% 30 oranlı istisna tutarı= (325.000/400.000) x 1.200.000 </a:t>
            </a:r>
            <a:r>
              <a:rPr lang="tr-TR" b="1" dirty="0">
                <a:solidFill>
                  <a:schemeClr val="tx1"/>
                </a:solidFill>
                <a:latin typeface="+mj-lt"/>
              </a:rPr>
              <a:t>= </a:t>
            </a:r>
            <a:r>
              <a:rPr lang="tr-TR" b="1" u="sng" dirty="0">
                <a:solidFill>
                  <a:schemeClr val="tx1"/>
                </a:solidFill>
                <a:latin typeface="+mj-lt"/>
              </a:rPr>
              <a:t>975.000 TL </a:t>
            </a:r>
            <a:endParaRPr lang="tr-TR" u="sng" dirty="0">
              <a:solidFill>
                <a:schemeClr val="tx1"/>
              </a:solidFill>
              <a:latin typeface="+mj-lt"/>
            </a:endParaRPr>
          </a:p>
        </p:txBody>
      </p:sp>
      <p:sp>
        <p:nvSpPr>
          <p:cNvPr id="9" name="Metin kutusu 8">
            <a:extLst>
              <a:ext uri="{FF2B5EF4-FFF2-40B4-BE49-F238E27FC236}">
                <a16:creationId xmlns:a16="http://schemas.microsoft.com/office/drawing/2014/main" id="{BF88FF65-8B2B-4424-8EB1-7E3802D080DD}"/>
              </a:ext>
            </a:extLst>
          </p:cNvPr>
          <p:cNvSpPr txBox="1"/>
          <p:nvPr/>
        </p:nvSpPr>
        <p:spPr>
          <a:xfrm>
            <a:off x="524628" y="3238530"/>
            <a:ext cx="8295844" cy="923330"/>
          </a:xfrm>
          <a:prstGeom prst="rect">
            <a:avLst/>
          </a:prstGeom>
          <a:noFill/>
        </p:spPr>
        <p:txBody>
          <a:bodyPr wrap="square" rtlCol="0">
            <a:spAutoFit/>
          </a:bodyPr>
          <a:lstStyle/>
          <a:p>
            <a:pPr algn="just"/>
            <a:r>
              <a:rPr lang="tr-TR" b="1" dirty="0">
                <a:solidFill>
                  <a:srgbClr val="FF0000"/>
                </a:solidFill>
              </a:rPr>
              <a:t>ÖNEMLİ: </a:t>
            </a:r>
            <a:r>
              <a:rPr lang="tr-TR" dirty="0"/>
              <a:t>Bakanlar Kurulu Kararı ile birlikte mükellefler, nitelikli harcama tutarını </a:t>
            </a:r>
            <a:r>
              <a:rPr lang="tr-TR" b="1" dirty="0"/>
              <a:t>% 30 oranında arttırabilirler. </a:t>
            </a:r>
            <a:r>
              <a:rPr lang="tr-TR" dirty="0"/>
              <a:t>Ancak arttırılan bu tutar toplam harcama tutarını aşamaz. </a:t>
            </a:r>
          </a:p>
        </p:txBody>
      </p:sp>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a:xfrm>
            <a:off x="3810000" y="6449272"/>
            <a:ext cx="1828800" cy="370999"/>
          </a:xfrm>
        </p:spPr>
        <p:txBody>
          <a:bodyPr/>
          <a:lstStyle/>
          <a:p>
            <a:fld id="{E5ECC662-7D21-46D7-BA86-D6558CEAC0F8}" type="slidenum">
              <a:rPr lang="tr-TR" smtClean="0"/>
              <a:t>23</a:t>
            </a:fld>
            <a:endParaRPr lang="tr-TR" dirty="0"/>
          </a:p>
        </p:txBody>
      </p:sp>
    </p:spTree>
    <p:extLst>
      <p:ext uri="{BB962C8B-B14F-4D97-AF65-F5344CB8AC3E}">
        <p14:creationId xmlns:p14="http://schemas.microsoft.com/office/powerpoint/2010/main" val="396808963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7CD91419-E48B-4C16-AC97-0942515163A4}"/>
              </a:ext>
            </a:extLst>
          </p:cNvPr>
          <p:cNvGraphicFramePr>
            <a:graphicFrameLocks noGrp="1"/>
          </p:cNvGraphicFramePr>
          <p:nvPr>
            <p:extLst>
              <p:ext uri="{D42A27DB-BD31-4B8C-83A1-F6EECF244321}">
                <p14:modId xmlns:p14="http://schemas.microsoft.com/office/powerpoint/2010/main" val="2515883407"/>
              </p:ext>
            </p:extLst>
          </p:nvPr>
        </p:nvGraphicFramePr>
        <p:xfrm>
          <a:off x="1367644" y="28441"/>
          <a:ext cx="6408712" cy="6812814"/>
        </p:xfrm>
        <a:graphic>
          <a:graphicData uri="http://schemas.openxmlformats.org/drawingml/2006/table">
            <a:tbl>
              <a:tblPr>
                <a:tableStyleId>{5C22544A-7EE6-4342-B048-85BDC9FD1C3A}</a:tableStyleId>
              </a:tblPr>
              <a:tblGrid>
                <a:gridCol w="1610757">
                  <a:extLst>
                    <a:ext uri="{9D8B030D-6E8A-4147-A177-3AD203B41FA5}">
                      <a16:colId xmlns:a16="http://schemas.microsoft.com/office/drawing/2014/main" val="850806989"/>
                    </a:ext>
                  </a:extLst>
                </a:gridCol>
                <a:gridCol w="4797955">
                  <a:extLst>
                    <a:ext uri="{9D8B030D-6E8A-4147-A177-3AD203B41FA5}">
                      <a16:colId xmlns:a16="http://schemas.microsoft.com/office/drawing/2014/main" val="633405581"/>
                    </a:ext>
                  </a:extLst>
                </a:gridCol>
              </a:tblGrid>
              <a:tr h="269804">
                <a:tc>
                  <a:txBody>
                    <a:bodyPr/>
                    <a:lstStyle/>
                    <a:p>
                      <a:pPr algn="l" fontAlgn="ctr"/>
                      <a:r>
                        <a:rPr lang="tr-TR" sz="1200" b="1" i="0" u="none" strike="noStrike" dirty="0">
                          <a:solidFill>
                            <a:schemeClr val="tx1">
                              <a:lumMod val="85000"/>
                              <a:lumOff val="15000"/>
                            </a:schemeClr>
                          </a:solidFill>
                          <a:effectLst/>
                          <a:latin typeface="Ebrima" panose="02000000000000000000" pitchFamily="2" charset="0"/>
                          <a:ea typeface="Ebrima" panose="02000000000000000000" pitchFamily="2" charset="0"/>
                          <a:cs typeface="Ebrima" panose="02000000000000000000" pitchFamily="2" charset="0"/>
                        </a:rPr>
                        <a:t>HESAP KODU </a:t>
                      </a:r>
                    </a:p>
                  </a:txBody>
                  <a:tcPr marL="5433" marR="5433" marT="5433" marB="0" anchor="ctr">
                    <a:solidFill>
                      <a:schemeClr val="bg2"/>
                    </a:solidFill>
                  </a:tcPr>
                </a:tc>
                <a:tc>
                  <a:txBody>
                    <a:bodyPr/>
                    <a:lstStyle/>
                    <a:p>
                      <a:pPr algn="l" fontAlgn="ctr"/>
                      <a:r>
                        <a:rPr lang="tr-TR" sz="1200" b="1" u="none" strike="noStrike" dirty="0">
                          <a:solidFill>
                            <a:schemeClr val="tx1">
                              <a:lumMod val="85000"/>
                              <a:lumOff val="15000"/>
                            </a:schemeClr>
                          </a:solidFill>
                          <a:effectLst/>
                          <a:latin typeface="Ebrima" panose="02000000000000000000" pitchFamily="2" charset="0"/>
                          <a:ea typeface="Ebrima" panose="02000000000000000000" pitchFamily="2" charset="0"/>
                          <a:cs typeface="Ebrima" panose="02000000000000000000" pitchFamily="2" charset="0"/>
                        </a:rPr>
                        <a:t>HESAP ADI </a:t>
                      </a:r>
                      <a:endParaRPr lang="tr-TR" sz="1200" b="1" i="0" u="none" strike="noStrike" dirty="0">
                        <a:solidFill>
                          <a:schemeClr val="tx1">
                            <a:lumMod val="85000"/>
                            <a:lumOff val="15000"/>
                          </a:schemeClr>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2385639180"/>
                  </a:ext>
                </a:extLst>
              </a:tr>
              <a:tr h="0">
                <a:tc>
                  <a:txBody>
                    <a:bodyPr/>
                    <a:lstStyle/>
                    <a:p>
                      <a:pPr algn="l" fontAlgn="ctr"/>
                      <a:r>
                        <a:rPr lang="tr-TR" sz="1200" b="1" u="none" strike="noStrike">
                          <a:solidFill>
                            <a:schemeClr val="tx1">
                              <a:lumMod val="85000"/>
                              <a:lumOff val="15000"/>
                            </a:schemeClr>
                          </a:solidFill>
                          <a:effectLst/>
                          <a:latin typeface="Ebrima" panose="02000000000000000000" pitchFamily="2" charset="0"/>
                          <a:ea typeface="Ebrima" panose="02000000000000000000" pitchFamily="2" charset="0"/>
                          <a:cs typeface="Ebrima" panose="02000000000000000000" pitchFamily="2" charset="0"/>
                        </a:rPr>
                        <a:t>750</a:t>
                      </a:r>
                      <a:endParaRPr lang="tr-TR" sz="1200" b="1" i="0" u="none" strike="noStrike">
                        <a:solidFill>
                          <a:schemeClr val="tx1">
                            <a:lumMod val="85000"/>
                            <a:lumOff val="15000"/>
                          </a:schemeClr>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b="1" u="none" strike="noStrike" dirty="0">
                          <a:solidFill>
                            <a:schemeClr val="tx1">
                              <a:lumMod val="85000"/>
                              <a:lumOff val="15000"/>
                            </a:schemeClr>
                          </a:solidFill>
                          <a:effectLst/>
                          <a:latin typeface="Ebrima" panose="02000000000000000000" pitchFamily="2" charset="0"/>
                          <a:ea typeface="Ebrima" panose="02000000000000000000" pitchFamily="2" charset="0"/>
                          <a:cs typeface="Ebrima" panose="02000000000000000000" pitchFamily="2" charset="0"/>
                        </a:rPr>
                        <a:t>ARAŞTIRMA GELİŞTİRME GİDERLERİ</a:t>
                      </a:r>
                      <a:endParaRPr lang="tr-TR" sz="1200" b="1" i="0" u="none" strike="noStrike" dirty="0">
                        <a:solidFill>
                          <a:schemeClr val="tx1">
                            <a:lumMod val="85000"/>
                            <a:lumOff val="15000"/>
                          </a:schemeClr>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2381975796"/>
                  </a:ext>
                </a:extLst>
              </a:tr>
              <a:tr h="192841">
                <a:tc>
                  <a:txBody>
                    <a:bodyPr/>
                    <a:lstStyle/>
                    <a:p>
                      <a:pPr algn="l" fontAlgn="ctr"/>
                      <a:r>
                        <a:rPr lang="tr-TR" sz="1200" b="1" u="none" strike="noStrike">
                          <a:solidFill>
                            <a:srgbClr val="FF0000"/>
                          </a:solidFill>
                          <a:effectLst/>
                          <a:latin typeface="Ebrima" panose="02000000000000000000" pitchFamily="2" charset="0"/>
                          <a:ea typeface="Ebrima" panose="02000000000000000000" pitchFamily="2" charset="0"/>
                          <a:cs typeface="Ebrima" panose="02000000000000000000" pitchFamily="2" charset="0"/>
                        </a:rPr>
                        <a:t>750.00</a:t>
                      </a:r>
                      <a:endParaRPr lang="tr-TR" sz="1200" b="1" i="0" u="none" strike="noStrike">
                        <a:solidFill>
                          <a:srgbClr val="FF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b="1" u="none" strike="noStrike" dirty="0">
                          <a:solidFill>
                            <a:srgbClr val="FF0000"/>
                          </a:solidFill>
                          <a:effectLst/>
                          <a:latin typeface="Ebrima" panose="02000000000000000000" pitchFamily="2" charset="0"/>
                          <a:ea typeface="Ebrima" panose="02000000000000000000" pitchFamily="2" charset="0"/>
                          <a:cs typeface="Ebrima" panose="02000000000000000000" pitchFamily="2" charset="0"/>
                        </a:rPr>
                        <a:t>   NİTELİKLİ HARCAMA GİDERLERİ (1 NOLU PROJE)</a:t>
                      </a:r>
                      <a:endParaRPr lang="tr-TR" sz="1200" b="1" i="0" u="none" strike="noStrike" dirty="0">
                        <a:solidFill>
                          <a:srgbClr val="FF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2407136183"/>
                  </a:ext>
                </a:extLst>
              </a:tr>
              <a:tr h="100815">
                <a:tc>
                  <a:txBody>
                    <a:bodyPr/>
                    <a:lstStyle/>
                    <a:p>
                      <a:pPr algn="l" fontAlgn="ctr"/>
                      <a:r>
                        <a:rPr lang="tr-TR" sz="1200" b="1" u="none" strike="noStrike">
                          <a:solidFill>
                            <a:schemeClr val="accent1">
                              <a:lumMod val="75000"/>
                            </a:schemeClr>
                          </a:solidFill>
                          <a:effectLst/>
                          <a:latin typeface="Ebrima" panose="02000000000000000000" pitchFamily="2" charset="0"/>
                          <a:ea typeface="Ebrima" panose="02000000000000000000" pitchFamily="2" charset="0"/>
                          <a:cs typeface="Ebrima" panose="02000000000000000000" pitchFamily="2" charset="0"/>
                        </a:rPr>
                        <a:t>750.00.01</a:t>
                      </a:r>
                      <a:endParaRPr lang="tr-TR" sz="1200" b="1" i="0" u="none" strike="noStrike">
                        <a:solidFill>
                          <a:schemeClr val="accent1">
                            <a:lumMod val="75000"/>
                          </a:schemeClr>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b="1" u="none" strike="noStrike" dirty="0">
                          <a:solidFill>
                            <a:schemeClr val="accent1">
                              <a:lumMod val="75000"/>
                            </a:schemeClr>
                          </a:solidFill>
                          <a:effectLst/>
                          <a:latin typeface="Ebrima" panose="02000000000000000000" pitchFamily="2" charset="0"/>
                          <a:ea typeface="Ebrima" panose="02000000000000000000" pitchFamily="2" charset="0"/>
                          <a:cs typeface="Ebrima" panose="02000000000000000000" pitchFamily="2" charset="0"/>
                        </a:rPr>
                        <a:t>      1.  NOLU PROJE GİDERLERİ ( …... PORJESİ )</a:t>
                      </a:r>
                      <a:endParaRPr lang="tr-TR" sz="1200" b="1" i="0" u="none" strike="noStrike" dirty="0">
                        <a:solidFill>
                          <a:schemeClr val="accent1">
                            <a:lumMod val="75000"/>
                          </a:schemeClr>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2181200443"/>
                  </a:ext>
                </a:extLst>
              </a:tr>
              <a:tr h="192841">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750.00.01.01</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         Brüt Ücret Gideri </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1940657831"/>
                  </a:ext>
                </a:extLst>
              </a:tr>
              <a:tr h="192841">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750.00.01.02</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         İşveren Sigorta Primi </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1826470286"/>
                  </a:ext>
                </a:extLst>
              </a:tr>
              <a:tr h="192841">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750.00.01.03</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İşveren İşsizlik Sigorta Primi </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3052811166"/>
                  </a:ext>
                </a:extLst>
              </a:tr>
              <a:tr h="192841">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750.00.01.04</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es-ES" sz="1200" u="none" strike="noStrike">
                          <a:effectLst/>
                          <a:latin typeface="Ebrima" panose="02000000000000000000" pitchFamily="2" charset="0"/>
                          <a:ea typeface="Ebrima" panose="02000000000000000000" pitchFamily="2" charset="0"/>
                          <a:cs typeface="Ebrima" panose="02000000000000000000" pitchFamily="2" charset="0"/>
                        </a:rPr>
                        <a:t>         İlk Madde ve Malzeme Gideri </a:t>
                      </a:r>
                      <a:endParaRPr lang="es-ES"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3322991936"/>
                  </a:ext>
                </a:extLst>
              </a:tr>
              <a:tr h="192841">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750.00.01.05</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Dışardan Sağlanan İşçilik Giderleri </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3557260120"/>
                  </a:ext>
                </a:extLst>
              </a:tr>
              <a:tr h="192841">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750.00.01.06</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         Laboratuvar-Test Giderleri </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4160089129"/>
                  </a:ext>
                </a:extLst>
              </a:tr>
              <a:tr h="192841">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750.00.01.07</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Amortisman Gideri </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3838124353"/>
                  </a:ext>
                </a:extLst>
              </a:tr>
              <a:tr h="133091">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750.00.01.08</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Teknik Danışmanlık Giderleri </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3421302675"/>
                  </a:ext>
                </a:extLst>
              </a:tr>
              <a:tr h="192841">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750.00.01.09</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Proje Başvuru Gideri </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2831756141"/>
                  </a:ext>
                </a:extLst>
              </a:tr>
              <a:tr h="192841">
                <a:tc>
                  <a:txBody>
                    <a:bodyPr/>
                    <a:lstStyle/>
                    <a:p>
                      <a:pPr algn="l" fontAlgn="ct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302267437"/>
                  </a:ext>
                </a:extLst>
              </a:tr>
              <a:tr h="192841">
                <a:tc>
                  <a:txBody>
                    <a:bodyPr/>
                    <a:lstStyle/>
                    <a:p>
                      <a:pPr algn="l" fontAlgn="ctr"/>
                      <a:r>
                        <a:rPr lang="tr-TR" sz="1200" b="1" u="none" strike="noStrike">
                          <a:solidFill>
                            <a:srgbClr val="FF0000"/>
                          </a:solidFill>
                          <a:effectLst/>
                          <a:latin typeface="Ebrima" panose="02000000000000000000" pitchFamily="2" charset="0"/>
                          <a:ea typeface="Ebrima" panose="02000000000000000000" pitchFamily="2" charset="0"/>
                          <a:cs typeface="Ebrima" panose="02000000000000000000" pitchFamily="2" charset="0"/>
                        </a:rPr>
                        <a:t>750.01</a:t>
                      </a:r>
                      <a:endParaRPr lang="tr-TR" sz="1200" b="1" i="0" u="none" strike="noStrike">
                        <a:solidFill>
                          <a:srgbClr val="FF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b="1" u="none" strike="noStrike" dirty="0">
                          <a:solidFill>
                            <a:srgbClr val="FF0000"/>
                          </a:solidFill>
                          <a:effectLst/>
                          <a:latin typeface="Ebrima" panose="02000000000000000000" pitchFamily="2" charset="0"/>
                          <a:ea typeface="Ebrima" panose="02000000000000000000" pitchFamily="2" charset="0"/>
                          <a:cs typeface="Ebrima" panose="02000000000000000000" pitchFamily="2" charset="0"/>
                        </a:rPr>
                        <a:t>   NİTELİKLİ HARCAMA GİDERLERİ (2 NOLU PROJE)</a:t>
                      </a:r>
                      <a:endParaRPr lang="tr-TR" sz="1200" b="1" i="0" u="none" strike="noStrike" dirty="0">
                        <a:solidFill>
                          <a:srgbClr val="FF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402342419"/>
                  </a:ext>
                </a:extLst>
              </a:tr>
              <a:tr h="192841">
                <a:tc>
                  <a:txBody>
                    <a:bodyPr/>
                    <a:lstStyle/>
                    <a:p>
                      <a:pPr algn="l" fontAlgn="ctr"/>
                      <a:r>
                        <a:rPr lang="tr-TR" sz="1200" b="1" u="none" strike="noStrike">
                          <a:solidFill>
                            <a:schemeClr val="accent1">
                              <a:lumMod val="75000"/>
                            </a:schemeClr>
                          </a:solidFill>
                          <a:effectLst/>
                          <a:latin typeface="Ebrima" panose="02000000000000000000" pitchFamily="2" charset="0"/>
                          <a:ea typeface="Ebrima" panose="02000000000000000000" pitchFamily="2" charset="0"/>
                          <a:cs typeface="Ebrima" panose="02000000000000000000" pitchFamily="2" charset="0"/>
                        </a:rPr>
                        <a:t>750.01.01</a:t>
                      </a:r>
                      <a:endParaRPr lang="tr-TR" sz="1200" b="1" i="0" u="none" strike="noStrike">
                        <a:solidFill>
                          <a:schemeClr val="accent1">
                            <a:lumMod val="75000"/>
                          </a:schemeClr>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b="1" u="none" strike="noStrike" dirty="0">
                          <a:solidFill>
                            <a:schemeClr val="accent1">
                              <a:lumMod val="75000"/>
                            </a:schemeClr>
                          </a:solidFill>
                          <a:effectLst/>
                          <a:latin typeface="Ebrima" panose="02000000000000000000" pitchFamily="2" charset="0"/>
                          <a:ea typeface="Ebrima" panose="02000000000000000000" pitchFamily="2" charset="0"/>
                          <a:cs typeface="Ebrima" panose="02000000000000000000" pitchFamily="2" charset="0"/>
                        </a:rPr>
                        <a:t>      2. NOLU PROJE  GİDERLERİ (…...PROJESİ)</a:t>
                      </a:r>
                      <a:endParaRPr lang="tr-TR" sz="1200" b="1" i="0" u="none" strike="noStrike" dirty="0">
                        <a:solidFill>
                          <a:schemeClr val="accent1">
                            <a:lumMod val="75000"/>
                          </a:schemeClr>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3408214147"/>
                  </a:ext>
                </a:extLst>
              </a:tr>
              <a:tr h="192841">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750.01.01.01</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Brüt Ücret Gideri </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2686345193"/>
                  </a:ext>
                </a:extLst>
              </a:tr>
              <a:tr h="192841">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750.01.01.02</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İşveren Sigorta Primi </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352336826"/>
                  </a:ext>
                </a:extLst>
              </a:tr>
              <a:tr h="192841">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750.01.01.03</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İşveren İşsizlik Sigorta Primi </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3000186947"/>
                  </a:ext>
                </a:extLst>
              </a:tr>
              <a:tr h="192841">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750.01.01.04</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es-ES" sz="1200" u="none" strike="noStrike">
                          <a:effectLst/>
                          <a:latin typeface="Ebrima" panose="02000000000000000000" pitchFamily="2" charset="0"/>
                          <a:ea typeface="Ebrima" panose="02000000000000000000" pitchFamily="2" charset="0"/>
                          <a:cs typeface="Ebrima" panose="02000000000000000000" pitchFamily="2" charset="0"/>
                        </a:rPr>
                        <a:t>         İlk Madde ve Malzeme Gideri </a:t>
                      </a:r>
                      <a:endParaRPr lang="es-ES"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3232284729"/>
                  </a:ext>
                </a:extLst>
              </a:tr>
              <a:tr h="192841">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750.01.01.05</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Dışardan Sağlanan İşçilik Giderleri </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2905365131"/>
                  </a:ext>
                </a:extLst>
              </a:tr>
              <a:tr h="192841">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750.01.01.06</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Laboratuvar-Test Giderleri </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1069124821"/>
                  </a:ext>
                </a:extLst>
              </a:tr>
              <a:tr h="192841">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750.01.01.07</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Amortisman Gideri </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735863330"/>
                  </a:ext>
                </a:extLst>
              </a:tr>
              <a:tr h="192841">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750.01.01.08</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Teknik Danışmanlık Giderleri </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2114746229"/>
                  </a:ext>
                </a:extLst>
              </a:tr>
              <a:tr h="192841">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750.01.01.09</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Proje Başvuru Gideri </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2048133400"/>
                  </a:ext>
                </a:extLst>
              </a:tr>
              <a:tr h="192841">
                <a:tc>
                  <a:txBody>
                    <a:bodyPr/>
                    <a:lstStyle/>
                    <a:p>
                      <a:pPr algn="l" fontAlgn="ct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2677375940"/>
                  </a:ext>
                </a:extLst>
              </a:tr>
              <a:tr h="192841">
                <a:tc>
                  <a:txBody>
                    <a:bodyPr/>
                    <a:lstStyle/>
                    <a:p>
                      <a:pPr algn="l" fontAlgn="ctr"/>
                      <a:r>
                        <a:rPr lang="tr-TR" sz="1200" b="1" u="none" strike="noStrike" dirty="0">
                          <a:solidFill>
                            <a:srgbClr val="FF0000"/>
                          </a:solidFill>
                          <a:effectLst/>
                          <a:latin typeface="Ebrima" panose="02000000000000000000" pitchFamily="2" charset="0"/>
                          <a:ea typeface="Ebrima" panose="02000000000000000000" pitchFamily="2" charset="0"/>
                          <a:cs typeface="Ebrima" panose="02000000000000000000" pitchFamily="2" charset="0"/>
                        </a:rPr>
                        <a:t>750.50</a:t>
                      </a:r>
                      <a:endParaRPr lang="tr-TR" sz="1200" b="1" i="0" u="none" strike="noStrike" dirty="0">
                        <a:solidFill>
                          <a:srgbClr val="FF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b="1" u="none" strike="noStrike" dirty="0">
                          <a:solidFill>
                            <a:srgbClr val="FF0000"/>
                          </a:solidFill>
                          <a:effectLst/>
                          <a:latin typeface="Ebrima" panose="02000000000000000000" pitchFamily="2" charset="0"/>
                          <a:ea typeface="Ebrima" panose="02000000000000000000" pitchFamily="2" charset="0"/>
                          <a:cs typeface="Ebrima" panose="02000000000000000000" pitchFamily="2" charset="0"/>
                        </a:rPr>
                        <a:t>   NİTELİKLİ OLMAYAN HARCAMLAR </a:t>
                      </a:r>
                      <a:endParaRPr lang="tr-TR" sz="1200" b="1" i="0" u="none" strike="noStrike" dirty="0">
                        <a:solidFill>
                          <a:srgbClr val="FF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1877540328"/>
                  </a:ext>
                </a:extLst>
              </a:tr>
              <a:tr h="192841">
                <a:tc>
                  <a:txBody>
                    <a:bodyPr/>
                    <a:lstStyle/>
                    <a:p>
                      <a:pPr algn="l" fontAlgn="ctr"/>
                      <a:r>
                        <a:rPr lang="tr-TR" sz="1200" b="1" u="none" strike="noStrike">
                          <a:solidFill>
                            <a:schemeClr val="accent1">
                              <a:lumMod val="75000"/>
                            </a:schemeClr>
                          </a:solidFill>
                          <a:effectLst/>
                          <a:latin typeface="Ebrima" panose="02000000000000000000" pitchFamily="2" charset="0"/>
                          <a:ea typeface="Ebrima" panose="02000000000000000000" pitchFamily="2" charset="0"/>
                          <a:cs typeface="Ebrima" panose="02000000000000000000" pitchFamily="2" charset="0"/>
                        </a:rPr>
                        <a:t>750.50.1</a:t>
                      </a:r>
                      <a:endParaRPr lang="tr-TR" sz="1200" b="1" i="0" u="none" strike="noStrike">
                        <a:solidFill>
                          <a:schemeClr val="accent1">
                            <a:lumMod val="75000"/>
                          </a:schemeClr>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b="1" u="none" strike="noStrike" dirty="0">
                          <a:solidFill>
                            <a:schemeClr val="accent1">
                              <a:lumMod val="75000"/>
                            </a:schemeClr>
                          </a:solidFill>
                          <a:effectLst/>
                          <a:latin typeface="Ebrima" panose="02000000000000000000" pitchFamily="2" charset="0"/>
                          <a:ea typeface="Ebrima" panose="02000000000000000000" pitchFamily="2" charset="0"/>
                          <a:cs typeface="Ebrima" panose="02000000000000000000" pitchFamily="2" charset="0"/>
                        </a:rPr>
                        <a:t>      1.  NOLU PROJE GİDERLERİ (….........PROJESİ )</a:t>
                      </a:r>
                      <a:endParaRPr lang="tr-TR" sz="1200" b="1" i="0" u="none" strike="noStrike" dirty="0">
                        <a:solidFill>
                          <a:schemeClr val="accent1">
                            <a:lumMod val="75000"/>
                          </a:schemeClr>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3769033107"/>
                  </a:ext>
                </a:extLst>
              </a:tr>
              <a:tr h="192841">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750.50.1.01</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it-IT" sz="1200" u="none" strike="noStrike">
                          <a:effectLst/>
                          <a:latin typeface="Ebrima" panose="02000000000000000000" pitchFamily="2" charset="0"/>
                          <a:ea typeface="Ebrima" panose="02000000000000000000" pitchFamily="2" charset="0"/>
                          <a:cs typeface="Ebrima" panose="02000000000000000000" pitchFamily="2" charset="0"/>
                        </a:rPr>
                        <a:t>         Gayri Maddi Hak Satın Alma Gideri </a:t>
                      </a:r>
                      <a:endParaRPr lang="it-IT"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1798916916"/>
                  </a:ext>
                </a:extLst>
              </a:tr>
              <a:tr h="192841">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750.50.1.02</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         Yurt Dışı İlişkili Kişilerden Alınan Fayda ve Hizmetler </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142645053"/>
                  </a:ext>
                </a:extLst>
              </a:tr>
              <a:tr h="192841">
                <a:tc>
                  <a:txBody>
                    <a:bodyPr/>
                    <a:lstStyle/>
                    <a:p>
                      <a:pPr algn="l" fontAlgn="ct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1562107916"/>
                  </a:ext>
                </a:extLst>
              </a:tr>
              <a:tr h="192841">
                <a:tc>
                  <a:txBody>
                    <a:bodyPr/>
                    <a:lstStyle/>
                    <a:p>
                      <a:pPr algn="l" fontAlgn="ctr"/>
                      <a:r>
                        <a:rPr lang="tr-TR" sz="1200" b="1" u="none" strike="noStrike">
                          <a:solidFill>
                            <a:schemeClr val="accent1">
                              <a:lumMod val="75000"/>
                            </a:schemeClr>
                          </a:solidFill>
                          <a:effectLst/>
                          <a:latin typeface="Ebrima" panose="02000000000000000000" pitchFamily="2" charset="0"/>
                          <a:ea typeface="Ebrima" panose="02000000000000000000" pitchFamily="2" charset="0"/>
                          <a:cs typeface="Ebrima" panose="02000000000000000000" pitchFamily="2" charset="0"/>
                        </a:rPr>
                        <a:t>750.50.2</a:t>
                      </a:r>
                      <a:endParaRPr lang="tr-TR" sz="1200" b="1" i="0" u="none" strike="noStrike">
                        <a:solidFill>
                          <a:schemeClr val="accent1">
                            <a:lumMod val="75000"/>
                          </a:schemeClr>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b="1" u="none" strike="noStrike" dirty="0">
                          <a:solidFill>
                            <a:schemeClr val="accent1">
                              <a:lumMod val="75000"/>
                            </a:schemeClr>
                          </a:solidFill>
                          <a:effectLst/>
                          <a:latin typeface="Ebrima" panose="02000000000000000000" pitchFamily="2" charset="0"/>
                          <a:ea typeface="Ebrima" panose="02000000000000000000" pitchFamily="2" charset="0"/>
                          <a:cs typeface="Ebrima" panose="02000000000000000000" pitchFamily="2" charset="0"/>
                        </a:rPr>
                        <a:t>      2. NOLU PROJE  GİDERLERİ (…........ PROJESİ)</a:t>
                      </a:r>
                      <a:endParaRPr lang="tr-TR" sz="1200" b="1" i="0" u="none" strike="noStrike" dirty="0">
                        <a:solidFill>
                          <a:schemeClr val="accent1">
                            <a:lumMod val="75000"/>
                          </a:schemeClr>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123507348"/>
                  </a:ext>
                </a:extLst>
              </a:tr>
              <a:tr h="192841">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750.50.2.01</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it-IT" sz="1200" u="none" strike="noStrike" dirty="0">
                          <a:effectLst/>
                          <a:latin typeface="Ebrima" panose="02000000000000000000" pitchFamily="2" charset="0"/>
                          <a:ea typeface="Ebrima" panose="02000000000000000000" pitchFamily="2" charset="0"/>
                          <a:cs typeface="Ebrima" panose="02000000000000000000" pitchFamily="2" charset="0"/>
                        </a:rPr>
                        <a:t>         Gayri Maddi Hak Satın Alma Gideri </a:t>
                      </a:r>
                      <a:endParaRPr lang="it-IT"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3496032285"/>
                  </a:ext>
                </a:extLst>
              </a:tr>
              <a:tr h="192841">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750.50.2.02</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Yurt Dışı İlişkili Kişilerden Alınan Fayda ve Hizmetler </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523157916"/>
                  </a:ext>
                </a:extLst>
              </a:tr>
              <a:tr h="192841">
                <a:tc>
                  <a:txBody>
                    <a:bodyPr/>
                    <a:lstStyle/>
                    <a:p>
                      <a:pPr algn="l" fontAlgn="ct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433" marR="5433" marT="5433" marB="0" anchor="ctr">
                    <a:solidFill>
                      <a:schemeClr val="bg2"/>
                    </a:solidFill>
                  </a:tcPr>
                </a:tc>
                <a:extLst>
                  <a:ext uri="{0D108BD9-81ED-4DB2-BD59-A6C34878D82A}">
                    <a16:rowId xmlns:a16="http://schemas.microsoft.com/office/drawing/2014/main" val="3300872591"/>
                  </a:ext>
                </a:extLst>
              </a:tr>
            </a:tbl>
          </a:graphicData>
        </a:graphic>
      </p:graphicFrame>
      <p:pic>
        <p:nvPicPr>
          <p:cNvPr id="5" name="Resim 4">
            <a:extLst>
              <a:ext uri="{FF2B5EF4-FFF2-40B4-BE49-F238E27FC236}">
                <a16:creationId xmlns:a16="http://schemas.microsoft.com/office/drawing/2014/main" id="{DF089EC3-6392-450B-A52D-5AD90174A2BB}"/>
              </a:ext>
            </a:extLst>
          </p:cNvPr>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a:xfrm>
            <a:off x="3810000" y="6741368"/>
            <a:ext cx="1828800" cy="360040"/>
          </a:xfrm>
        </p:spPr>
        <p:txBody>
          <a:bodyPr/>
          <a:lstStyle/>
          <a:p>
            <a:fld id="{E5ECC662-7D21-46D7-BA86-D6558CEAC0F8}" type="slidenum">
              <a:rPr lang="tr-TR" smtClean="0"/>
              <a:t>24</a:t>
            </a:fld>
            <a:endParaRPr lang="tr-TR" dirty="0"/>
          </a:p>
        </p:txBody>
      </p:sp>
    </p:spTree>
    <p:extLst>
      <p:ext uri="{BB962C8B-B14F-4D97-AF65-F5344CB8AC3E}">
        <p14:creationId xmlns:p14="http://schemas.microsoft.com/office/powerpoint/2010/main" val="318061888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CDE9ED6F-24D2-4089-B1C7-BDF5060A9FDB}"/>
              </a:ext>
            </a:extLst>
          </p:cNvPr>
          <p:cNvGraphicFramePr>
            <a:graphicFrameLocks noGrp="1"/>
          </p:cNvGraphicFramePr>
          <p:nvPr>
            <p:extLst>
              <p:ext uri="{D42A27DB-BD31-4B8C-83A1-F6EECF244321}">
                <p14:modId xmlns:p14="http://schemas.microsoft.com/office/powerpoint/2010/main" val="1129272089"/>
              </p:ext>
            </p:extLst>
          </p:nvPr>
        </p:nvGraphicFramePr>
        <p:xfrm>
          <a:off x="1187624" y="624654"/>
          <a:ext cx="6408712" cy="5828682"/>
        </p:xfrm>
        <a:graphic>
          <a:graphicData uri="http://schemas.openxmlformats.org/drawingml/2006/table">
            <a:tbl>
              <a:tblPr>
                <a:tableStyleId>{5C22544A-7EE6-4342-B048-85BDC9FD1C3A}</a:tableStyleId>
              </a:tblPr>
              <a:tblGrid>
                <a:gridCol w="1235838">
                  <a:extLst>
                    <a:ext uri="{9D8B030D-6E8A-4147-A177-3AD203B41FA5}">
                      <a16:colId xmlns:a16="http://schemas.microsoft.com/office/drawing/2014/main" val="2480220638"/>
                    </a:ext>
                  </a:extLst>
                </a:gridCol>
                <a:gridCol w="5172874">
                  <a:extLst>
                    <a:ext uri="{9D8B030D-6E8A-4147-A177-3AD203B41FA5}">
                      <a16:colId xmlns:a16="http://schemas.microsoft.com/office/drawing/2014/main" val="727480168"/>
                    </a:ext>
                  </a:extLst>
                </a:gridCol>
              </a:tblGrid>
              <a:tr h="180253">
                <a:tc>
                  <a:txBody>
                    <a:bodyPr/>
                    <a:lstStyle/>
                    <a:p>
                      <a:pPr algn="l" fontAlgn="ctr"/>
                      <a:r>
                        <a:rPr lang="tr-TR" sz="1200" b="1" u="none" strike="noStrike">
                          <a:effectLst/>
                          <a:latin typeface="Ebrima" panose="02000000000000000000" pitchFamily="2" charset="0"/>
                          <a:ea typeface="Ebrima" panose="02000000000000000000" pitchFamily="2" charset="0"/>
                          <a:cs typeface="Ebrima" panose="02000000000000000000" pitchFamily="2" charset="0"/>
                        </a:rPr>
                        <a:t>770</a:t>
                      </a:r>
                      <a:endParaRPr lang="tr-TR" sz="1200" b="1"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b="1" u="none" strike="noStrike" dirty="0">
                          <a:effectLst/>
                          <a:latin typeface="Ebrima" panose="02000000000000000000" pitchFamily="2" charset="0"/>
                          <a:ea typeface="Ebrima" panose="02000000000000000000" pitchFamily="2" charset="0"/>
                          <a:cs typeface="Ebrima" panose="02000000000000000000" pitchFamily="2" charset="0"/>
                        </a:rPr>
                        <a:t>GENEL YÖNETİM GİDERLERİ</a:t>
                      </a:r>
                      <a:endParaRPr lang="tr-TR" sz="1200" b="1"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3230673420"/>
                  </a:ext>
                </a:extLst>
              </a:tr>
              <a:tr h="180253">
                <a:tc>
                  <a:txBody>
                    <a:bodyPr/>
                    <a:lstStyle/>
                    <a:p>
                      <a:pPr algn="l" fontAlgn="ctr"/>
                      <a:r>
                        <a:rPr lang="tr-TR" sz="1200" b="1" u="none" strike="noStrike">
                          <a:solidFill>
                            <a:srgbClr val="FF0000"/>
                          </a:solidFill>
                          <a:effectLst/>
                          <a:latin typeface="Ebrima" panose="02000000000000000000" pitchFamily="2" charset="0"/>
                          <a:ea typeface="Ebrima" panose="02000000000000000000" pitchFamily="2" charset="0"/>
                          <a:cs typeface="Ebrima" panose="02000000000000000000" pitchFamily="2" charset="0"/>
                        </a:rPr>
                        <a:t>770.00</a:t>
                      </a:r>
                      <a:endParaRPr lang="tr-TR" sz="1200" b="1" i="0" u="none" strike="noStrike">
                        <a:solidFill>
                          <a:srgbClr val="FF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b="1" u="none" strike="noStrike" dirty="0">
                          <a:solidFill>
                            <a:srgbClr val="FF0000"/>
                          </a:solidFill>
                          <a:effectLst/>
                          <a:latin typeface="Ebrima" panose="02000000000000000000" pitchFamily="2" charset="0"/>
                          <a:ea typeface="Ebrima" panose="02000000000000000000" pitchFamily="2" charset="0"/>
                          <a:cs typeface="Ebrima" panose="02000000000000000000" pitchFamily="2" charset="0"/>
                        </a:rPr>
                        <a:t>   GENEL YÖNETİM GİDERLERİ</a:t>
                      </a:r>
                      <a:endParaRPr lang="tr-TR" sz="1200" b="1" i="0" u="none" strike="noStrike" dirty="0">
                        <a:solidFill>
                          <a:srgbClr val="FF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2601219186"/>
                  </a:ext>
                </a:extLst>
              </a:tr>
              <a:tr h="180253">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770.00.000</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Yönetim Huzur Hakkı Giderleri</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2231836375"/>
                  </a:ext>
                </a:extLst>
              </a:tr>
              <a:tr h="180253">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770.00.001</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      Brüt Ücret Gideri </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1929924869"/>
                  </a:ext>
                </a:extLst>
              </a:tr>
              <a:tr h="180253">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770.00.002</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İşveren Sigorta Primi </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218957882"/>
                  </a:ext>
                </a:extLst>
              </a:tr>
              <a:tr h="180253">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770.00.003</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İşveren İşsizlik Sigorta Primi </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3376450832"/>
                  </a:ext>
                </a:extLst>
              </a:tr>
              <a:tr h="180253">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770.00.004</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      Kira Giderleri </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3149913796"/>
                  </a:ext>
                </a:extLst>
              </a:tr>
              <a:tr h="180253">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770.00.005</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      Haberleşme Gideri </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3682718176"/>
                  </a:ext>
                </a:extLst>
              </a:tr>
              <a:tr h="180253">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770.00.006</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      Elektrik ve Aydınlatma Gideri</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2740108899"/>
                  </a:ext>
                </a:extLst>
              </a:tr>
              <a:tr h="180253">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770.00.007</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      Taşıt Yakıt Gideri </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1149382323"/>
                  </a:ext>
                </a:extLst>
              </a:tr>
              <a:tr h="180253">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770.00.008</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      Temizlik Gideri</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2140183538"/>
                  </a:ext>
                </a:extLst>
              </a:tr>
              <a:tr h="180253">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770.00.009</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      Muhasebe Ücret Gideri</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2192668233"/>
                  </a:ext>
                </a:extLst>
              </a:tr>
              <a:tr h="180253">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770.00.010</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İşletme Giderleri</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4222197063"/>
                  </a:ext>
                </a:extLst>
              </a:tr>
              <a:tr h="180253">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770.00.011</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      Personel Yemek Gideri</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83846149"/>
                  </a:ext>
                </a:extLst>
              </a:tr>
              <a:tr h="180253">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770.00.012</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Yiyecek ve İçecek Giderleri</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1193418889"/>
                  </a:ext>
                </a:extLst>
              </a:tr>
              <a:tr h="180253">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770.00.013</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      Temsil Ağırlama Gideri</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3018874212"/>
                  </a:ext>
                </a:extLst>
              </a:tr>
              <a:tr h="180253">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770.00.014</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      Vergi Resim ve Harç Giderleri</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2452865455"/>
                  </a:ext>
                </a:extLst>
              </a:tr>
              <a:tr h="180253">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770.00.015</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      Güvenlik Giderleri </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1563852137"/>
                  </a:ext>
                </a:extLst>
              </a:tr>
              <a:tr h="180253">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770.00.016</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      Bakım ve Onarım Giderleri</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3504442197"/>
                  </a:ext>
                </a:extLst>
              </a:tr>
              <a:tr h="180253">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770.00.017</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Kırtasiye Giderleri</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2060734613"/>
                  </a:ext>
                </a:extLst>
              </a:tr>
              <a:tr h="180253">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770.00.018</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Amortisman Giderleri</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1383338325"/>
                  </a:ext>
                </a:extLst>
              </a:tr>
              <a:tr h="180253">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770.00.019</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      Taşıt Kiralama Gideri</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4102448921"/>
                  </a:ext>
                </a:extLst>
              </a:tr>
              <a:tr h="180253">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770.00.020</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      Diğer Çeşitli Giderler</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951361092"/>
                  </a:ext>
                </a:extLst>
              </a:tr>
              <a:tr h="180253">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770.00.021</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Şehir İçi ve Dışı Seyahat Giderleri</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1295183112"/>
                  </a:ext>
                </a:extLst>
              </a:tr>
              <a:tr h="180253">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770.00.022</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Matbaa ve Basım Giderleri</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671463759"/>
                  </a:ext>
                </a:extLst>
              </a:tr>
              <a:tr h="180253">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770.00.023</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Gider Kaydedilen Demirbaşlar</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3342775984"/>
                  </a:ext>
                </a:extLst>
              </a:tr>
              <a:tr h="180253">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770.00.024</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      Kıdem Tazminat Gideri</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3174064676"/>
                  </a:ext>
                </a:extLst>
              </a:tr>
              <a:tr h="180253">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770.00.025</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      İhbar Tazminat Gideri</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451761720"/>
                  </a:ext>
                </a:extLst>
              </a:tr>
              <a:tr h="180253">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770.00.026</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Konaklama Giderleri</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1640127385"/>
                  </a:ext>
                </a:extLst>
              </a:tr>
              <a:tr h="180253">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770.00.027</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Banka Masraf Giderleri</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2134218514"/>
                  </a:ext>
                </a:extLst>
              </a:tr>
              <a:tr h="180253">
                <a:tc>
                  <a:txBody>
                    <a:bodyPr/>
                    <a:lstStyle/>
                    <a:p>
                      <a:pPr algn="l" fontAlgn="ctr"/>
                      <a:r>
                        <a:rPr lang="tr-TR" sz="1200" u="none" strike="noStrike">
                          <a:effectLst/>
                          <a:latin typeface="Ebrima" panose="02000000000000000000" pitchFamily="2" charset="0"/>
                          <a:ea typeface="Ebrima" panose="02000000000000000000" pitchFamily="2" charset="0"/>
                          <a:cs typeface="Ebrima" panose="02000000000000000000" pitchFamily="2" charset="0"/>
                        </a:rPr>
                        <a:t>770.00.049</a:t>
                      </a:r>
                      <a:endParaRPr lang="tr-TR" sz="1200" b="0" i="0" u="none" strike="noStrike">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tc>
                  <a:txBody>
                    <a:bodyPr/>
                    <a:lstStyle/>
                    <a:p>
                      <a:pPr algn="l" fontAlgn="ctr"/>
                      <a:r>
                        <a:rPr lang="tr-TR" sz="1200" u="none" strike="noStrike" dirty="0">
                          <a:effectLst/>
                          <a:latin typeface="Ebrima" panose="02000000000000000000" pitchFamily="2" charset="0"/>
                          <a:ea typeface="Ebrima" panose="02000000000000000000" pitchFamily="2" charset="0"/>
                          <a:cs typeface="Ebrima" panose="02000000000000000000" pitchFamily="2" charset="0"/>
                        </a:rPr>
                        <a:t>      Kanunen Kabul Edilmeyen Giderler</a:t>
                      </a:r>
                      <a:endParaRPr lang="tr-TR" sz="1200" b="0" i="0" u="none" strike="noStrike"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5142" marR="5142" marT="5142" marB="0" anchor="ctr">
                    <a:solidFill>
                      <a:schemeClr val="bg2"/>
                    </a:solidFill>
                  </a:tcPr>
                </a:tc>
                <a:extLst>
                  <a:ext uri="{0D108BD9-81ED-4DB2-BD59-A6C34878D82A}">
                    <a16:rowId xmlns:a16="http://schemas.microsoft.com/office/drawing/2014/main" val="3516127102"/>
                  </a:ext>
                </a:extLst>
              </a:tr>
            </a:tbl>
          </a:graphicData>
        </a:graphic>
      </p:graphicFrame>
      <p:pic>
        <p:nvPicPr>
          <p:cNvPr id="5" name="Resim 4">
            <a:extLst>
              <a:ext uri="{FF2B5EF4-FFF2-40B4-BE49-F238E27FC236}">
                <a16:creationId xmlns:a16="http://schemas.microsoft.com/office/drawing/2014/main" id="{69252C68-F7B5-4101-81D8-8F33C7809490}"/>
              </a:ext>
            </a:extLst>
          </p:cNvPr>
          <p:cNvPicPr>
            <a:picLocks noChangeAspect="1"/>
          </p:cNvPicPr>
          <p:nvPr/>
        </p:nvPicPr>
        <p:blipFill rotWithShape="1">
          <a:blip r:embed="rId3">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a:xfrm>
            <a:off x="3779912" y="6453336"/>
            <a:ext cx="1828800" cy="404664"/>
          </a:xfrm>
        </p:spPr>
        <p:txBody>
          <a:bodyPr/>
          <a:lstStyle/>
          <a:p>
            <a:fld id="{E5ECC662-7D21-46D7-BA86-D6558CEAC0F8}" type="slidenum">
              <a:rPr lang="tr-TR" smtClean="0"/>
              <a:t>25</a:t>
            </a:fld>
            <a:endParaRPr lang="tr-TR" dirty="0"/>
          </a:p>
        </p:txBody>
      </p:sp>
    </p:spTree>
    <p:extLst>
      <p:ext uri="{BB962C8B-B14F-4D97-AF65-F5344CB8AC3E}">
        <p14:creationId xmlns:p14="http://schemas.microsoft.com/office/powerpoint/2010/main" val="254700007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71600" y="2682786"/>
            <a:ext cx="7560840" cy="2862322"/>
          </a:xfrm>
          <a:prstGeom prst="rect">
            <a:avLst/>
          </a:prstGeom>
        </p:spPr>
        <p:txBody>
          <a:bodyPr wrap="square">
            <a:spAutoFit/>
          </a:bodyPr>
          <a:lstStyle/>
          <a:p>
            <a:pPr algn="just"/>
            <a:r>
              <a:rPr lang="tr-TR" sz="2000" dirty="0">
                <a:latin typeface="+mj-lt"/>
              </a:rPr>
              <a:t>31.08.2018 tarihinde yayımlanan 54 sayılı Cumhurbaşkanlığı Kararıyla birlikte, 31.08.2018’den sonra başlayan tasarım projeleri sonucu elde edilen </a:t>
            </a:r>
            <a:r>
              <a:rPr lang="tr-TR" sz="2000" b="1" dirty="0">
                <a:solidFill>
                  <a:srgbClr val="FF0000"/>
                </a:solidFill>
                <a:latin typeface="+mj-lt"/>
              </a:rPr>
              <a:t>satış, devir ve kiralama kazançları </a:t>
            </a:r>
            <a:r>
              <a:rPr lang="tr-TR" sz="2000" b="1" dirty="0" err="1">
                <a:solidFill>
                  <a:srgbClr val="FF0000"/>
                </a:solidFill>
                <a:latin typeface="+mj-lt"/>
              </a:rPr>
              <a:t>teknokent</a:t>
            </a:r>
            <a:r>
              <a:rPr lang="tr-TR" sz="2000" b="1" dirty="0">
                <a:solidFill>
                  <a:srgbClr val="FF0000"/>
                </a:solidFill>
                <a:latin typeface="+mj-lt"/>
              </a:rPr>
              <a:t> istisnası kapsamından çıkarılmıştır.</a:t>
            </a:r>
            <a:r>
              <a:rPr lang="tr-TR" sz="2000" dirty="0">
                <a:solidFill>
                  <a:srgbClr val="FF0000"/>
                </a:solidFill>
                <a:latin typeface="+mj-lt"/>
              </a:rPr>
              <a:t>  </a:t>
            </a:r>
          </a:p>
          <a:p>
            <a:pPr algn="just"/>
            <a:r>
              <a:rPr lang="tr-TR" sz="2000" dirty="0">
                <a:solidFill>
                  <a:srgbClr val="FF0000"/>
                </a:solidFill>
                <a:latin typeface="+mj-lt"/>
              </a:rPr>
              <a:t>       </a:t>
            </a:r>
          </a:p>
          <a:p>
            <a:pPr algn="just"/>
            <a:r>
              <a:rPr lang="tr-TR" sz="2000" dirty="0">
                <a:latin typeface="+mj-lt"/>
              </a:rPr>
              <a:t>Fakat 31.08.2018 tarihinden sonra başlatılan tasarım projelerinden; </a:t>
            </a:r>
            <a:r>
              <a:rPr lang="tr-TR" sz="2000" b="1" dirty="0">
                <a:solidFill>
                  <a:srgbClr val="FF0000"/>
                </a:solidFill>
                <a:latin typeface="+mj-lt"/>
              </a:rPr>
              <a:t>seri üretim, hibe, sipariş usulüne göre satış ve benzeri faaliyetler sonucu elde edilen kazançlar ise BKK uygulanmaksızın eski hükümlere göre istisnaya tabi olacaktır.</a:t>
            </a:r>
          </a:p>
        </p:txBody>
      </p:sp>
      <p:sp>
        <p:nvSpPr>
          <p:cNvPr id="5" name="Patlama 2 4"/>
          <p:cNvSpPr/>
          <p:nvPr/>
        </p:nvSpPr>
        <p:spPr>
          <a:xfrm>
            <a:off x="1691680" y="838453"/>
            <a:ext cx="5688632" cy="136641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3203848" y="1198492"/>
            <a:ext cx="2124236" cy="646331"/>
          </a:xfrm>
          <a:prstGeom prst="rect">
            <a:avLst/>
          </a:prstGeom>
          <a:noFill/>
        </p:spPr>
        <p:txBody>
          <a:bodyPr wrap="square" rtlCol="0">
            <a:spAutoFit/>
          </a:bodyPr>
          <a:lstStyle/>
          <a:p>
            <a:r>
              <a:rPr lang="tr-TR" sz="3600" b="1" dirty="0">
                <a:solidFill>
                  <a:srgbClr val="FF0000"/>
                </a:solidFill>
                <a:latin typeface="+mj-lt"/>
              </a:rPr>
              <a:t>ÖNEMLİ</a:t>
            </a:r>
          </a:p>
        </p:txBody>
      </p:sp>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26</a:t>
            </a:fld>
            <a:endParaRPr lang="tr-TR"/>
          </a:p>
        </p:txBody>
      </p:sp>
    </p:spTree>
    <p:extLst>
      <p:ext uri="{BB962C8B-B14F-4D97-AF65-F5344CB8AC3E}">
        <p14:creationId xmlns:p14="http://schemas.microsoft.com/office/powerpoint/2010/main" val="1963210711"/>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71600" y="908720"/>
            <a:ext cx="2252540" cy="523220"/>
          </a:xfrm>
          <a:prstGeom prst="rect">
            <a:avLst/>
          </a:prstGeom>
        </p:spPr>
        <p:txBody>
          <a:bodyPr wrap="none">
            <a:spAutoFit/>
          </a:bodyPr>
          <a:lstStyle/>
          <a:p>
            <a:r>
              <a:rPr lang="tr-TR" sz="2800" b="1" dirty="0">
                <a:solidFill>
                  <a:srgbClr val="FF0000"/>
                </a:solidFill>
                <a:latin typeface="+mj-lt"/>
              </a:rPr>
              <a:t>SERİ ÜRETİM</a:t>
            </a:r>
          </a:p>
        </p:txBody>
      </p:sp>
      <p:sp>
        <p:nvSpPr>
          <p:cNvPr id="5" name="Dikdörtgen 4"/>
          <p:cNvSpPr/>
          <p:nvPr/>
        </p:nvSpPr>
        <p:spPr>
          <a:xfrm>
            <a:off x="937428" y="1684724"/>
            <a:ext cx="7713085" cy="923330"/>
          </a:xfrm>
          <a:prstGeom prst="rect">
            <a:avLst/>
          </a:prstGeom>
        </p:spPr>
        <p:txBody>
          <a:bodyPr wrap="square">
            <a:spAutoFit/>
          </a:bodyPr>
          <a:lstStyle/>
          <a:p>
            <a:pPr algn="just"/>
            <a:r>
              <a:rPr lang="tr-TR" dirty="0">
                <a:latin typeface="+mj-lt"/>
              </a:rPr>
              <a:t>İşletmeler seri üretim faaliyetlerini, </a:t>
            </a:r>
            <a:r>
              <a:rPr lang="tr-TR" b="1" dirty="0">
                <a:latin typeface="+mj-lt"/>
              </a:rPr>
              <a:t>yönetici şirketin uygun bulması ve Sanayi ve Teknoloji Bakanlığının izin vermesi şartıyla </a:t>
            </a:r>
            <a:r>
              <a:rPr lang="tr-TR" dirty="0">
                <a:latin typeface="+mj-lt"/>
              </a:rPr>
              <a:t>bölge içinde yapabilirler. </a:t>
            </a:r>
          </a:p>
        </p:txBody>
      </p:sp>
      <p:sp>
        <p:nvSpPr>
          <p:cNvPr id="6" name="Dikdörtgen 5"/>
          <p:cNvSpPr/>
          <p:nvPr/>
        </p:nvSpPr>
        <p:spPr>
          <a:xfrm>
            <a:off x="937428" y="3092693"/>
            <a:ext cx="7604306" cy="2746906"/>
          </a:xfrm>
          <a:prstGeom prst="rect">
            <a:avLst/>
          </a:prstGeom>
        </p:spPr>
        <p:txBody>
          <a:bodyPr wrap="square">
            <a:spAutoFit/>
          </a:bodyPr>
          <a:lstStyle/>
          <a:p>
            <a:pPr algn="just"/>
            <a:r>
              <a:rPr lang="tr-TR" dirty="0">
                <a:latin typeface="+mj-lt"/>
              </a:rPr>
              <a:t>1.nolu KVK Tebliğine göre, işletmeler Ar-Ge ve yazılım faaliyetleri sonucu ürettikleri teknolojik ürünleri seri üretime tabi tutarak pazarlamaları halinde, bu ürünlerin satılmasından dolayı elde ettikleri  </a:t>
            </a:r>
            <a:r>
              <a:rPr lang="tr-TR" b="1" dirty="0">
                <a:solidFill>
                  <a:srgbClr val="FF0000"/>
                </a:solidFill>
                <a:latin typeface="+mj-lt"/>
              </a:rPr>
              <a:t>kazançlarının (lisans, patent vb.) gayri maddi hakka isabet eden kısmı </a:t>
            </a:r>
            <a:r>
              <a:rPr lang="tr-TR" dirty="0">
                <a:latin typeface="+mj-lt"/>
              </a:rPr>
              <a:t>transfer fiyatlandırması esaslarına göre </a:t>
            </a:r>
            <a:r>
              <a:rPr lang="tr-TR" b="1" dirty="0">
                <a:solidFill>
                  <a:srgbClr val="FF0000"/>
                </a:solidFill>
                <a:latin typeface="+mj-lt"/>
              </a:rPr>
              <a:t>ayrıştırılmak</a:t>
            </a:r>
            <a:r>
              <a:rPr lang="tr-TR" b="1" dirty="0">
                <a:latin typeface="+mj-lt"/>
              </a:rPr>
              <a:t> </a:t>
            </a:r>
            <a:r>
              <a:rPr lang="tr-TR" b="1" dirty="0">
                <a:solidFill>
                  <a:srgbClr val="FF0000"/>
                </a:solidFill>
                <a:latin typeface="+mj-lt"/>
              </a:rPr>
              <a:t>suretiyle</a:t>
            </a:r>
            <a:r>
              <a:rPr lang="tr-TR" b="1" dirty="0">
                <a:latin typeface="+mj-lt"/>
              </a:rPr>
              <a:t> </a:t>
            </a:r>
            <a:r>
              <a:rPr lang="tr-TR" dirty="0">
                <a:latin typeface="+mj-lt"/>
              </a:rPr>
              <a:t>istisnadan yararlanabileceklerdir. </a:t>
            </a:r>
          </a:p>
          <a:p>
            <a:pPr algn="just"/>
            <a:endParaRPr lang="tr-TR" sz="1000" dirty="0">
              <a:latin typeface="+mj-lt"/>
            </a:endParaRPr>
          </a:p>
          <a:p>
            <a:pPr algn="just"/>
            <a:r>
              <a:rPr lang="tr-TR" dirty="0">
                <a:latin typeface="+mj-lt"/>
              </a:rPr>
              <a:t>Seri üretime tabi tutulan ürünün, üretim ve pazarlama organizasyonları nedeniyle doğan kazanç kısmı istisna kapsamında değerlendirilmeyecektir.</a:t>
            </a:r>
          </a:p>
        </p:txBody>
      </p:sp>
      <p:pic>
        <p:nvPicPr>
          <p:cNvPr id="9" name="Resim 8"/>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27</a:t>
            </a:fld>
            <a:endParaRPr lang="tr-TR"/>
          </a:p>
        </p:txBody>
      </p:sp>
    </p:spTree>
    <p:extLst>
      <p:ext uri="{BB962C8B-B14F-4D97-AF65-F5344CB8AC3E}">
        <p14:creationId xmlns:p14="http://schemas.microsoft.com/office/powerpoint/2010/main" val="233053283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99592" y="1110223"/>
            <a:ext cx="7776864" cy="2246769"/>
          </a:xfrm>
          <a:prstGeom prst="rect">
            <a:avLst/>
          </a:prstGeom>
        </p:spPr>
        <p:txBody>
          <a:bodyPr wrap="square">
            <a:spAutoFit/>
          </a:bodyPr>
          <a:lstStyle/>
          <a:p>
            <a:pPr algn="just"/>
            <a:r>
              <a:rPr lang="tr-TR" sz="2000" dirty="0">
                <a:latin typeface="+mj-lt"/>
              </a:rPr>
              <a:t>Seri üretim faaliyetleri BKK hükümlerine tabi olmayacak ve seri üretim için eski düzenlemelerdeki hükümler aynen devam edecektir. </a:t>
            </a:r>
          </a:p>
          <a:p>
            <a:pPr algn="just"/>
            <a:endParaRPr lang="tr-TR" sz="2000" dirty="0">
              <a:latin typeface="+mj-lt"/>
            </a:endParaRPr>
          </a:p>
          <a:p>
            <a:pPr algn="just"/>
            <a:r>
              <a:rPr lang="tr-TR" sz="2000" dirty="0">
                <a:latin typeface="+mj-lt"/>
              </a:rPr>
              <a:t>Seri üretimde çalıştırılan personellere ait ücret ödemelerinde gelir vergisi ve damga vergisi istisnası ile işveren sigorta primi teşviki de </a:t>
            </a:r>
            <a:r>
              <a:rPr lang="tr-TR" sz="2000" b="1" dirty="0">
                <a:solidFill>
                  <a:srgbClr val="FF0000"/>
                </a:solidFill>
                <a:latin typeface="+mj-lt"/>
              </a:rPr>
              <a:t>uygulanmayacaktır. </a:t>
            </a:r>
          </a:p>
        </p:txBody>
      </p:sp>
      <p:sp>
        <p:nvSpPr>
          <p:cNvPr id="6" name="Dikdörtgen 5"/>
          <p:cNvSpPr/>
          <p:nvPr/>
        </p:nvSpPr>
        <p:spPr>
          <a:xfrm>
            <a:off x="899592" y="3688749"/>
            <a:ext cx="7776864" cy="1631216"/>
          </a:xfrm>
          <a:prstGeom prst="rect">
            <a:avLst/>
          </a:prstGeom>
        </p:spPr>
        <p:txBody>
          <a:bodyPr wrap="square">
            <a:spAutoFit/>
          </a:bodyPr>
          <a:lstStyle/>
          <a:p>
            <a:pPr algn="just"/>
            <a:r>
              <a:rPr lang="tr-TR" sz="2000" dirty="0">
                <a:latin typeface="+mj-lt"/>
              </a:rPr>
              <a:t>Ar-Ge sonucu ortaya çıkan ürün seri üretim yapılarak satılacaksa (eski hükümler devam edecek) patent almaya gerek kalmaksızın satış yapılabilecektir. Ancak, bu ürünün satışı, devri veya kiralanması durumunda </a:t>
            </a:r>
            <a:r>
              <a:rPr lang="tr-TR" sz="2000" b="1" dirty="0">
                <a:solidFill>
                  <a:srgbClr val="FF0000"/>
                </a:solidFill>
                <a:latin typeface="+mj-lt"/>
              </a:rPr>
              <a:t>patent veya eşdeğer belgelerin alınması </a:t>
            </a:r>
            <a:r>
              <a:rPr lang="tr-TR" sz="2000" dirty="0">
                <a:latin typeface="+mj-lt"/>
              </a:rPr>
              <a:t>gerekmektedir. </a:t>
            </a:r>
          </a:p>
        </p:txBody>
      </p:sp>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28</a:t>
            </a:fld>
            <a:endParaRPr lang="tr-TR"/>
          </a:p>
        </p:txBody>
      </p:sp>
    </p:spTree>
    <p:extLst>
      <p:ext uri="{BB962C8B-B14F-4D97-AF65-F5344CB8AC3E}">
        <p14:creationId xmlns:p14="http://schemas.microsoft.com/office/powerpoint/2010/main" val="171978364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64BC7D-6340-4E67-81C1-9D4A1CE30AC1}"/>
              </a:ext>
            </a:extLst>
          </p:cNvPr>
          <p:cNvSpPr>
            <a:spLocks noGrp="1"/>
          </p:cNvSpPr>
          <p:nvPr>
            <p:ph type="title"/>
          </p:nvPr>
        </p:nvSpPr>
        <p:spPr>
          <a:xfrm>
            <a:off x="179512" y="771056"/>
            <a:ext cx="8856984" cy="1361800"/>
          </a:xfrm>
        </p:spPr>
        <p:txBody>
          <a:bodyPr/>
          <a:lstStyle/>
          <a:p>
            <a:pPr marL="0" indent="0" algn="l">
              <a:lnSpc>
                <a:spcPct val="115000"/>
              </a:lnSpc>
              <a:spcAft>
                <a:spcPts val="1000"/>
              </a:spcAft>
              <a:buNone/>
            </a:pPr>
            <a:r>
              <a:rPr lang="tr-TR" sz="2400" b="0" dirty="0">
                <a:solidFill>
                  <a:srgbClr val="FF0000"/>
                </a:solidFill>
                <a:effectLst/>
                <a:ea typeface="Times New Roman" panose="02020603050405020304" pitchFamily="18" charset="0"/>
                <a:cs typeface="Times New Roman" panose="02020603050405020304" pitchFamily="18" charset="0"/>
              </a:rPr>
              <a:t>ÖRNEK: SOLİTERA LTD.ŞTİ’NE AİT GELİR TABLOSU</a:t>
            </a:r>
            <a:br>
              <a:rPr lang="tr-TR" sz="2400" b="0" dirty="0">
                <a:solidFill>
                  <a:srgbClr val="FF0000"/>
                </a:solidFill>
                <a:effectLst/>
                <a:ea typeface="Times New Roman" panose="02020603050405020304" pitchFamily="18" charset="0"/>
                <a:cs typeface="Times New Roman" panose="02020603050405020304" pitchFamily="18" charset="0"/>
              </a:rPr>
            </a:br>
            <a:br>
              <a:rPr lang="tr-TR" sz="1600" b="0" dirty="0">
                <a:solidFill>
                  <a:srgbClr val="FF0000"/>
                </a:solidFill>
                <a:effectLst/>
                <a:ea typeface="Times New Roman" panose="02020603050405020304" pitchFamily="18" charset="0"/>
                <a:cs typeface="Times New Roman" panose="02020603050405020304" pitchFamily="18" charset="0"/>
              </a:rPr>
            </a:br>
            <a:r>
              <a:rPr lang="tr-TR" sz="1800" b="0" dirty="0" err="1">
                <a:solidFill>
                  <a:schemeClr val="tx1"/>
                </a:solidFill>
                <a:effectLst/>
                <a:ea typeface="Times New Roman" panose="02020603050405020304" pitchFamily="18" charset="0"/>
                <a:cs typeface="Times New Roman" panose="02020603050405020304" pitchFamily="18" charset="0"/>
              </a:rPr>
              <a:t>Ostim</a:t>
            </a:r>
            <a:r>
              <a:rPr lang="tr-TR" sz="1800" b="0" dirty="0">
                <a:solidFill>
                  <a:schemeClr val="tx1"/>
                </a:solidFill>
                <a:effectLst/>
                <a:ea typeface="Times New Roman" panose="02020603050405020304" pitchFamily="18" charset="0"/>
                <a:cs typeface="Times New Roman" panose="02020603050405020304" pitchFamily="18" charset="0"/>
              </a:rPr>
              <a:t> Teknoparkta elde edilen kazanca karşılık işletme  yüklendiği toplam maliyetinin % 80’i, </a:t>
            </a:r>
            <a:r>
              <a:rPr lang="tr-TR" sz="1800" b="0" dirty="0" err="1">
                <a:solidFill>
                  <a:schemeClr val="tx1"/>
                </a:solidFill>
                <a:effectLst/>
                <a:ea typeface="Times New Roman" panose="02020603050405020304" pitchFamily="18" charset="0"/>
                <a:cs typeface="Times New Roman" panose="02020603050405020304" pitchFamily="18" charset="0"/>
              </a:rPr>
              <a:t>gider+gayri</a:t>
            </a:r>
            <a:r>
              <a:rPr lang="tr-TR" sz="1800" b="0" dirty="0">
                <a:solidFill>
                  <a:schemeClr val="tx1"/>
                </a:solidFill>
                <a:effectLst/>
                <a:ea typeface="Times New Roman" panose="02020603050405020304" pitchFamily="18" charset="0"/>
                <a:cs typeface="Times New Roman" panose="02020603050405020304" pitchFamily="18" charset="0"/>
              </a:rPr>
              <a:t> maddi haktan oluşmaktadır.   </a:t>
            </a:r>
            <a:br>
              <a:rPr lang="tr-TR" sz="2400" b="0" dirty="0">
                <a:solidFill>
                  <a:schemeClr val="tx1"/>
                </a:solidFill>
                <a:effectLst/>
                <a:ea typeface="Times New Roman" panose="02020603050405020304" pitchFamily="18" charset="0"/>
                <a:cs typeface="Times New Roman" panose="02020603050405020304" pitchFamily="18" charset="0"/>
              </a:rPr>
            </a:br>
            <a:endParaRPr lang="tr-TR" sz="2400" b="0" dirty="0">
              <a:solidFill>
                <a:schemeClr val="tx1"/>
              </a:solidFill>
            </a:endParaRPr>
          </a:p>
        </p:txBody>
      </p:sp>
      <p:graphicFrame>
        <p:nvGraphicFramePr>
          <p:cNvPr id="4" name="İçerik Yer Tutucusu 3">
            <a:extLst>
              <a:ext uri="{FF2B5EF4-FFF2-40B4-BE49-F238E27FC236}">
                <a16:creationId xmlns:a16="http://schemas.microsoft.com/office/drawing/2014/main" id="{04617B66-36C6-4C09-A23D-7DF2F3DB18AC}"/>
              </a:ext>
            </a:extLst>
          </p:cNvPr>
          <p:cNvGraphicFramePr>
            <a:graphicFrameLocks noGrp="1"/>
          </p:cNvGraphicFramePr>
          <p:nvPr>
            <p:ph sz="quarter" idx="13"/>
            <p:extLst>
              <p:ext uri="{D42A27DB-BD31-4B8C-83A1-F6EECF244321}">
                <p14:modId xmlns:p14="http://schemas.microsoft.com/office/powerpoint/2010/main" val="1250227428"/>
              </p:ext>
            </p:extLst>
          </p:nvPr>
        </p:nvGraphicFramePr>
        <p:xfrm>
          <a:off x="107504" y="2516480"/>
          <a:ext cx="9036496" cy="2530922"/>
        </p:xfrm>
        <a:graphic>
          <a:graphicData uri="http://schemas.openxmlformats.org/drawingml/2006/table">
            <a:tbl>
              <a:tblPr firstRow="1" firstCol="1" bandRow="1">
                <a:tableStyleId>{5C22544A-7EE6-4342-B048-85BDC9FD1C3A}</a:tableStyleId>
              </a:tblPr>
              <a:tblGrid>
                <a:gridCol w="3528392">
                  <a:extLst>
                    <a:ext uri="{9D8B030D-6E8A-4147-A177-3AD203B41FA5}">
                      <a16:colId xmlns:a16="http://schemas.microsoft.com/office/drawing/2014/main" val="416324941"/>
                    </a:ext>
                  </a:extLst>
                </a:gridCol>
                <a:gridCol w="1800200">
                  <a:extLst>
                    <a:ext uri="{9D8B030D-6E8A-4147-A177-3AD203B41FA5}">
                      <a16:colId xmlns:a16="http://schemas.microsoft.com/office/drawing/2014/main" val="3275552966"/>
                    </a:ext>
                  </a:extLst>
                </a:gridCol>
                <a:gridCol w="1368152">
                  <a:extLst>
                    <a:ext uri="{9D8B030D-6E8A-4147-A177-3AD203B41FA5}">
                      <a16:colId xmlns:a16="http://schemas.microsoft.com/office/drawing/2014/main" val="762757721"/>
                    </a:ext>
                  </a:extLst>
                </a:gridCol>
                <a:gridCol w="2339752">
                  <a:extLst>
                    <a:ext uri="{9D8B030D-6E8A-4147-A177-3AD203B41FA5}">
                      <a16:colId xmlns:a16="http://schemas.microsoft.com/office/drawing/2014/main" val="2784227084"/>
                    </a:ext>
                  </a:extLst>
                </a:gridCol>
              </a:tblGrid>
              <a:tr h="534848">
                <a:tc>
                  <a:txBody>
                    <a:bodyPr/>
                    <a:lstStyle/>
                    <a:p>
                      <a:pPr algn="just">
                        <a:lnSpc>
                          <a:spcPct val="115000"/>
                        </a:lnSpc>
                        <a:spcAft>
                          <a:spcPts val="1000"/>
                        </a:spcAft>
                      </a:pPr>
                      <a:r>
                        <a:rPr lang="tr-TR" sz="2200" b="0" dirty="0">
                          <a:effectLst/>
                        </a:rPr>
                        <a:t>GELİR TABLOSU</a:t>
                      </a:r>
                      <a:endParaRPr lang="tr-TR" sz="2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tc>
                <a:tc>
                  <a:txBody>
                    <a:bodyPr/>
                    <a:lstStyle/>
                    <a:p>
                      <a:pPr algn="just">
                        <a:lnSpc>
                          <a:spcPct val="100000"/>
                        </a:lnSpc>
                        <a:spcAft>
                          <a:spcPts val="1000"/>
                        </a:spcAft>
                      </a:pPr>
                      <a:r>
                        <a:rPr lang="tr-TR" sz="1800" b="0" dirty="0">
                          <a:effectLst/>
                        </a:rPr>
                        <a:t>TEKNOKENT (4691 </a:t>
                      </a:r>
                      <a:r>
                        <a:rPr lang="tr-TR" sz="1800" b="0" dirty="0" err="1">
                          <a:effectLst/>
                        </a:rPr>
                        <a:t>s.KANUN</a:t>
                      </a:r>
                      <a:r>
                        <a:rPr lang="tr-TR" sz="1800" b="0" dirty="0">
                          <a:effectLst/>
                        </a:rPr>
                        <a:t>) </a:t>
                      </a:r>
                      <a:endParaRPr lang="tr-TR"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tc>
                <a:tc>
                  <a:txBody>
                    <a:bodyPr/>
                    <a:lstStyle/>
                    <a:p>
                      <a:pPr algn="just">
                        <a:lnSpc>
                          <a:spcPct val="100000"/>
                        </a:lnSpc>
                        <a:spcAft>
                          <a:spcPts val="1000"/>
                        </a:spcAft>
                      </a:pPr>
                      <a:r>
                        <a:rPr lang="tr-TR" sz="1800" b="0" dirty="0">
                          <a:effectLst/>
                        </a:rPr>
                        <a:t>DİĞER FALİYETLER</a:t>
                      </a:r>
                      <a:endParaRPr lang="tr-TR"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tc>
                <a:tc>
                  <a:txBody>
                    <a:bodyPr/>
                    <a:lstStyle/>
                    <a:p>
                      <a:pPr algn="just">
                        <a:lnSpc>
                          <a:spcPct val="100000"/>
                        </a:lnSpc>
                        <a:spcAft>
                          <a:spcPts val="1000"/>
                        </a:spcAft>
                      </a:pPr>
                      <a:r>
                        <a:rPr lang="tr-TR" sz="1800" b="0" dirty="0">
                          <a:effectLst/>
                        </a:rPr>
                        <a:t>TEKNOKENT+DİĞER FAALİYETLERLER</a:t>
                      </a:r>
                      <a:endParaRPr lang="tr-TR"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tc>
                <a:extLst>
                  <a:ext uri="{0D108BD9-81ED-4DB2-BD59-A6C34878D82A}">
                    <a16:rowId xmlns:a16="http://schemas.microsoft.com/office/drawing/2014/main" val="1016391868"/>
                  </a:ext>
                </a:extLst>
              </a:tr>
              <a:tr h="170059">
                <a:tc>
                  <a:txBody>
                    <a:bodyPr/>
                    <a:lstStyle/>
                    <a:p>
                      <a:pPr algn="just">
                        <a:lnSpc>
                          <a:spcPct val="115000"/>
                        </a:lnSpc>
                        <a:spcAft>
                          <a:spcPts val="1000"/>
                        </a:spcAft>
                      </a:pPr>
                      <a:r>
                        <a:rPr lang="tr-TR" sz="1600" b="0" dirty="0">
                          <a:effectLst/>
                        </a:rPr>
                        <a:t>Y.İÇİ SATIŞLAR </a:t>
                      </a:r>
                      <a:endParaRPr lang="tr-TR"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tc>
                <a:tc>
                  <a:txBody>
                    <a:bodyPr/>
                    <a:lstStyle/>
                    <a:p>
                      <a:pPr algn="r">
                        <a:lnSpc>
                          <a:spcPct val="115000"/>
                        </a:lnSpc>
                        <a:spcAft>
                          <a:spcPts val="1000"/>
                        </a:spcAft>
                      </a:pPr>
                      <a:r>
                        <a:rPr lang="tr-TR" sz="2000" dirty="0">
                          <a:effectLst/>
                        </a:rPr>
                        <a:t>1.500,00-TL</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tc>
                <a:tc>
                  <a:txBody>
                    <a:bodyPr/>
                    <a:lstStyle/>
                    <a:p>
                      <a:pPr algn="r">
                        <a:lnSpc>
                          <a:spcPct val="115000"/>
                        </a:lnSpc>
                        <a:spcAft>
                          <a:spcPts val="1000"/>
                        </a:spcAft>
                      </a:pPr>
                      <a:r>
                        <a:rPr lang="tr-TR" sz="2000" dirty="0">
                          <a:effectLst/>
                        </a:rPr>
                        <a:t> 750,00-TL</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tc>
                <a:tc>
                  <a:txBody>
                    <a:bodyPr/>
                    <a:lstStyle/>
                    <a:p>
                      <a:pPr algn="r">
                        <a:lnSpc>
                          <a:spcPct val="115000"/>
                        </a:lnSpc>
                        <a:spcAft>
                          <a:spcPts val="1000"/>
                        </a:spcAft>
                      </a:pPr>
                      <a:r>
                        <a:rPr lang="tr-TR" sz="2000" dirty="0">
                          <a:effectLst/>
                        </a:rPr>
                        <a:t>2.250,00-TL</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tc>
                <a:extLst>
                  <a:ext uri="{0D108BD9-81ED-4DB2-BD59-A6C34878D82A}">
                    <a16:rowId xmlns:a16="http://schemas.microsoft.com/office/drawing/2014/main" val="1907828240"/>
                  </a:ext>
                </a:extLst>
              </a:tr>
              <a:tr h="170059">
                <a:tc>
                  <a:txBody>
                    <a:bodyPr/>
                    <a:lstStyle/>
                    <a:p>
                      <a:pPr algn="just">
                        <a:lnSpc>
                          <a:spcPct val="115000"/>
                        </a:lnSpc>
                        <a:spcAft>
                          <a:spcPts val="1000"/>
                        </a:spcAft>
                      </a:pPr>
                      <a:r>
                        <a:rPr lang="tr-TR" sz="1600" b="0" dirty="0">
                          <a:effectLst/>
                        </a:rPr>
                        <a:t>GİDERLER </a:t>
                      </a:r>
                      <a:endParaRPr lang="tr-TR"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tc>
                <a:tc>
                  <a:txBody>
                    <a:bodyPr/>
                    <a:lstStyle/>
                    <a:p>
                      <a:pPr algn="r">
                        <a:lnSpc>
                          <a:spcPct val="115000"/>
                        </a:lnSpc>
                        <a:spcAft>
                          <a:spcPts val="1000"/>
                        </a:spcAft>
                      </a:pPr>
                      <a:r>
                        <a:rPr lang="tr-TR" sz="2000" dirty="0">
                          <a:effectLst/>
                        </a:rPr>
                        <a:t>   500,00-TL</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tc>
                <a:tc>
                  <a:txBody>
                    <a:bodyPr/>
                    <a:lstStyle/>
                    <a:p>
                      <a:pPr algn="r">
                        <a:lnSpc>
                          <a:spcPct val="115000"/>
                        </a:lnSpc>
                        <a:spcAft>
                          <a:spcPts val="1000"/>
                        </a:spcAft>
                      </a:pPr>
                      <a:r>
                        <a:rPr lang="tr-TR" sz="2000" dirty="0">
                          <a:effectLst/>
                        </a:rPr>
                        <a:t> 250,00-TL</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tc>
                <a:tc>
                  <a:txBody>
                    <a:bodyPr/>
                    <a:lstStyle/>
                    <a:p>
                      <a:pPr algn="r">
                        <a:lnSpc>
                          <a:spcPct val="115000"/>
                        </a:lnSpc>
                        <a:spcAft>
                          <a:spcPts val="1000"/>
                        </a:spcAft>
                      </a:pPr>
                      <a:r>
                        <a:rPr lang="tr-TR" sz="2000" dirty="0">
                          <a:effectLst/>
                        </a:rPr>
                        <a:t>   750,00-TL</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tc>
                <a:extLst>
                  <a:ext uri="{0D108BD9-81ED-4DB2-BD59-A6C34878D82A}">
                    <a16:rowId xmlns:a16="http://schemas.microsoft.com/office/drawing/2014/main" val="482700537"/>
                  </a:ext>
                </a:extLst>
              </a:tr>
              <a:tr h="0">
                <a:tc>
                  <a:txBody>
                    <a:bodyPr/>
                    <a:lstStyle/>
                    <a:p>
                      <a:pPr algn="just">
                        <a:lnSpc>
                          <a:spcPct val="115000"/>
                        </a:lnSpc>
                        <a:spcAft>
                          <a:spcPts val="1000"/>
                        </a:spcAft>
                      </a:pPr>
                      <a:r>
                        <a:rPr lang="tr-TR" sz="1600" b="0" dirty="0">
                          <a:effectLst/>
                        </a:rPr>
                        <a:t>GAYRİ MADDİ HAKKA İSABET EDEN</a:t>
                      </a:r>
                    </a:p>
                    <a:p>
                      <a:pPr algn="just">
                        <a:lnSpc>
                          <a:spcPct val="115000"/>
                        </a:lnSpc>
                        <a:spcAft>
                          <a:spcPts val="1000"/>
                        </a:spcAft>
                      </a:pPr>
                      <a:r>
                        <a:rPr lang="tr-TR" sz="1600" b="0" dirty="0">
                          <a:effectLst/>
                        </a:rPr>
                        <a:t>İSTİSNA EDİLECEK KAZANÇ TUTARI</a:t>
                      </a:r>
                      <a:endParaRPr lang="tr-TR"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tc>
                <a:tc>
                  <a:txBody>
                    <a:bodyPr/>
                    <a:lstStyle/>
                    <a:p>
                      <a:pPr lvl="1" algn="r">
                        <a:lnSpc>
                          <a:spcPct val="250000"/>
                        </a:lnSpc>
                        <a:spcAft>
                          <a:spcPts val="1000"/>
                        </a:spcAft>
                      </a:pPr>
                      <a:r>
                        <a:rPr lang="tr-TR" sz="2000" dirty="0">
                          <a:effectLst/>
                        </a:rPr>
                        <a:t> 700,00-TL </a:t>
                      </a:r>
                    </a:p>
                  </a:txBody>
                  <a:tcPr marL="67973" marR="67973" marT="0" marB="0"/>
                </a:tc>
                <a:tc>
                  <a:txBody>
                    <a:bodyPr/>
                    <a:lstStyle/>
                    <a:p>
                      <a:pPr algn="r">
                        <a:lnSpc>
                          <a:spcPct val="115000"/>
                        </a:lnSpc>
                        <a:spcAft>
                          <a:spcPts val="1000"/>
                        </a:spcAft>
                      </a:pPr>
                      <a:r>
                        <a:rPr lang="tr-TR" sz="2000" dirty="0">
                          <a:effectLst/>
                        </a:rPr>
                        <a:t> </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tc>
                <a:tc>
                  <a:txBody>
                    <a:bodyPr/>
                    <a:lstStyle/>
                    <a:p>
                      <a:pPr algn="r">
                        <a:lnSpc>
                          <a:spcPct val="250000"/>
                        </a:lnSpc>
                        <a:spcAft>
                          <a:spcPts val="1000"/>
                        </a:spcAft>
                      </a:pPr>
                      <a:r>
                        <a:rPr lang="tr-TR" sz="2000" dirty="0">
                          <a:effectLst/>
                        </a:rPr>
                        <a:t>   700,00-TL</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tc>
                <a:extLst>
                  <a:ext uri="{0D108BD9-81ED-4DB2-BD59-A6C34878D82A}">
                    <a16:rowId xmlns:a16="http://schemas.microsoft.com/office/drawing/2014/main" val="4074553065"/>
                  </a:ext>
                </a:extLst>
              </a:tr>
              <a:tr h="170059">
                <a:tc>
                  <a:txBody>
                    <a:bodyPr/>
                    <a:lstStyle/>
                    <a:p>
                      <a:pPr algn="just">
                        <a:lnSpc>
                          <a:spcPct val="115000"/>
                        </a:lnSpc>
                        <a:spcAft>
                          <a:spcPts val="1000"/>
                        </a:spcAft>
                      </a:pPr>
                      <a:r>
                        <a:rPr lang="tr-TR" sz="1600" b="0" dirty="0">
                          <a:effectLst/>
                        </a:rPr>
                        <a:t>KAR</a:t>
                      </a:r>
                      <a:endParaRPr lang="tr-TR"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tc>
                <a:tc>
                  <a:txBody>
                    <a:bodyPr/>
                    <a:lstStyle/>
                    <a:p>
                      <a:pPr algn="r">
                        <a:lnSpc>
                          <a:spcPct val="115000"/>
                        </a:lnSpc>
                        <a:spcAft>
                          <a:spcPts val="1000"/>
                        </a:spcAft>
                      </a:pPr>
                      <a:r>
                        <a:rPr lang="tr-TR" sz="2000" dirty="0">
                          <a:effectLst/>
                        </a:rPr>
                        <a:t>   300,00-TL</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tc>
                <a:tc>
                  <a:txBody>
                    <a:bodyPr/>
                    <a:lstStyle/>
                    <a:p>
                      <a:pPr algn="r">
                        <a:lnSpc>
                          <a:spcPct val="115000"/>
                        </a:lnSpc>
                        <a:spcAft>
                          <a:spcPts val="1000"/>
                        </a:spcAft>
                      </a:pPr>
                      <a:r>
                        <a:rPr lang="tr-TR" sz="2000" dirty="0">
                          <a:effectLst/>
                        </a:rPr>
                        <a:t> 500,00-TL</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tc>
                <a:tc>
                  <a:txBody>
                    <a:bodyPr/>
                    <a:lstStyle/>
                    <a:p>
                      <a:pPr algn="r">
                        <a:lnSpc>
                          <a:spcPct val="115000"/>
                        </a:lnSpc>
                        <a:spcAft>
                          <a:spcPts val="1000"/>
                        </a:spcAft>
                      </a:pPr>
                      <a:r>
                        <a:rPr lang="tr-TR" sz="2000" dirty="0">
                          <a:effectLst/>
                        </a:rPr>
                        <a:t>   800,00-TL</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tc>
                <a:extLst>
                  <a:ext uri="{0D108BD9-81ED-4DB2-BD59-A6C34878D82A}">
                    <a16:rowId xmlns:a16="http://schemas.microsoft.com/office/drawing/2014/main" val="146948184"/>
                  </a:ext>
                </a:extLst>
              </a:tr>
              <a:tr h="170059">
                <a:tc>
                  <a:txBody>
                    <a:bodyPr/>
                    <a:lstStyle/>
                    <a:p>
                      <a:pPr algn="just">
                        <a:lnSpc>
                          <a:spcPct val="115000"/>
                        </a:lnSpc>
                        <a:spcAft>
                          <a:spcPts val="1000"/>
                        </a:spcAft>
                      </a:pPr>
                      <a:r>
                        <a:rPr lang="tr-TR" sz="1600" b="0" dirty="0">
                          <a:solidFill>
                            <a:srgbClr val="FF0000"/>
                          </a:solidFill>
                          <a:effectLst/>
                        </a:rPr>
                        <a:t>VERGİLENDİRİLECEK KAZANÇ</a:t>
                      </a:r>
                      <a:endParaRPr lang="tr-TR" sz="2000" b="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solidFill>
                      <a:schemeClr val="bg1">
                        <a:lumMod val="85000"/>
                      </a:schemeClr>
                    </a:solidFill>
                  </a:tcPr>
                </a:tc>
                <a:tc>
                  <a:txBody>
                    <a:bodyPr/>
                    <a:lstStyle/>
                    <a:p>
                      <a:pPr algn="r">
                        <a:lnSpc>
                          <a:spcPct val="115000"/>
                        </a:lnSpc>
                        <a:spcAft>
                          <a:spcPts val="1000"/>
                        </a:spcAft>
                      </a:pPr>
                      <a:r>
                        <a:rPr lang="tr-TR" sz="2000" dirty="0">
                          <a:effectLst/>
                        </a:rPr>
                        <a:t> </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tc>
                <a:tc>
                  <a:txBody>
                    <a:bodyPr/>
                    <a:lstStyle/>
                    <a:p>
                      <a:pPr algn="r">
                        <a:lnSpc>
                          <a:spcPct val="115000"/>
                        </a:lnSpc>
                        <a:spcAft>
                          <a:spcPts val="1000"/>
                        </a:spcAft>
                      </a:pPr>
                      <a:r>
                        <a:rPr lang="tr-TR" sz="2000" dirty="0">
                          <a:effectLst/>
                        </a:rPr>
                        <a:t> </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tc>
                <a:tc>
                  <a:txBody>
                    <a:bodyPr/>
                    <a:lstStyle/>
                    <a:p>
                      <a:pPr algn="r">
                        <a:lnSpc>
                          <a:spcPct val="115000"/>
                        </a:lnSpc>
                        <a:spcAft>
                          <a:spcPts val="1000"/>
                        </a:spcAft>
                      </a:pPr>
                      <a:r>
                        <a:rPr lang="tr-TR" sz="2000" dirty="0">
                          <a:effectLst/>
                        </a:rPr>
                        <a:t>   </a:t>
                      </a:r>
                      <a:r>
                        <a:rPr lang="tr-TR" sz="2000" dirty="0">
                          <a:solidFill>
                            <a:srgbClr val="FF0000"/>
                          </a:solidFill>
                          <a:effectLst/>
                        </a:rPr>
                        <a:t>800,00-TL</a:t>
                      </a:r>
                      <a:endParaRPr lang="tr-TR" sz="2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973" marR="67973" marT="0" marB="0"/>
                </a:tc>
                <a:extLst>
                  <a:ext uri="{0D108BD9-81ED-4DB2-BD59-A6C34878D82A}">
                    <a16:rowId xmlns:a16="http://schemas.microsoft.com/office/drawing/2014/main" val="3091069396"/>
                  </a:ext>
                </a:extLst>
              </a:tr>
            </a:tbl>
          </a:graphicData>
        </a:graphic>
      </p:graphicFrame>
      <p:pic>
        <p:nvPicPr>
          <p:cNvPr id="5" name="Resim 4">
            <a:extLst>
              <a:ext uri="{FF2B5EF4-FFF2-40B4-BE49-F238E27FC236}">
                <a16:creationId xmlns:a16="http://schemas.microsoft.com/office/drawing/2014/main" id="{5E0908A0-F0A6-4A3D-A0E6-9A43C3579657}"/>
              </a:ext>
            </a:extLst>
          </p:cNvPr>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3" name="Slayt Numarası Yer Tutucusu 2"/>
          <p:cNvSpPr>
            <a:spLocks noGrp="1"/>
          </p:cNvSpPr>
          <p:nvPr>
            <p:ph type="sldNum" sz="quarter" idx="12"/>
          </p:nvPr>
        </p:nvSpPr>
        <p:spPr/>
        <p:txBody>
          <a:bodyPr/>
          <a:lstStyle/>
          <a:p>
            <a:fld id="{E5ECC662-7D21-46D7-BA86-D6558CEAC0F8}" type="slidenum">
              <a:rPr lang="tr-TR" smtClean="0"/>
              <a:t>29</a:t>
            </a:fld>
            <a:endParaRPr lang="tr-TR"/>
          </a:p>
        </p:txBody>
      </p:sp>
    </p:spTree>
    <p:extLst>
      <p:ext uri="{BB962C8B-B14F-4D97-AF65-F5344CB8AC3E}">
        <p14:creationId xmlns:p14="http://schemas.microsoft.com/office/powerpoint/2010/main" val="83049922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52117" y="1124744"/>
            <a:ext cx="7560840" cy="1200329"/>
          </a:xfrm>
          <a:prstGeom prst="rect">
            <a:avLst/>
          </a:prstGeom>
        </p:spPr>
        <p:txBody>
          <a:bodyPr wrap="square">
            <a:spAutoFit/>
          </a:bodyPr>
          <a:lstStyle/>
          <a:p>
            <a:pPr algn="just"/>
            <a:r>
              <a:rPr lang="tr-TR" sz="2400" b="1" dirty="0">
                <a:solidFill>
                  <a:srgbClr val="FF0000"/>
                </a:solidFill>
                <a:latin typeface="+mj-lt"/>
              </a:rPr>
              <a:t>İstisna: </a:t>
            </a:r>
            <a:r>
              <a:rPr lang="tr-TR" sz="2400" dirty="0">
                <a:latin typeface="+mj-lt"/>
              </a:rPr>
              <a:t>Verginin konusuna giren bir faaliyetin/işlemin vergilendirilmemesi, vergi dışı bırakılmasını ifade eder. </a:t>
            </a:r>
          </a:p>
        </p:txBody>
      </p:sp>
      <p:sp>
        <p:nvSpPr>
          <p:cNvPr id="6" name="Dikdörtgen 5"/>
          <p:cNvSpPr/>
          <p:nvPr/>
        </p:nvSpPr>
        <p:spPr>
          <a:xfrm>
            <a:off x="952117" y="2564904"/>
            <a:ext cx="7704856" cy="3416320"/>
          </a:xfrm>
          <a:prstGeom prst="rect">
            <a:avLst/>
          </a:prstGeom>
        </p:spPr>
        <p:txBody>
          <a:bodyPr wrap="square">
            <a:spAutoFit/>
          </a:bodyPr>
          <a:lstStyle/>
          <a:p>
            <a:pPr algn="just"/>
            <a:r>
              <a:rPr lang="tr-TR" sz="2400" dirty="0">
                <a:latin typeface="+mj-lt"/>
              </a:rPr>
              <a:t>Teknoloji Geliştirme Bölgeleri Kanunu’nun Geçici 2. maddesine göre; bölgede faaliyet gösteren gelir ve kurumlar vergisi mükelleflerinin münhasıran (sadece) bu bölgelerdeki Ar-Ge, yazılım, tasarım faaliyetlerinden elde ettikleri kazançları 31.12.2028 tarihine kadar gelir ve kurumlar vergisinden müstesnadır. Teknopark istisnasından </a:t>
            </a:r>
            <a:r>
              <a:rPr lang="tr-TR" sz="2400" b="1" dirty="0">
                <a:solidFill>
                  <a:srgbClr val="FF0000"/>
                </a:solidFill>
                <a:latin typeface="+mj-lt"/>
              </a:rPr>
              <a:t>tam ve dar mükellef ayırımı yapılmaksızın tüm mükellefler </a:t>
            </a:r>
            <a:r>
              <a:rPr lang="tr-TR" sz="2400" dirty="0">
                <a:latin typeface="+mj-lt"/>
              </a:rPr>
              <a:t>faydalanır.  </a:t>
            </a:r>
          </a:p>
        </p:txBody>
      </p:sp>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3</a:t>
            </a:fld>
            <a:endParaRPr lang="tr-TR"/>
          </a:p>
        </p:txBody>
      </p:sp>
    </p:spTree>
    <p:extLst>
      <p:ext uri="{BB962C8B-B14F-4D97-AF65-F5344CB8AC3E}">
        <p14:creationId xmlns:p14="http://schemas.microsoft.com/office/powerpoint/2010/main" val="3694565320"/>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55576" y="548680"/>
            <a:ext cx="7907005" cy="5816977"/>
          </a:xfrm>
          <a:prstGeom prst="rect">
            <a:avLst/>
          </a:prstGeom>
        </p:spPr>
        <p:txBody>
          <a:bodyPr wrap="square">
            <a:spAutoFit/>
          </a:bodyPr>
          <a:lstStyle/>
          <a:p>
            <a:r>
              <a:rPr lang="tr-TR" sz="2800" b="1" dirty="0">
                <a:solidFill>
                  <a:srgbClr val="FF0000"/>
                </a:solidFill>
                <a:latin typeface="+mj-lt"/>
              </a:rPr>
              <a:t>YAZILIM SATIŞLARINDA KDV İSTİSNASI</a:t>
            </a:r>
          </a:p>
          <a:p>
            <a:endParaRPr lang="tr-TR" dirty="0">
              <a:solidFill>
                <a:srgbClr val="FF0000"/>
              </a:solidFill>
              <a:latin typeface="+mj-lt"/>
            </a:endParaRPr>
          </a:p>
          <a:p>
            <a:pPr algn="just"/>
            <a:r>
              <a:rPr lang="tr-TR" dirty="0">
                <a:latin typeface="+mj-lt"/>
              </a:rPr>
              <a:t>KDV Kanunu’nun geçici 20. maddesi uyarınca, teknoparklarda faaliyette bulanan işletmelerin elde etmiş oldukları kazançları gelir ve kurumlar vergisinden istisna edildiği sürece,  sadece bu bölgelerde ürettikleri, sistem yönetimi, veri yönetimi, iş uygulamaları, internet, oyun, mobil ve askeri komuta kontrol uygulama yazılımı şeklindeki teslim ve hizmetler de KDV’den istisnadır. </a:t>
            </a:r>
          </a:p>
          <a:p>
            <a:pPr algn="just"/>
            <a:endParaRPr lang="tr-TR" sz="1000" dirty="0">
              <a:latin typeface="+mj-lt"/>
            </a:endParaRPr>
          </a:p>
          <a:p>
            <a:pPr algn="just"/>
            <a:r>
              <a:rPr lang="tr-TR" dirty="0" err="1">
                <a:latin typeface="+mj-lt"/>
              </a:rPr>
              <a:t>Teknokent</a:t>
            </a:r>
            <a:r>
              <a:rPr lang="tr-TR" dirty="0">
                <a:latin typeface="+mj-lt"/>
              </a:rPr>
              <a:t> bölgelerinde KDV’den istisna olan yazılım hizmeti ifa eden işletmeler 01.01.2019 tarihinden itibaren, yüklendikleri KDV’yi indirim konusu yapmaya başlayacaklardır. </a:t>
            </a:r>
            <a:r>
              <a:rPr lang="tr-TR" sz="1600" dirty="0">
                <a:solidFill>
                  <a:srgbClr val="FF0000"/>
                </a:solidFill>
                <a:latin typeface="+mj-lt"/>
              </a:rPr>
              <a:t>(Yazılım ve oyunlarda KDV Kanunu’nun 30/1-a Md. hükmü uygulanmaz.) </a:t>
            </a:r>
            <a:r>
              <a:rPr lang="tr-TR" dirty="0">
                <a:latin typeface="+mj-lt"/>
              </a:rPr>
              <a:t>Ancak indirim konusu yapılamayan KDV’nin iadesi söz konusu olmayacaktır. </a:t>
            </a:r>
          </a:p>
          <a:p>
            <a:pPr algn="just"/>
            <a:endParaRPr lang="tr-TR" sz="1000" dirty="0">
              <a:latin typeface="+mj-lt"/>
            </a:endParaRPr>
          </a:p>
          <a:p>
            <a:pPr algn="just"/>
            <a:r>
              <a:rPr lang="tr-TR" dirty="0">
                <a:latin typeface="+mj-lt"/>
              </a:rPr>
              <a:t>Seri üretimi yapılan yazılım satışındaki istisna ile ilgili KDV genel tebliğinde gerekli açıklamalar yapılmış; Gelir idaresi, </a:t>
            </a:r>
            <a:r>
              <a:rPr lang="tr-TR" dirty="0" err="1">
                <a:latin typeface="+mj-lt"/>
              </a:rPr>
              <a:t>teknokentlerde</a:t>
            </a:r>
            <a:r>
              <a:rPr lang="tr-TR" dirty="0">
                <a:latin typeface="+mj-lt"/>
              </a:rPr>
              <a:t> seri üretim faaliyetlerine ilişkin KDV istisnası uygulamasında, kurumlar vergisindeki uygulamayı referans almış, seri üretimi yapılan ürünün satışında, sadece gayrimaddi hakka isabet eden kısmının KDV’den istisna edileceğini belirtilmiştir. </a:t>
            </a: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30</a:t>
            </a:fld>
            <a:endParaRPr lang="tr-TR"/>
          </a:p>
        </p:txBody>
      </p:sp>
    </p:spTree>
    <p:extLst>
      <p:ext uri="{BB962C8B-B14F-4D97-AF65-F5344CB8AC3E}">
        <p14:creationId xmlns:p14="http://schemas.microsoft.com/office/powerpoint/2010/main" val="3389965766"/>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D31366-264F-4C91-88CD-7E842466CFE6}"/>
              </a:ext>
            </a:extLst>
          </p:cNvPr>
          <p:cNvSpPr>
            <a:spLocks noGrp="1"/>
          </p:cNvSpPr>
          <p:nvPr>
            <p:ph type="title"/>
          </p:nvPr>
        </p:nvSpPr>
        <p:spPr>
          <a:xfrm>
            <a:off x="211819" y="269776"/>
            <a:ext cx="8608653" cy="1287016"/>
          </a:xfrm>
        </p:spPr>
        <p:txBody>
          <a:bodyPr/>
          <a:lstStyle/>
          <a:p>
            <a:pPr marL="0" indent="0" algn="just">
              <a:buNone/>
            </a:pPr>
            <a:r>
              <a:rPr lang="tr-TR" sz="1800" b="0" dirty="0">
                <a:solidFill>
                  <a:schemeClr val="tx1"/>
                </a:solidFill>
                <a:effectLst/>
                <a:ea typeface="Times New Roman" panose="02020603050405020304" pitchFamily="18" charset="0"/>
              </a:rPr>
              <a:t>Örneğin:  </a:t>
            </a:r>
            <a:r>
              <a:rPr lang="tr-TR" sz="1800" b="0" dirty="0" err="1">
                <a:solidFill>
                  <a:schemeClr val="tx1"/>
                </a:solidFill>
                <a:effectLst/>
                <a:ea typeface="Times New Roman" panose="02020603050405020304" pitchFamily="18" charset="0"/>
              </a:rPr>
              <a:t>Wılly</a:t>
            </a:r>
            <a:r>
              <a:rPr lang="tr-TR" sz="1800" b="0" dirty="0">
                <a:solidFill>
                  <a:schemeClr val="tx1"/>
                </a:solidFill>
                <a:effectLst/>
                <a:ea typeface="Times New Roman" panose="02020603050405020304" pitchFamily="18" charset="0"/>
              </a:rPr>
              <a:t>  Limited Şirketi, </a:t>
            </a:r>
            <a:r>
              <a:rPr lang="tr-TR" sz="1800" b="0" dirty="0" err="1">
                <a:solidFill>
                  <a:schemeClr val="tx1"/>
                </a:solidFill>
                <a:effectLst/>
                <a:ea typeface="Times New Roman" panose="02020603050405020304" pitchFamily="18" charset="0"/>
              </a:rPr>
              <a:t>Ostim</a:t>
            </a:r>
            <a:r>
              <a:rPr lang="tr-TR" sz="1800" b="0" dirty="0">
                <a:solidFill>
                  <a:schemeClr val="tx1"/>
                </a:solidFill>
                <a:effectLst/>
                <a:ea typeface="Times New Roman" panose="02020603050405020304" pitchFamily="18" charset="0"/>
              </a:rPr>
              <a:t> Teknoparkta oluşturduğu 10.000- maliyetli yazılımı 100.000-TL’ye satmış, toplamda 2.000-TL tutarında amortisman ayrılmıştır. (Hesaplama sonrası kazançtan istisna edilecek oran % 100 olarak tespit edilmiştir.)</a:t>
            </a:r>
            <a:endParaRPr lang="tr-TR" sz="4400" b="0" dirty="0">
              <a:solidFill>
                <a:schemeClr val="tx1"/>
              </a:solidFill>
            </a:endParaRPr>
          </a:p>
        </p:txBody>
      </p:sp>
      <p:sp>
        <p:nvSpPr>
          <p:cNvPr id="3" name="İçerik Yer Tutucusu 2">
            <a:extLst>
              <a:ext uri="{FF2B5EF4-FFF2-40B4-BE49-F238E27FC236}">
                <a16:creationId xmlns:a16="http://schemas.microsoft.com/office/drawing/2014/main" id="{AB907EE5-289F-4A70-A20A-549FFBE4B4E0}"/>
              </a:ext>
            </a:extLst>
          </p:cNvPr>
          <p:cNvSpPr>
            <a:spLocks noGrp="1"/>
          </p:cNvSpPr>
          <p:nvPr>
            <p:ph sz="quarter" idx="13"/>
          </p:nvPr>
        </p:nvSpPr>
        <p:spPr>
          <a:xfrm>
            <a:off x="251520" y="1340768"/>
            <a:ext cx="8680661" cy="4860540"/>
          </a:xfrm>
        </p:spPr>
        <p:txBody>
          <a:bodyPr>
            <a:normAutofit fontScale="92500"/>
          </a:bodyPr>
          <a:lstStyle/>
          <a:p>
            <a:pPr marL="45720" indent="0" algn="just">
              <a:lnSpc>
                <a:spcPct val="115000"/>
              </a:lnSpc>
              <a:spcAft>
                <a:spcPts val="1000"/>
              </a:spcAft>
              <a:buNone/>
            </a:pPr>
            <a:r>
              <a:rPr lang="tr-TR" sz="1800" dirty="0">
                <a:effectLst/>
                <a:latin typeface="Tahoma" panose="020B0604030504040204" pitchFamily="34" charset="0"/>
                <a:ea typeface="Times New Roman" panose="02020603050405020304" pitchFamily="18" charset="0"/>
                <a:cs typeface="Times New Roman" panose="02020603050405020304" pitchFamily="18" charset="0"/>
              </a:rPr>
              <a:t>-------------------------------------------------////////////------------------------------------------</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 indent="0" algn="just">
              <a:lnSpc>
                <a:spcPct val="115000"/>
              </a:lnSpc>
              <a:spcAft>
                <a:spcPts val="1000"/>
              </a:spcAft>
              <a:buNone/>
            </a:pPr>
            <a:r>
              <a:rPr lang="tr-TR" sz="1800" dirty="0">
                <a:effectLst/>
                <a:latin typeface="Tahoma" panose="020B0604030504040204" pitchFamily="34" charset="0"/>
                <a:ea typeface="Times New Roman" panose="02020603050405020304" pitchFamily="18" charset="0"/>
                <a:cs typeface="Times New Roman" panose="02020603050405020304" pitchFamily="18" charset="0"/>
              </a:rPr>
              <a:t>102 BANKALAR 			   : 100.000-</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 indent="0" algn="just">
              <a:lnSpc>
                <a:spcPct val="115000"/>
              </a:lnSpc>
              <a:spcAft>
                <a:spcPts val="1000"/>
              </a:spcAft>
              <a:buNone/>
            </a:pPr>
            <a:r>
              <a:rPr lang="tr-TR" sz="1800" dirty="0">
                <a:effectLst/>
                <a:latin typeface="Tahoma" panose="020B0604030504040204" pitchFamily="34" charset="0"/>
                <a:ea typeface="Times New Roman" panose="02020603050405020304" pitchFamily="18" charset="0"/>
                <a:cs typeface="Times New Roman" panose="02020603050405020304" pitchFamily="18" charset="0"/>
              </a:rPr>
              <a:t>268 BİRİKMİŞ AMORTİSMANLAR 	                    :     </a:t>
            </a:r>
            <a:r>
              <a:rPr lang="tr-TR" sz="1800" dirty="0">
                <a:latin typeface="Tahoma" panose="020B0604030504040204" pitchFamily="34" charset="0"/>
                <a:ea typeface="Times New Roman" panose="02020603050405020304" pitchFamily="18" charset="0"/>
                <a:cs typeface="Times New Roman" panose="02020603050405020304" pitchFamily="18" charset="0"/>
              </a:rPr>
              <a:t>2</a:t>
            </a:r>
            <a:r>
              <a:rPr lang="tr-TR" sz="1800" dirty="0">
                <a:effectLst/>
                <a:latin typeface="Tahoma" panose="020B0604030504040204" pitchFamily="34" charset="0"/>
                <a:ea typeface="Times New Roman" panose="02020603050405020304" pitchFamily="18" charset="0"/>
                <a:cs typeface="Times New Roman" panose="02020603050405020304" pitchFamily="18" charset="0"/>
              </a:rPr>
              <a:t>.000-</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 indent="0" algn="just">
              <a:lnSpc>
                <a:spcPct val="115000"/>
              </a:lnSpc>
              <a:spcAft>
                <a:spcPts val="1000"/>
              </a:spcAft>
              <a:buNone/>
            </a:pPr>
            <a:r>
              <a:rPr lang="tr-TR" sz="1800" dirty="0">
                <a:effectLst/>
                <a:latin typeface="Tahoma" panose="020B0604030504040204" pitchFamily="34" charset="0"/>
                <a:ea typeface="Times New Roman" panose="02020603050405020304" pitchFamily="18" charset="0"/>
                <a:cs typeface="Times New Roman" panose="02020603050405020304" pitchFamily="18" charset="0"/>
              </a:rPr>
              <a:t>			263 ARAŞTIRMA VE GELİŞTİRME GİDERİ :  10.000-</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 indent="0" algn="just">
              <a:lnSpc>
                <a:spcPct val="115000"/>
              </a:lnSpc>
              <a:spcAft>
                <a:spcPts val="1000"/>
              </a:spcAft>
              <a:buNone/>
            </a:pPr>
            <a:r>
              <a:rPr lang="tr-TR" sz="1800" dirty="0">
                <a:effectLst/>
                <a:latin typeface="Tahoma" panose="020B0604030504040204" pitchFamily="34" charset="0"/>
                <a:ea typeface="Times New Roman" panose="02020603050405020304" pitchFamily="18" charset="0"/>
                <a:cs typeface="Times New Roman" panose="02020603050405020304" pitchFamily="18" charset="0"/>
              </a:rPr>
              <a:t>			649  DİĞ.OLAĞAN GELİR VE KARLAR HS  :  </a:t>
            </a:r>
            <a:r>
              <a:rPr lang="tr-TR" sz="1800" dirty="0">
                <a:latin typeface="Tahoma" panose="020B0604030504040204" pitchFamily="34" charset="0"/>
                <a:ea typeface="Times New Roman" panose="02020603050405020304" pitchFamily="18" charset="0"/>
                <a:cs typeface="Times New Roman" panose="02020603050405020304" pitchFamily="18" charset="0"/>
              </a:rPr>
              <a:t>92.000</a:t>
            </a:r>
            <a:r>
              <a:rPr lang="tr-TR" sz="1800" dirty="0">
                <a:effectLst/>
                <a:latin typeface="Tahoma" panose="020B0604030504040204" pitchFamily="34" charset="0"/>
                <a:ea typeface="Times New Roman" panose="02020603050405020304" pitchFamily="18" charset="0"/>
                <a:cs typeface="Times New Roman" panose="02020603050405020304" pitchFamily="18" charset="0"/>
              </a:rPr>
              <a:t>-</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 indent="0" algn="just">
              <a:lnSpc>
                <a:spcPct val="115000"/>
              </a:lnSpc>
              <a:spcAft>
                <a:spcPts val="1000"/>
              </a:spcAft>
              <a:buNone/>
            </a:pPr>
            <a:r>
              <a:rPr lang="tr-TR" sz="1800" dirty="0">
                <a:effectLst/>
                <a:latin typeface="Tahoma" panose="020B0604030504040204" pitchFamily="34" charset="0"/>
                <a:ea typeface="Times New Roman" panose="02020603050405020304" pitchFamily="18" charset="0"/>
                <a:cs typeface="Times New Roman" panose="02020603050405020304" pitchFamily="18" charset="0"/>
              </a:rPr>
              <a:t>-------------------------------------------------------------------------------------------------------</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 indent="0" algn="just">
              <a:lnSpc>
                <a:spcPct val="115000"/>
              </a:lnSpc>
              <a:spcAft>
                <a:spcPts val="1000"/>
              </a:spcAft>
              <a:buNone/>
            </a:pPr>
            <a:r>
              <a:rPr lang="tr-TR" sz="1800" dirty="0">
                <a:solidFill>
                  <a:srgbClr val="FF0000"/>
                </a:solidFill>
                <a:latin typeface="Tahoma" panose="020B0604030504040204" pitchFamily="34" charset="0"/>
                <a:ea typeface="Times New Roman" panose="02020603050405020304" pitchFamily="18" charset="0"/>
                <a:cs typeface="Times New Roman" panose="02020603050405020304" pitchFamily="18" charset="0"/>
              </a:rPr>
              <a:t>İstisna oranı %100 olarak tespit edildiği için, Ar-Ge sonucu oluşan yazılımın satışından elde edilen kazanç kurumlar vergisinden, bu satış işlemi de KDV’den istisnadır. Yani;</a:t>
            </a:r>
          </a:p>
          <a:p>
            <a:pPr marL="45720" indent="0" algn="just">
              <a:lnSpc>
                <a:spcPct val="115000"/>
              </a:lnSpc>
              <a:spcAft>
                <a:spcPts val="1000"/>
              </a:spcAft>
              <a:buNone/>
            </a:pPr>
            <a:r>
              <a:rPr lang="tr-TR" sz="1800" dirty="0">
                <a:effectLst/>
                <a:latin typeface="Tahoma" panose="020B0604030504040204" pitchFamily="34" charset="0"/>
                <a:ea typeface="Times New Roman" panose="02020603050405020304" pitchFamily="18" charset="0"/>
                <a:cs typeface="Times New Roman" panose="02020603050405020304" pitchFamily="18" charset="0"/>
              </a:rPr>
              <a:t>*Şirket bu satış sonucu, 92.000/100*25 = 23.000-TL </a:t>
            </a:r>
            <a:r>
              <a:rPr lang="tr-TR" sz="1800" b="1" u="sng" dirty="0">
                <a:effectLst/>
                <a:latin typeface="Tahoma" panose="020B0604030504040204" pitchFamily="34" charset="0"/>
                <a:ea typeface="Times New Roman" panose="02020603050405020304" pitchFamily="18" charset="0"/>
                <a:cs typeface="Times New Roman" panose="02020603050405020304" pitchFamily="18" charset="0"/>
              </a:rPr>
              <a:t>Kurumlar Vergisi ödemeyecektir.</a:t>
            </a:r>
            <a:r>
              <a:rPr lang="tr-TR" sz="1800" dirty="0">
                <a:effectLst/>
                <a:latin typeface="Tahoma" panose="020B0604030504040204" pitchFamily="34" charset="0"/>
                <a:ea typeface="Times New Roman" panose="02020603050405020304" pitchFamily="18" charset="0"/>
                <a:cs typeface="Times New Roman" panose="02020603050405020304" pitchFamily="18" charset="0"/>
              </a:rPr>
              <a:t> </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 indent="0" algn="just">
              <a:lnSpc>
                <a:spcPct val="115000"/>
              </a:lnSpc>
              <a:spcAft>
                <a:spcPts val="1000"/>
              </a:spcAft>
              <a:buNone/>
            </a:pPr>
            <a:r>
              <a:rPr lang="tr-TR" sz="1800" dirty="0">
                <a:effectLst/>
                <a:latin typeface="Tahoma" panose="020B0604030504040204" pitchFamily="34" charset="0"/>
                <a:ea typeface="Times New Roman" panose="02020603050405020304" pitchFamily="18" charset="0"/>
                <a:cs typeface="Times New Roman" panose="02020603050405020304" pitchFamily="18" charset="0"/>
              </a:rPr>
              <a:t>**Şirket bu satış sonucu, 100.000/100*18   = 18.000- TL </a:t>
            </a:r>
            <a:r>
              <a:rPr lang="tr-TR" sz="1800" b="1" u="sng" dirty="0">
                <a:effectLst/>
                <a:latin typeface="Tahoma" panose="020B0604030504040204" pitchFamily="34" charset="0"/>
                <a:ea typeface="Times New Roman" panose="02020603050405020304" pitchFamily="18" charset="0"/>
                <a:cs typeface="Times New Roman" panose="02020603050405020304" pitchFamily="18" charset="0"/>
              </a:rPr>
              <a:t>KDV hesaplamayacaktır.</a:t>
            </a:r>
            <a:r>
              <a:rPr lang="tr-TR" sz="1800" dirty="0">
                <a:effectLst/>
                <a:latin typeface="Tahoma" panose="020B0604030504040204" pitchFamily="34" charset="0"/>
                <a:ea typeface="Times New Roman" panose="02020603050405020304" pitchFamily="18" charset="0"/>
                <a:cs typeface="Times New Roman" panose="02020603050405020304" pitchFamily="18" charset="0"/>
              </a:rPr>
              <a:t> </a:t>
            </a:r>
            <a:endParaRPr lang="tr-TR" dirty="0"/>
          </a:p>
        </p:txBody>
      </p:sp>
      <p:pic>
        <p:nvPicPr>
          <p:cNvPr id="4" name="Resim 3">
            <a:extLst>
              <a:ext uri="{FF2B5EF4-FFF2-40B4-BE49-F238E27FC236}">
                <a16:creationId xmlns:a16="http://schemas.microsoft.com/office/drawing/2014/main" id="{14CE9B61-2E43-4DE2-9919-D541F7F75CFC}"/>
              </a:ext>
            </a:extLst>
          </p:cNvPr>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5" name="Slayt Numarası Yer Tutucusu 4"/>
          <p:cNvSpPr>
            <a:spLocks noGrp="1"/>
          </p:cNvSpPr>
          <p:nvPr>
            <p:ph type="sldNum" sz="quarter" idx="12"/>
          </p:nvPr>
        </p:nvSpPr>
        <p:spPr/>
        <p:txBody>
          <a:bodyPr/>
          <a:lstStyle/>
          <a:p>
            <a:fld id="{E5ECC662-7D21-46D7-BA86-D6558CEAC0F8}" type="slidenum">
              <a:rPr lang="tr-TR" smtClean="0"/>
              <a:t>31</a:t>
            </a:fld>
            <a:endParaRPr lang="tr-TR"/>
          </a:p>
        </p:txBody>
      </p:sp>
    </p:spTree>
    <p:extLst>
      <p:ext uri="{BB962C8B-B14F-4D97-AF65-F5344CB8AC3E}">
        <p14:creationId xmlns:p14="http://schemas.microsoft.com/office/powerpoint/2010/main" val="3579682757"/>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7584" y="980728"/>
            <a:ext cx="7776864" cy="2462213"/>
          </a:xfrm>
          <a:prstGeom prst="rect">
            <a:avLst/>
          </a:prstGeom>
        </p:spPr>
        <p:txBody>
          <a:bodyPr wrap="square">
            <a:spAutoFit/>
          </a:bodyPr>
          <a:lstStyle/>
          <a:p>
            <a:pPr algn="just"/>
            <a:r>
              <a:rPr lang="tr-TR" sz="2800" b="1" dirty="0">
                <a:solidFill>
                  <a:srgbClr val="FF0000"/>
                </a:solidFill>
                <a:latin typeface="+mj-lt"/>
              </a:rPr>
              <a:t>HİBELER</a:t>
            </a:r>
          </a:p>
          <a:p>
            <a:pPr algn="just"/>
            <a:r>
              <a:rPr lang="tr-TR" dirty="0">
                <a:latin typeface="+mj-lt"/>
              </a:rPr>
              <a:t> </a:t>
            </a:r>
          </a:p>
          <a:p>
            <a:pPr algn="just"/>
            <a:r>
              <a:rPr lang="tr-TR" dirty="0">
                <a:latin typeface="+mj-lt"/>
              </a:rPr>
              <a:t>İşletmelerin Ar-Ge, yazılım ve tasarım projelerine ilişkin olarak TÜBİTAK, KOSGEB ve benzeri kurumlardan hibe olarak aldıkları destekler ile diğer kurumlarca bu tarzda yapılan her türlü bağış ve yardımlar önce </a:t>
            </a:r>
            <a:r>
              <a:rPr lang="tr-TR" b="1" dirty="0">
                <a:latin typeface="+mj-lt"/>
              </a:rPr>
              <a:t>kurum kazancına dahil edilecek</a:t>
            </a:r>
            <a:r>
              <a:rPr lang="tr-TR" dirty="0">
                <a:latin typeface="+mj-lt"/>
              </a:rPr>
              <a:t>, devamında ise kurumlar vergisi beyannamesi üzerinde </a:t>
            </a:r>
            <a:r>
              <a:rPr lang="tr-TR" b="1" dirty="0">
                <a:latin typeface="+mj-lt"/>
              </a:rPr>
              <a:t>teknopark istisna satırına yazılarak </a:t>
            </a:r>
            <a:r>
              <a:rPr lang="tr-TR" dirty="0">
                <a:latin typeface="+mj-lt"/>
              </a:rPr>
              <a:t>vergiden istisna edilecektir. </a:t>
            </a:r>
          </a:p>
        </p:txBody>
      </p:sp>
      <p:sp>
        <p:nvSpPr>
          <p:cNvPr id="5" name="Dikdörtgen 4"/>
          <p:cNvSpPr/>
          <p:nvPr/>
        </p:nvSpPr>
        <p:spPr>
          <a:xfrm>
            <a:off x="827584" y="3723997"/>
            <a:ext cx="7776864" cy="2585323"/>
          </a:xfrm>
          <a:prstGeom prst="rect">
            <a:avLst/>
          </a:prstGeom>
        </p:spPr>
        <p:txBody>
          <a:bodyPr wrap="square">
            <a:spAutoFit/>
          </a:bodyPr>
          <a:lstStyle/>
          <a:p>
            <a:pPr algn="just"/>
            <a:r>
              <a:rPr lang="tr-TR" b="1" dirty="0">
                <a:solidFill>
                  <a:srgbClr val="FF0000"/>
                </a:solidFill>
                <a:latin typeface="+mj-lt"/>
              </a:rPr>
              <a:t>ÖRNEK: </a:t>
            </a:r>
            <a:r>
              <a:rPr lang="tr-TR" dirty="0" err="1">
                <a:latin typeface="+mj-lt"/>
              </a:rPr>
              <a:t>Ostim</a:t>
            </a:r>
            <a:r>
              <a:rPr lang="tr-TR" dirty="0">
                <a:latin typeface="+mj-lt"/>
              </a:rPr>
              <a:t> </a:t>
            </a:r>
            <a:r>
              <a:rPr lang="tr-TR" dirty="0" err="1">
                <a:latin typeface="+mj-lt"/>
              </a:rPr>
              <a:t>Teknopark’ta</a:t>
            </a:r>
            <a:r>
              <a:rPr lang="tr-TR" dirty="0">
                <a:latin typeface="+mj-lt"/>
              </a:rPr>
              <a:t> faaliyet gösteren </a:t>
            </a:r>
            <a:r>
              <a:rPr lang="tr-TR" dirty="0" err="1">
                <a:latin typeface="+mj-lt"/>
              </a:rPr>
              <a:t>Loopac</a:t>
            </a:r>
            <a:r>
              <a:rPr lang="tr-TR" dirty="0">
                <a:latin typeface="+mj-lt"/>
              </a:rPr>
              <a:t> Elektronik A.Ş.    Ar-Ge projesi dolayısıyla </a:t>
            </a:r>
            <a:r>
              <a:rPr lang="tr-TR" dirty="0" err="1">
                <a:latin typeface="+mj-lt"/>
              </a:rPr>
              <a:t>Tübitak’tan</a:t>
            </a:r>
            <a:r>
              <a:rPr lang="tr-TR" dirty="0">
                <a:latin typeface="+mj-lt"/>
              </a:rPr>
              <a:t> 750.000-TL hibe almıştır. Bu durumda; </a:t>
            </a:r>
          </a:p>
          <a:p>
            <a:pPr algn="just"/>
            <a:r>
              <a:rPr lang="tr-TR" dirty="0">
                <a:latin typeface="+mj-lt"/>
              </a:rPr>
              <a:t> </a:t>
            </a:r>
          </a:p>
          <a:p>
            <a:pPr algn="just"/>
            <a:r>
              <a:rPr lang="tr-TR" dirty="0">
                <a:latin typeface="+mj-lt"/>
              </a:rPr>
              <a:t>---------------------------------- / -----------------------------------------------------</a:t>
            </a:r>
          </a:p>
          <a:p>
            <a:pPr algn="just"/>
            <a:r>
              <a:rPr lang="tr-TR" dirty="0">
                <a:latin typeface="+mj-lt"/>
              </a:rPr>
              <a:t>102 Bankalar Hs.		:750.000-TL</a:t>
            </a:r>
          </a:p>
          <a:p>
            <a:pPr algn="just"/>
            <a:r>
              <a:rPr lang="tr-TR" dirty="0">
                <a:latin typeface="+mj-lt"/>
              </a:rPr>
              <a:t> 		602 Diğer Gelirler 		: 750.000-TL</a:t>
            </a:r>
          </a:p>
          <a:p>
            <a:pPr algn="just"/>
            <a:r>
              <a:rPr lang="tr-TR" dirty="0">
                <a:latin typeface="+mj-lt"/>
              </a:rPr>
              <a:t>		         Hibe Geliri </a:t>
            </a:r>
          </a:p>
          <a:p>
            <a:pPr algn="just"/>
            <a:r>
              <a:rPr lang="tr-TR" dirty="0">
                <a:latin typeface="+mj-lt"/>
              </a:rPr>
              <a:t>---------------------------------  /  ----------------------------------------------------</a:t>
            </a: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32</a:t>
            </a:fld>
            <a:endParaRPr lang="tr-TR"/>
          </a:p>
        </p:txBody>
      </p:sp>
    </p:spTree>
    <p:extLst>
      <p:ext uri="{BB962C8B-B14F-4D97-AF65-F5344CB8AC3E}">
        <p14:creationId xmlns:p14="http://schemas.microsoft.com/office/powerpoint/2010/main" val="3786897647"/>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71600" y="1157257"/>
            <a:ext cx="7632848" cy="4124206"/>
          </a:xfrm>
          <a:prstGeom prst="rect">
            <a:avLst/>
          </a:prstGeom>
        </p:spPr>
        <p:txBody>
          <a:bodyPr wrap="square">
            <a:spAutoFit/>
          </a:bodyPr>
          <a:lstStyle/>
          <a:p>
            <a:pPr algn="just"/>
            <a:r>
              <a:rPr lang="tr-TR" sz="2400" b="1" dirty="0">
                <a:solidFill>
                  <a:srgbClr val="FF0000"/>
                </a:solidFill>
                <a:latin typeface="+mj-lt"/>
              </a:rPr>
              <a:t>   BKK ile Getirilen Yeni Düzenlemelerin </a:t>
            </a:r>
            <a:r>
              <a:rPr lang="tr-TR" sz="2400" b="1" dirty="0" err="1">
                <a:solidFill>
                  <a:srgbClr val="FF0000"/>
                </a:solidFill>
                <a:latin typeface="+mj-lt"/>
              </a:rPr>
              <a:t>Başlıcaları</a:t>
            </a:r>
            <a:r>
              <a:rPr lang="tr-TR" sz="2400" b="1" dirty="0">
                <a:solidFill>
                  <a:srgbClr val="FF0000"/>
                </a:solidFill>
                <a:latin typeface="+mj-lt"/>
              </a:rPr>
              <a:t> </a:t>
            </a:r>
          </a:p>
          <a:p>
            <a:pPr algn="just"/>
            <a:r>
              <a:rPr lang="tr-TR" dirty="0">
                <a:latin typeface="+mj-lt"/>
              </a:rPr>
              <a:t> </a:t>
            </a:r>
          </a:p>
          <a:p>
            <a:pPr marL="285750" lvl="0" indent="-285750" algn="just">
              <a:buFontTx/>
              <a:buChar char="-"/>
            </a:pPr>
            <a:r>
              <a:rPr lang="tr-TR" sz="2000" dirty="0">
                <a:latin typeface="+mj-lt"/>
              </a:rPr>
              <a:t>Kurumlar Vergisi İstisna Uygulaması değişmiş, hesaplama ve belge alma zorunluluğu getirilmiştir. </a:t>
            </a:r>
          </a:p>
          <a:p>
            <a:pPr marL="285750" lvl="0" indent="-285750" algn="just">
              <a:buFontTx/>
              <a:buChar char="-"/>
            </a:pPr>
            <a:r>
              <a:rPr lang="tr-TR" sz="2000" dirty="0">
                <a:latin typeface="+mj-lt"/>
              </a:rPr>
              <a:t>2019 yılından itibaren Oyun Yazılımları da KDV istisnası kapsamına alınmıştır.</a:t>
            </a:r>
          </a:p>
          <a:p>
            <a:pPr marL="285750" lvl="0" indent="-285750" algn="just">
              <a:buFontTx/>
              <a:buChar char="-"/>
            </a:pPr>
            <a:r>
              <a:rPr lang="tr-TR" sz="2000" dirty="0">
                <a:latin typeface="+mj-lt"/>
              </a:rPr>
              <a:t>2019 yılından başlamak üzere, işletmelere yazılım satışlarına ait yüklenilen KDV’nin indirim hakkı tanınmıştır.</a:t>
            </a:r>
          </a:p>
          <a:p>
            <a:pPr marL="285750" lvl="0" indent="-285750" algn="just">
              <a:buFontTx/>
              <a:buChar char="-"/>
            </a:pPr>
            <a:r>
              <a:rPr lang="tr-TR" sz="2000" dirty="0">
                <a:latin typeface="+mj-lt"/>
              </a:rPr>
              <a:t>Makine ve Teçhizat alımlarında KDV istisnası getirilmiştir. </a:t>
            </a:r>
          </a:p>
          <a:p>
            <a:pPr marL="285750" lvl="0" indent="-285750" algn="just">
              <a:buFontTx/>
              <a:buChar char="-"/>
            </a:pPr>
            <a:r>
              <a:rPr lang="tr-TR" sz="2000" dirty="0">
                <a:latin typeface="+mj-lt"/>
              </a:rPr>
              <a:t>Gümrük Vergisi İstisnası getirilmiştir. </a:t>
            </a:r>
          </a:p>
          <a:p>
            <a:pPr marL="285750" lvl="0" indent="-285750" algn="just">
              <a:buFontTx/>
              <a:buChar char="-"/>
            </a:pPr>
            <a:r>
              <a:rPr lang="tr-TR" sz="2000" dirty="0" err="1">
                <a:latin typeface="+mj-lt"/>
              </a:rPr>
              <a:t>Teknokent</a:t>
            </a:r>
            <a:r>
              <a:rPr lang="tr-TR" sz="2000" dirty="0">
                <a:latin typeface="+mj-lt"/>
              </a:rPr>
              <a:t> işletmelerine sermaye desteği sağlayan işletmelere sağlanan bu desteğin belirli şartlar dahilinde, gelir ve kurumlar vergisi indirim hakkı getirilmiştir. </a:t>
            </a:r>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33</a:t>
            </a:fld>
            <a:endParaRPr lang="tr-TR"/>
          </a:p>
        </p:txBody>
      </p:sp>
    </p:spTree>
    <p:extLst>
      <p:ext uri="{BB962C8B-B14F-4D97-AF65-F5344CB8AC3E}">
        <p14:creationId xmlns:p14="http://schemas.microsoft.com/office/powerpoint/2010/main" val="2296828545"/>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99592" y="1188035"/>
            <a:ext cx="7704856" cy="4647426"/>
          </a:xfrm>
          <a:prstGeom prst="rect">
            <a:avLst/>
          </a:prstGeom>
        </p:spPr>
        <p:txBody>
          <a:bodyPr wrap="square">
            <a:spAutoFit/>
          </a:bodyPr>
          <a:lstStyle/>
          <a:p>
            <a:pPr algn="just"/>
            <a:r>
              <a:rPr lang="tr-TR" sz="2600" b="1" dirty="0">
                <a:solidFill>
                  <a:srgbClr val="FF0000"/>
                </a:solidFill>
                <a:latin typeface="+mj-lt"/>
              </a:rPr>
              <a:t>KURUMLAR VERGİSİ BEYANNAME DÜZENLENMESİ </a:t>
            </a:r>
          </a:p>
          <a:p>
            <a:pPr algn="just"/>
            <a:endParaRPr lang="tr-TR" dirty="0">
              <a:latin typeface="+mj-lt"/>
            </a:endParaRPr>
          </a:p>
          <a:p>
            <a:pPr algn="just"/>
            <a:r>
              <a:rPr lang="tr-TR" dirty="0" err="1">
                <a:latin typeface="+mj-lt"/>
              </a:rPr>
              <a:t>Teknokentlerde</a:t>
            </a:r>
            <a:r>
              <a:rPr lang="tr-TR" dirty="0">
                <a:latin typeface="+mj-lt"/>
              </a:rPr>
              <a:t> istisnaya isabet eden </a:t>
            </a:r>
            <a:r>
              <a:rPr lang="tr-TR" b="1" dirty="0">
                <a:solidFill>
                  <a:srgbClr val="FF0000"/>
                </a:solidFill>
                <a:latin typeface="+mj-lt"/>
              </a:rPr>
              <a:t>kazançlar</a:t>
            </a:r>
            <a:r>
              <a:rPr lang="tr-TR" dirty="0">
                <a:latin typeface="+mj-lt"/>
              </a:rPr>
              <a:t>, işletmelerin verecekleri gelir ve kurumlar vergisi beyannameleri üzerinde gösterilerek </a:t>
            </a:r>
            <a:r>
              <a:rPr lang="tr-TR" b="1" dirty="0">
                <a:solidFill>
                  <a:srgbClr val="FF0000"/>
                </a:solidFill>
                <a:latin typeface="+mj-lt"/>
              </a:rPr>
              <a:t>indirim konusu yapılır. </a:t>
            </a:r>
          </a:p>
          <a:p>
            <a:pPr algn="just"/>
            <a:endParaRPr lang="tr-TR" dirty="0">
              <a:latin typeface="+mj-lt"/>
            </a:endParaRPr>
          </a:p>
          <a:p>
            <a:pPr algn="just"/>
            <a:r>
              <a:rPr lang="tr-TR" dirty="0" err="1">
                <a:latin typeface="+mj-lt"/>
              </a:rPr>
              <a:t>Teknokent</a:t>
            </a:r>
            <a:r>
              <a:rPr lang="tr-TR" dirty="0">
                <a:latin typeface="+mj-lt"/>
              </a:rPr>
              <a:t> kazançları, gelir gider hesaplarında gösterilir, bu hesaplar yardımıyla </a:t>
            </a:r>
            <a:r>
              <a:rPr lang="tr-TR" b="1" dirty="0">
                <a:solidFill>
                  <a:srgbClr val="FF0000"/>
                </a:solidFill>
                <a:latin typeface="+mj-lt"/>
              </a:rPr>
              <a:t>690 Dönem Karı ve Zararı hesabına </a:t>
            </a:r>
            <a:r>
              <a:rPr lang="tr-TR" dirty="0">
                <a:latin typeface="+mj-lt"/>
              </a:rPr>
              <a:t>kaydedilir.</a:t>
            </a:r>
          </a:p>
          <a:p>
            <a:pPr algn="just"/>
            <a:r>
              <a:rPr lang="tr-TR" dirty="0">
                <a:latin typeface="+mj-lt"/>
              </a:rPr>
              <a:t> </a:t>
            </a:r>
          </a:p>
          <a:p>
            <a:pPr algn="just"/>
            <a:r>
              <a:rPr lang="tr-TR" dirty="0" err="1">
                <a:latin typeface="+mj-lt"/>
              </a:rPr>
              <a:t>Teknokentlerde</a:t>
            </a:r>
            <a:r>
              <a:rPr lang="tr-TR" dirty="0">
                <a:latin typeface="+mj-lt"/>
              </a:rPr>
              <a:t> elde edilen istisnaya tabi kazançlar beyannamenin ‘</a:t>
            </a:r>
            <a:r>
              <a:rPr lang="tr-TR" b="1" dirty="0">
                <a:solidFill>
                  <a:srgbClr val="FF0000"/>
                </a:solidFill>
                <a:latin typeface="+mj-lt"/>
              </a:rPr>
              <a:t>’Zarar Olsa Dahi İndirilecek İstisna ve İndirimler’’ </a:t>
            </a:r>
            <a:r>
              <a:rPr lang="tr-TR" dirty="0">
                <a:latin typeface="+mj-lt"/>
              </a:rPr>
              <a:t>sütununda gösterilir ve vergilendirilmez.</a:t>
            </a:r>
          </a:p>
          <a:p>
            <a:pPr algn="just"/>
            <a:endParaRPr lang="tr-TR" dirty="0">
              <a:latin typeface="+mj-lt"/>
            </a:endParaRPr>
          </a:p>
          <a:p>
            <a:pPr algn="just"/>
            <a:r>
              <a:rPr lang="tr-TR" dirty="0" err="1">
                <a:latin typeface="+mj-lt"/>
              </a:rPr>
              <a:t>Teknokentlerdeki</a:t>
            </a:r>
            <a:r>
              <a:rPr lang="tr-TR" dirty="0">
                <a:latin typeface="+mj-lt"/>
              </a:rPr>
              <a:t> faaliyetin </a:t>
            </a:r>
            <a:r>
              <a:rPr lang="tr-TR" b="1" dirty="0">
                <a:solidFill>
                  <a:srgbClr val="FF0000"/>
                </a:solidFill>
                <a:latin typeface="+mj-lt"/>
              </a:rPr>
              <a:t>zararla sonuçlanması halinde</a:t>
            </a:r>
            <a:r>
              <a:rPr lang="tr-TR" dirty="0">
                <a:latin typeface="+mj-lt"/>
              </a:rPr>
              <a:t>, işletmelerin verecekleri gelir ve kurumlar vergisi beyannamesi üzerinde K.K.E.G olarak gösterilerek vergi matrahına dahil edilir  </a:t>
            </a: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34</a:t>
            </a:fld>
            <a:endParaRPr lang="tr-TR"/>
          </a:p>
        </p:txBody>
      </p:sp>
    </p:spTree>
    <p:extLst>
      <p:ext uri="{BB962C8B-B14F-4D97-AF65-F5344CB8AC3E}">
        <p14:creationId xmlns:p14="http://schemas.microsoft.com/office/powerpoint/2010/main" val="556077375"/>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71600" y="3125867"/>
            <a:ext cx="7488832" cy="2246769"/>
          </a:xfrm>
          <a:prstGeom prst="rect">
            <a:avLst/>
          </a:prstGeom>
        </p:spPr>
        <p:txBody>
          <a:bodyPr wrap="square">
            <a:spAutoFit/>
          </a:bodyPr>
          <a:lstStyle/>
          <a:p>
            <a:r>
              <a:rPr lang="tr-TR" sz="2000" dirty="0"/>
              <a:t>İstisnaya Tabi Olan Zarar 	    	(-)	:    400.000-TL</a:t>
            </a:r>
          </a:p>
          <a:p>
            <a:r>
              <a:rPr lang="tr-TR" sz="2000" dirty="0"/>
              <a:t>İstisnaya Tabi Olmayan Kazanç	    	(+)	:    700.000-TL </a:t>
            </a:r>
          </a:p>
          <a:p>
            <a:r>
              <a:rPr lang="tr-TR" sz="2000" dirty="0"/>
              <a:t>Kazanç Toplamı					:    300.000-TL</a:t>
            </a:r>
          </a:p>
          <a:p>
            <a:r>
              <a:rPr lang="tr-TR" sz="2000" dirty="0"/>
              <a:t> </a:t>
            </a:r>
          </a:p>
          <a:p>
            <a:pPr algn="just"/>
            <a:r>
              <a:rPr lang="tr-TR" sz="2000" b="1" dirty="0">
                <a:solidFill>
                  <a:srgbClr val="FF0000"/>
                </a:solidFill>
              </a:rPr>
              <a:t>NOT:</a:t>
            </a:r>
            <a:r>
              <a:rPr lang="tr-TR" sz="2000" dirty="0"/>
              <a:t> Teknoparklarda istisna faaliyetlerinden zarar edilmesi halinde kurumlar vergisi beyannamesinde bu zararın K.K.E.G. olarak dikkate alınması gerekmektedir. </a:t>
            </a:r>
          </a:p>
        </p:txBody>
      </p:sp>
      <p:sp>
        <p:nvSpPr>
          <p:cNvPr id="5" name="Metin kutusu 4"/>
          <p:cNvSpPr txBox="1"/>
          <p:nvPr/>
        </p:nvSpPr>
        <p:spPr>
          <a:xfrm>
            <a:off x="1043608" y="1373867"/>
            <a:ext cx="7244266" cy="830997"/>
          </a:xfrm>
          <a:prstGeom prst="rect">
            <a:avLst/>
          </a:prstGeom>
          <a:noFill/>
        </p:spPr>
        <p:txBody>
          <a:bodyPr wrap="square" rtlCol="0">
            <a:spAutoFit/>
          </a:bodyPr>
          <a:lstStyle/>
          <a:p>
            <a:r>
              <a:rPr lang="tr-TR" sz="2400" b="1" dirty="0">
                <a:solidFill>
                  <a:srgbClr val="FF0000"/>
                </a:solidFill>
              </a:rPr>
              <a:t>FARKLI KAR/ZARAR DURUMLARINA GÖRE</a:t>
            </a:r>
          </a:p>
          <a:p>
            <a:r>
              <a:rPr lang="tr-TR" sz="2400" b="1" dirty="0">
                <a:solidFill>
                  <a:srgbClr val="FF0000"/>
                </a:solidFill>
              </a:rPr>
              <a:t>KURUMLAR VERGİSİ BEYANNAMESİ ÖRNEKLERİ</a:t>
            </a:r>
          </a:p>
        </p:txBody>
      </p:sp>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35</a:t>
            </a:fld>
            <a:endParaRPr lang="tr-TR"/>
          </a:p>
        </p:txBody>
      </p:sp>
    </p:spTree>
    <p:extLst>
      <p:ext uri="{BB962C8B-B14F-4D97-AF65-F5344CB8AC3E}">
        <p14:creationId xmlns:p14="http://schemas.microsoft.com/office/powerpoint/2010/main" val="424592174"/>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6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a:xfrm>
            <a:off x="3810000" y="6525344"/>
            <a:ext cx="1828800" cy="332656"/>
          </a:xfrm>
        </p:spPr>
        <p:txBody>
          <a:bodyPr/>
          <a:lstStyle/>
          <a:p>
            <a:fld id="{E5ECC662-7D21-46D7-BA86-D6558CEAC0F8}" type="slidenum">
              <a:rPr lang="tr-TR" smtClean="0"/>
              <a:t>36</a:t>
            </a:fld>
            <a:endParaRPr lang="tr-TR"/>
          </a:p>
        </p:txBody>
      </p:sp>
    </p:spTree>
    <p:extLst>
      <p:ext uri="{BB962C8B-B14F-4D97-AF65-F5344CB8AC3E}">
        <p14:creationId xmlns:p14="http://schemas.microsoft.com/office/powerpoint/2010/main" val="2324465532"/>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87624" y="1988840"/>
            <a:ext cx="7416824" cy="1015663"/>
          </a:xfrm>
          <a:prstGeom prst="rect">
            <a:avLst/>
          </a:prstGeom>
        </p:spPr>
        <p:txBody>
          <a:bodyPr wrap="square">
            <a:spAutoFit/>
          </a:bodyPr>
          <a:lstStyle/>
          <a:p>
            <a:r>
              <a:rPr lang="tr-TR" sz="2000" dirty="0"/>
              <a:t>İstisnaya Tabi Kazanç		(+)	:      450.000-TL</a:t>
            </a:r>
          </a:p>
          <a:p>
            <a:r>
              <a:rPr lang="tr-TR" sz="2000" dirty="0"/>
              <a:t>İstisnaya Tabi Olmayan Kazanç	(+)	:   1.550.000-TL </a:t>
            </a:r>
          </a:p>
          <a:p>
            <a:r>
              <a:rPr lang="tr-TR" sz="2000" dirty="0"/>
              <a:t>Kazanç Toplamı 			:   2.000.000-TL</a:t>
            </a: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37</a:t>
            </a:fld>
            <a:endParaRPr lang="tr-TR"/>
          </a:p>
        </p:txBody>
      </p:sp>
    </p:spTree>
    <p:extLst>
      <p:ext uri="{BB962C8B-B14F-4D97-AF65-F5344CB8AC3E}">
        <p14:creationId xmlns:p14="http://schemas.microsoft.com/office/powerpoint/2010/main" val="1832460251"/>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9180512" cy="69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a:xfrm>
            <a:off x="3401616" y="6597352"/>
            <a:ext cx="2304256" cy="303148"/>
          </a:xfrm>
        </p:spPr>
        <p:txBody>
          <a:bodyPr/>
          <a:lstStyle/>
          <a:p>
            <a:fld id="{E5ECC662-7D21-46D7-BA86-D6558CEAC0F8}" type="slidenum">
              <a:rPr lang="tr-TR" smtClean="0"/>
              <a:t>38</a:t>
            </a:fld>
            <a:endParaRPr lang="tr-TR" dirty="0"/>
          </a:p>
        </p:txBody>
      </p:sp>
    </p:spTree>
    <p:extLst>
      <p:ext uri="{BB962C8B-B14F-4D97-AF65-F5344CB8AC3E}">
        <p14:creationId xmlns:p14="http://schemas.microsoft.com/office/powerpoint/2010/main" val="1075539613"/>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03648" y="2073622"/>
            <a:ext cx="6912768" cy="1015663"/>
          </a:xfrm>
          <a:prstGeom prst="rect">
            <a:avLst/>
          </a:prstGeom>
        </p:spPr>
        <p:txBody>
          <a:bodyPr wrap="square">
            <a:spAutoFit/>
          </a:bodyPr>
          <a:lstStyle/>
          <a:p>
            <a:r>
              <a:rPr lang="tr-TR" sz="2000" dirty="0"/>
              <a:t>İstisna Tabi Olan Zarar 		 (-)	:        500.000-TL </a:t>
            </a:r>
          </a:p>
          <a:p>
            <a:r>
              <a:rPr lang="tr-TR" sz="2000" dirty="0"/>
              <a:t>İstisna Olmayan Zararı		 (-) 	:        800.000-TL </a:t>
            </a:r>
          </a:p>
          <a:p>
            <a:r>
              <a:rPr lang="tr-TR" sz="2000" dirty="0"/>
              <a:t>Zarar Toplamı  			 (-) 	:     1.300.000-TL</a:t>
            </a: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39</a:t>
            </a:fld>
            <a:endParaRPr lang="tr-TR"/>
          </a:p>
        </p:txBody>
      </p:sp>
    </p:spTree>
    <p:extLst>
      <p:ext uri="{BB962C8B-B14F-4D97-AF65-F5344CB8AC3E}">
        <p14:creationId xmlns:p14="http://schemas.microsoft.com/office/powerpoint/2010/main" val="193988781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Köşeleri Yuvarlatılmış 10">
            <a:extLst>
              <a:ext uri="{FF2B5EF4-FFF2-40B4-BE49-F238E27FC236}">
                <a16:creationId xmlns:a16="http://schemas.microsoft.com/office/drawing/2014/main" id="{D850D8E5-4FCE-4244-B4B4-0C850FA7580A}"/>
              </a:ext>
            </a:extLst>
          </p:cNvPr>
          <p:cNvSpPr/>
          <p:nvPr/>
        </p:nvSpPr>
        <p:spPr>
          <a:xfrm>
            <a:off x="4823796" y="1385985"/>
            <a:ext cx="4234128" cy="284716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Köşeleri Yuvarlatılmış 3">
            <a:extLst>
              <a:ext uri="{FF2B5EF4-FFF2-40B4-BE49-F238E27FC236}">
                <a16:creationId xmlns:a16="http://schemas.microsoft.com/office/drawing/2014/main" id="{C5AD8C7E-9B59-4EDE-B58F-19C9B042636A}"/>
              </a:ext>
            </a:extLst>
          </p:cNvPr>
          <p:cNvSpPr/>
          <p:nvPr/>
        </p:nvSpPr>
        <p:spPr>
          <a:xfrm>
            <a:off x="86076" y="1374479"/>
            <a:ext cx="4565568" cy="285866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86076" y="271377"/>
            <a:ext cx="8971848" cy="95410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800" b="1" dirty="0">
                <a:solidFill>
                  <a:schemeClr val="bg2"/>
                </a:solidFill>
                <a:latin typeface="+mj-lt"/>
              </a:rPr>
              <a:t> AR-GE YAZILIM VE TASARIM FAALİYETLERİNDE BULUNAN İŞLETMELERE SAĞLANAN </a:t>
            </a:r>
            <a:r>
              <a:rPr lang="tr-TR" sz="2600" b="1" dirty="0">
                <a:solidFill>
                  <a:schemeClr val="bg2"/>
                </a:solidFill>
                <a:latin typeface="+mj-lt"/>
              </a:rPr>
              <a:t>TEŞVİKLER</a:t>
            </a:r>
          </a:p>
        </p:txBody>
      </p:sp>
      <p:sp>
        <p:nvSpPr>
          <p:cNvPr id="13" name="Metin kutusu 12"/>
          <p:cNvSpPr txBox="1"/>
          <p:nvPr/>
        </p:nvSpPr>
        <p:spPr>
          <a:xfrm>
            <a:off x="35496" y="1700808"/>
            <a:ext cx="4785955" cy="2231380"/>
          </a:xfrm>
          <a:prstGeom prst="rect">
            <a:avLst/>
          </a:prstGeom>
          <a:noFill/>
        </p:spPr>
        <p:txBody>
          <a:bodyPr wrap="square" rtlCol="0">
            <a:spAutoFit/>
          </a:bodyPr>
          <a:lstStyle/>
          <a:p>
            <a:r>
              <a:rPr lang="tr-TR" sz="2000" b="1" dirty="0">
                <a:solidFill>
                  <a:srgbClr val="0070C0"/>
                </a:solidFill>
              </a:rPr>
              <a:t>     </a:t>
            </a:r>
            <a:r>
              <a:rPr lang="tr-TR" sz="1700" b="1" u="sng" dirty="0">
                <a:solidFill>
                  <a:srgbClr val="FF0000"/>
                </a:solidFill>
              </a:rPr>
              <a:t>4691 SAYILI TGB KANUNU</a:t>
            </a:r>
          </a:p>
          <a:p>
            <a:pPr marL="285750" indent="-285750">
              <a:buFont typeface="Wingdings" panose="05000000000000000000" pitchFamily="2" charset="2"/>
              <a:buChar char="ü"/>
            </a:pPr>
            <a:r>
              <a:rPr lang="tr-TR" sz="1700" dirty="0"/>
              <a:t>Gelir ve Kurumlar Vergisi İstisnası </a:t>
            </a:r>
          </a:p>
          <a:p>
            <a:pPr marL="285750" indent="-285750">
              <a:buFont typeface="Wingdings" panose="05000000000000000000" pitchFamily="2" charset="2"/>
              <a:buChar char="ü"/>
            </a:pPr>
            <a:r>
              <a:rPr lang="tr-TR" sz="1700" dirty="0"/>
              <a:t>Gelir vergisi stopaj teşviki</a:t>
            </a:r>
          </a:p>
          <a:p>
            <a:pPr marL="285750" indent="-285750">
              <a:buFont typeface="Wingdings" panose="05000000000000000000" pitchFamily="2" charset="2"/>
              <a:buChar char="ü"/>
            </a:pPr>
            <a:r>
              <a:rPr lang="tr-TR" sz="1700" dirty="0"/>
              <a:t>Damga vergisi İstisnası(</a:t>
            </a:r>
            <a:r>
              <a:rPr lang="tr-TR" sz="1400" dirty="0"/>
              <a:t>Sadece Ücretlerde</a:t>
            </a:r>
            <a:r>
              <a:rPr lang="tr-TR" sz="1700" dirty="0"/>
              <a:t>)</a:t>
            </a:r>
          </a:p>
          <a:p>
            <a:pPr marL="285750" indent="-285750">
              <a:buFont typeface="Wingdings" panose="05000000000000000000" pitchFamily="2" charset="2"/>
              <a:buChar char="ü"/>
            </a:pPr>
            <a:r>
              <a:rPr lang="tr-TR" sz="1700" dirty="0"/>
              <a:t>Gümrük Vergisi İstisnası</a:t>
            </a:r>
          </a:p>
          <a:p>
            <a:pPr marL="285750" indent="-285750">
              <a:buFont typeface="Wingdings" panose="05000000000000000000" pitchFamily="2" charset="2"/>
              <a:buChar char="ü"/>
            </a:pPr>
            <a:r>
              <a:rPr lang="tr-TR" sz="1700" dirty="0"/>
              <a:t>Yazılım Satışlarında KDV istisnası</a:t>
            </a:r>
          </a:p>
          <a:p>
            <a:pPr marL="285750" indent="-285750">
              <a:buFont typeface="Wingdings" panose="05000000000000000000" pitchFamily="2" charset="2"/>
              <a:buChar char="ü"/>
            </a:pPr>
            <a:r>
              <a:rPr lang="tr-TR" sz="1700" dirty="0"/>
              <a:t>Makine ve Teçhizat Alımlarında KDV istisnası </a:t>
            </a:r>
          </a:p>
          <a:p>
            <a:pPr marL="285750" indent="-285750">
              <a:buFont typeface="Wingdings" panose="05000000000000000000" pitchFamily="2" charset="2"/>
              <a:buChar char="ü"/>
            </a:pPr>
            <a:r>
              <a:rPr lang="tr-TR" sz="1700" dirty="0"/>
              <a:t>SGK işveren prim desteği</a:t>
            </a:r>
          </a:p>
        </p:txBody>
      </p:sp>
      <p:sp>
        <p:nvSpPr>
          <p:cNvPr id="10" name="Metin kutusu 9">
            <a:extLst>
              <a:ext uri="{FF2B5EF4-FFF2-40B4-BE49-F238E27FC236}">
                <a16:creationId xmlns:a16="http://schemas.microsoft.com/office/drawing/2014/main" id="{EB6E1E37-E4E1-4F42-B7F7-9A9A1EC32284}"/>
              </a:ext>
            </a:extLst>
          </p:cNvPr>
          <p:cNvSpPr txBox="1"/>
          <p:nvPr/>
        </p:nvSpPr>
        <p:spPr>
          <a:xfrm>
            <a:off x="4821451" y="1732633"/>
            <a:ext cx="4355976" cy="1400383"/>
          </a:xfrm>
          <a:prstGeom prst="rect">
            <a:avLst/>
          </a:prstGeom>
          <a:noFill/>
        </p:spPr>
        <p:txBody>
          <a:bodyPr wrap="square" rtlCol="0">
            <a:spAutoFit/>
          </a:bodyPr>
          <a:lstStyle/>
          <a:p>
            <a:r>
              <a:rPr lang="tr-TR" sz="1700" b="1" u="sng" dirty="0">
                <a:solidFill>
                  <a:srgbClr val="FF0000"/>
                </a:solidFill>
              </a:rPr>
              <a:t>5746 SAYILI AR-GE VE TASARIM KANUNU</a:t>
            </a:r>
          </a:p>
          <a:p>
            <a:pPr marL="285750" indent="-285750">
              <a:buFont typeface="Wingdings" panose="05000000000000000000" pitchFamily="2" charset="2"/>
              <a:buChar char="ü"/>
            </a:pPr>
            <a:r>
              <a:rPr lang="tr-TR" sz="1700" dirty="0"/>
              <a:t> Ar-Ge ve Tasarım İndirimi </a:t>
            </a:r>
          </a:p>
          <a:p>
            <a:pPr marL="285750" indent="-285750">
              <a:buFont typeface="Wingdings" panose="05000000000000000000" pitchFamily="2" charset="2"/>
              <a:buChar char="ü"/>
            </a:pPr>
            <a:r>
              <a:rPr lang="tr-TR" sz="1700" dirty="0"/>
              <a:t>Gelir vergisi stopaj teşviki</a:t>
            </a:r>
          </a:p>
          <a:p>
            <a:pPr marL="285750" indent="-285750">
              <a:buFont typeface="Wingdings" panose="05000000000000000000" pitchFamily="2" charset="2"/>
              <a:buChar char="ü"/>
            </a:pPr>
            <a:r>
              <a:rPr lang="tr-TR" sz="1700" dirty="0"/>
              <a:t>Damga vergisi İstisnası</a:t>
            </a:r>
          </a:p>
          <a:p>
            <a:pPr marL="285750" indent="-285750">
              <a:buFont typeface="Wingdings" panose="05000000000000000000" pitchFamily="2" charset="2"/>
              <a:buChar char="ü"/>
            </a:pPr>
            <a:r>
              <a:rPr lang="tr-TR" sz="1700" dirty="0"/>
              <a:t>SGK işveren prim desteği</a:t>
            </a:r>
          </a:p>
        </p:txBody>
      </p:sp>
      <p:sp>
        <p:nvSpPr>
          <p:cNvPr id="12" name="Dikdörtgen: Köşeleri Yuvarlatılmış 11">
            <a:extLst>
              <a:ext uri="{FF2B5EF4-FFF2-40B4-BE49-F238E27FC236}">
                <a16:creationId xmlns:a16="http://schemas.microsoft.com/office/drawing/2014/main" id="{A6B10F38-75C8-4A61-9FDE-B97B116B32D9}"/>
              </a:ext>
            </a:extLst>
          </p:cNvPr>
          <p:cNvSpPr/>
          <p:nvPr/>
        </p:nvSpPr>
        <p:spPr>
          <a:xfrm>
            <a:off x="86076" y="4426383"/>
            <a:ext cx="8971848" cy="216024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700" b="1" u="sng" dirty="0">
                <a:solidFill>
                  <a:srgbClr val="FF0000"/>
                </a:solidFill>
              </a:rPr>
              <a:t>KURUMLAR VERGİSİ İSTİSNASI</a:t>
            </a:r>
          </a:p>
          <a:p>
            <a:pPr algn="just"/>
            <a:r>
              <a:rPr lang="tr-TR" sz="1700" dirty="0">
                <a:solidFill>
                  <a:schemeClr val="tx1"/>
                </a:solidFill>
              </a:rPr>
              <a:t>Kanunun 5/B maddesiyle ‘’Sınai mülkiyet haklarında istisna’’  Türkiye’de gerçekleştirilen araştırma, geliştirme ve yenilik faaliyetleri ile yazılım neticesinde ortaya çıkan buluşların kiralanması, devri, seri üretimi, üretim sürecinde kullanılması halinde patent veya faydalı model belgeli buluşa isabet eden kazanç kısmının % 50’si kurumlar vergisinden istisnadır. Ayrıca bu gayri maddi hakkın kiralanması, devri, satışı KDV’den istisna edilmiştir.  </a:t>
            </a:r>
          </a:p>
        </p:txBody>
      </p:sp>
      <p:pic>
        <p:nvPicPr>
          <p:cNvPr id="9" name="Resim 8"/>
          <p:cNvPicPr>
            <a:picLocks noChangeAspect="1"/>
          </p:cNvPicPr>
          <p:nvPr/>
        </p:nvPicPr>
        <p:blipFill rotWithShape="1">
          <a:blip r:embed="rId3">
            <a:extLst>
              <a:ext uri="{28A0092B-C50C-407E-A947-70E740481C1C}">
                <a14:useLocalDpi xmlns:a14="http://schemas.microsoft.com/office/drawing/2010/main" val="0"/>
              </a:ext>
            </a:extLst>
          </a:blip>
          <a:srcRect l="3975" t="2743" r="4745"/>
          <a:stretch/>
        </p:blipFill>
        <p:spPr>
          <a:xfrm>
            <a:off x="8653535" y="6209928"/>
            <a:ext cx="494762" cy="648072"/>
          </a:xfrm>
          <a:prstGeom prst="rect">
            <a:avLst/>
          </a:prstGeom>
        </p:spPr>
      </p:pic>
      <p:sp>
        <p:nvSpPr>
          <p:cNvPr id="2" name="Slayt Numarası Yer Tutucusu 1"/>
          <p:cNvSpPr>
            <a:spLocks noGrp="1"/>
          </p:cNvSpPr>
          <p:nvPr>
            <p:ph type="sldNum" sz="quarter" idx="12"/>
          </p:nvPr>
        </p:nvSpPr>
        <p:spPr>
          <a:xfrm>
            <a:off x="3810000" y="6586622"/>
            <a:ext cx="1828800" cy="233649"/>
          </a:xfrm>
        </p:spPr>
        <p:txBody>
          <a:bodyPr/>
          <a:lstStyle/>
          <a:p>
            <a:fld id="{E5ECC662-7D21-46D7-BA86-D6558CEAC0F8}" type="slidenum">
              <a:rPr lang="tr-TR" smtClean="0"/>
              <a:pPr/>
              <a:t>4</a:t>
            </a:fld>
            <a:endParaRPr lang="tr-TR" dirty="0"/>
          </a:p>
        </p:txBody>
      </p:sp>
    </p:spTree>
    <p:extLst>
      <p:ext uri="{BB962C8B-B14F-4D97-AF65-F5344CB8AC3E}">
        <p14:creationId xmlns:p14="http://schemas.microsoft.com/office/powerpoint/2010/main" val="28033637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13" grpId="0"/>
      <p:bldP spid="10" grpId="0"/>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80512"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a:xfrm>
            <a:off x="3810000" y="6453336"/>
            <a:ext cx="1828800" cy="404664"/>
          </a:xfrm>
        </p:spPr>
        <p:txBody>
          <a:bodyPr/>
          <a:lstStyle/>
          <a:p>
            <a:fld id="{E5ECC662-7D21-46D7-BA86-D6558CEAC0F8}" type="slidenum">
              <a:rPr lang="tr-TR" smtClean="0"/>
              <a:t>40</a:t>
            </a:fld>
            <a:endParaRPr lang="tr-TR" dirty="0"/>
          </a:p>
        </p:txBody>
      </p:sp>
    </p:spTree>
    <p:extLst>
      <p:ext uri="{BB962C8B-B14F-4D97-AF65-F5344CB8AC3E}">
        <p14:creationId xmlns:p14="http://schemas.microsoft.com/office/powerpoint/2010/main" val="572923130"/>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71600" y="2255961"/>
            <a:ext cx="8064896" cy="1200329"/>
          </a:xfrm>
          <a:prstGeom prst="rect">
            <a:avLst/>
          </a:prstGeom>
        </p:spPr>
        <p:txBody>
          <a:bodyPr wrap="square">
            <a:spAutoFit/>
          </a:bodyPr>
          <a:lstStyle/>
          <a:p>
            <a:r>
              <a:rPr lang="tr-TR" sz="3600" b="1" dirty="0">
                <a:solidFill>
                  <a:srgbClr val="FF0000"/>
                </a:solidFill>
                <a:latin typeface="+mj-lt"/>
              </a:rPr>
              <a:t>03.02.2021 TARİH VE  7263 SAYILI KANUNLA GETİRİLEN DÜZENLEMELER</a:t>
            </a:r>
            <a:endParaRPr lang="tr-TR" dirty="0">
              <a:latin typeface="+mj-lt"/>
            </a:endParaRP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41</a:t>
            </a:fld>
            <a:endParaRPr lang="tr-TR"/>
          </a:p>
        </p:txBody>
      </p:sp>
    </p:spTree>
    <p:extLst>
      <p:ext uri="{BB962C8B-B14F-4D97-AF65-F5344CB8AC3E}">
        <p14:creationId xmlns:p14="http://schemas.microsoft.com/office/powerpoint/2010/main" val="2082846955"/>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99592" y="1196752"/>
            <a:ext cx="7632848" cy="707886"/>
          </a:xfrm>
          <a:prstGeom prst="rect">
            <a:avLst/>
          </a:prstGeom>
        </p:spPr>
        <p:txBody>
          <a:bodyPr wrap="square">
            <a:spAutoFit/>
          </a:bodyPr>
          <a:lstStyle/>
          <a:p>
            <a:pPr lvl="0" algn="just"/>
            <a:r>
              <a:rPr lang="tr-TR" sz="2000" b="1" dirty="0">
                <a:solidFill>
                  <a:srgbClr val="FF0000"/>
                </a:solidFill>
                <a:latin typeface="+mj-lt"/>
              </a:rPr>
              <a:t>1. </a:t>
            </a:r>
            <a:r>
              <a:rPr lang="tr-TR" sz="2000" dirty="0">
                <a:latin typeface="+mj-lt"/>
              </a:rPr>
              <a:t>Teknoloji Geliştirme Bölgelerinde uygulanan teşvik, istisna ve muafiyetlerin süresi  </a:t>
            </a:r>
            <a:r>
              <a:rPr lang="tr-TR" sz="2000" b="1" dirty="0">
                <a:solidFill>
                  <a:srgbClr val="FF0000"/>
                </a:solidFill>
                <a:latin typeface="+mj-lt"/>
              </a:rPr>
              <a:t>31.12.2028 tarihine kadar </a:t>
            </a:r>
            <a:r>
              <a:rPr lang="tr-TR" sz="2000" dirty="0">
                <a:latin typeface="+mj-lt"/>
              </a:rPr>
              <a:t>uzatılmıştır. </a:t>
            </a:r>
            <a:endParaRPr lang="tr-TR" sz="2000" b="1" dirty="0">
              <a:solidFill>
                <a:srgbClr val="FF0000"/>
              </a:solidFill>
              <a:latin typeface="+mj-lt"/>
            </a:endParaRPr>
          </a:p>
        </p:txBody>
      </p:sp>
      <p:sp>
        <p:nvSpPr>
          <p:cNvPr id="5" name="Dikdörtgen 4"/>
          <p:cNvSpPr/>
          <p:nvPr/>
        </p:nvSpPr>
        <p:spPr>
          <a:xfrm>
            <a:off x="899592" y="2348880"/>
            <a:ext cx="7632848" cy="2246769"/>
          </a:xfrm>
          <a:prstGeom prst="rect">
            <a:avLst/>
          </a:prstGeom>
        </p:spPr>
        <p:txBody>
          <a:bodyPr wrap="square">
            <a:spAutoFit/>
          </a:bodyPr>
          <a:lstStyle/>
          <a:p>
            <a:pPr lvl="0" algn="just"/>
            <a:r>
              <a:rPr lang="tr-TR" sz="2000" b="1" dirty="0">
                <a:solidFill>
                  <a:srgbClr val="FF0000"/>
                </a:solidFill>
                <a:latin typeface="+mj-lt"/>
              </a:rPr>
              <a:t>2. </a:t>
            </a:r>
            <a:r>
              <a:rPr lang="tr-TR" sz="2000" dirty="0">
                <a:latin typeface="+mj-lt"/>
              </a:rPr>
              <a:t>4691 sayılı kanunun 2 </a:t>
            </a:r>
            <a:r>
              <a:rPr lang="tr-TR" sz="2000" dirty="0" err="1">
                <a:latin typeface="+mj-lt"/>
              </a:rPr>
              <a:t>nci</a:t>
            </a:r>
            <a:r>
              <a:rPr lang="tr-TR" sz="2000" dirty="0">
                <a:latin typeface="+mj-lt"/>
              </a:rPr>
              <a:t> maddesinin e bendinde yer alan Temel Bilimler (Matematik, Fizik, Kimya ve </a:t>
            </a:r>
            <a:r>
              <a:rPr lang="tr-TR" sz="2000">
                <a:latin typeface="+mj-lt"/>
              </a:rPr>
              <a:t>Biyoloji Bölümü) </a:t>
            </a:r>
            <a:r>
              <a:rPr lang="tr-TR" sz="2000" dirty="0">
                <a:latin typeface="+mj-lt"/>
              </a:rPr>
              <a:t>yerine </a:t>
            </a:r>
            <a:r>
              <a:rPr lang="tr-TR" sz="2000" b="1" dirty="0">
                <a:solidFill>
                  <a:srgbClr val="FF0000"/>
                </a:solidFill>
                <a:latin typeface="+mj-lt"/>
              </a:rPr>
              <a:t>‘’Desteklenecek Programlar’’ </a:t>
            </a:r>
            <a:r>
              <a:rPr lang="tr-TR" sz="2000" dirty="0">
                <a:latin typeface="+mj-lt"/>
              </a:rPr>
              <a:t>tanımı getirilmiş,  yeni düzenleme ile Yükseköğretim kurumlarının da görüşü alınarak Sanayi ve Teknoloji Bakanlığınca da uygun görülen benzer bölümlerden mezun olan personellerin desteklenmesi amaçlanmıştır. </a:t>
            </a:r>
          </a:p>
        </p:txBody>
      </p:sp>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9" name="Metin kutusu 8">
            <a:extLst>
              <a:ext uri="{FF2B5EF4-FFF2-40B4-BE49-F238E27FC236}">
                <a16:creationId xmlns:a16="http://schemas.microsoft.com/office/drawing/2014/main" id="{05D30043-1DA2-4044-96FB-0CC0ACF0165A}"/>
              </a:ext>
            </a:extLst>
          </p:cNvPr>
          <p:cNvSpPr txBox="1"/>
          <p:nvPr/>
        </p:nvSpPr>
        <p:spPr>
          <a:xfrm>
            <a:off x="899592" y="4581128"/>
            <a:ext cx="7488832" cy="1015663"/>
          </a:xfrm>
          <a:prstGeom prst="rect">
            <a:avLst/>
          </a:prstGeom>
          <a:noFill/>
        </p:spPr>
        <p:txBody>
          <a:bodyPr wrap="square">
            <a:spAutoFit/>
          </a:bodyPr>
          <a:lstStyle/>
          <a:p>
            <a:pPr lvl="0" algn="just"/>
            <a:r>
              <a:rPr lang="tr-TR" sz="2000" b="1" dirty="0">
                <a:solidFill>
                  <a:srgbClr val="FF0000"/>
                </a:solidFill>
                <a:latin typeface="+mj-lt"/>
              </a:rPr>
              <a:t>3. </a:t>
            </a:r>
            <a:r>
              <a:rPr lang="tr-TR" sz="2000" dirty="0" err="1">
                <a:latin typeface="+mj-lt"/>
              </a:rPr>
              <a:t>Teknokentlerde</a:t>
            </a:r>
            <a:r>
              <a:rPr lang="tr-TR" sz="2000" dirty="0">
                <a:latin typeface="+mj-lt"/>
              </a:rPr>
              <a:t> Ar-Ge ve Tasarım faaliyetinde bulunan firmalar için </a:t>
            </a:r>
            <a:r>
              <a:rPr lang="tr-TR" sz="2000" b="1" dirty="0">
                <a:solidFill>
                  <a:srgbClr val="FF0000"/>
                </a:solidFill>
                <a:latin typeface="+mj-lt"/>
              </a:rPr>
              <a:t>işyeri açma ve çalıştırma ruhsatı</a:t>
            </a:r>
            <a:r>
              <a:rPr lang="tr-TR" sz="2000" dirty="0">
                <a:solidFill>
                  <a:srgbClr val="FF0000"/>
                </a:solidFill>
                <a:latin typeface="+mj-lt"/>
              </a:rPr>
              <a:t>,</a:t>
            </a:r>
            <a:r>
              <a:rPr lang="tr-TR" sz="2000" dirty="0">
                <a:latin typeface="+mj-lt"/>
              </a:rPr>
              <a:t> </a:t>
            </a:r>
            <a:r>
              <a:rPr lang="tr-TR" sz="2000" b="1" dirty="0">
                <a:solidFill>
                  <a:srgbClr val="FF0000"/>
                </a:solidFill>
                <a:latin typeface="+mj-lt"/>
              </a:rPr>
              <a:t>Sanayi ve Teknoloji </a:t>
            </a:r>
            <a:r>
              <a:rPr lang="tr-TR" sz="2000" dirty="0">
                <a:solidFill>
                  <a:srgbClr val="FF0000"/>
                </a:solidFill>
                <a:latin typeface="+mj-lt"/>
              </a:rPr>
              <a:t>Bakanlığı</a:t>
            </a:r>
            <a:r>
              <a:rPr lang="tr-TR" sz="2000" b="1" dirty="0">
                <a:solidFill>
                  <a:srgbClr val="FF0000"/>
                </a:solidFill>
                <a:latin typeface="+mj-lt"/>
              </a:rPr>
              <a:t> İl Müdürlükleri tarafından </a:t>
            </a:r>
            <a:r>
              <a:rPr lang="tr-TR" sz="2000" dirty="0">
                <a:latin typeface="+mj-lt"/>
              </a:rPr>
              <a:t>verilecektir.</a:t>
            </a:r>
          </a:p>
        </p:txBody>
      </p:sp>
      <p:sp>
        <p:nvSpPr>
          <p:cNvPr id="2" name="Slayt Numarası Yer Tutucusu 1"/>
          <p:cNvSpPr>
            <a:spLocks noGrp="1"/>
          </p:cNvSpPr>
          <p:nvPr>
            <p:ph type="sldNum" sz="quarter" idx="12"/>
          </p:nvPr>
        </p:nvSpPr>
        <p:spPr/>
        <p:txBody>
          <a:bodyPr/>
          <a:lstStyle/>
          <a:p>
            <a:fld id="{E5ECC662-7D21-46D7-BA86-D6558CEAC0F8}" type="slidenum">
              <a:rPr lang="tr-TR" smtClean="0"/>
              <a:t>42</a:t>
            </a:fld>
            <a:endParaRPr lang="tr-TR"/>
          </a:p>
        </p:txBody>
      </p:sp>
    </p:spTree>
    <p:extLst>
      <p:ext uri="{BB962C8B-B14F-4D97-AF65-F5344CB8AC3E}">
        <p14:creationId xmlns:p14="http://schemas.microsoft.com/office/powerpoint/2010/main" val="1016255283"/>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750062" y="1097449"/>
            <a:ext cx="7848872" cy="1323439"/>
          </a:xfrm>
          <a:prstGeom prst="rect">
            <a:avLst/>
          </a:prstGeom>
        </p:spPr>
        <p:txBody>
          <a:bodyPr wrap="square">
            <a:spAutoFit/>
          </a:bodyPr>
          <a:lstStyle/>
          <a:p>
            <a:pPr lvl="0" algn="just"/>
            <a:r>
              <a:rPr lang="tr-TR" sz="2000" b="1" dirty="0">
                <a:solidFill>
                  <a:srgbClr val="FF0000"/>
                </a:solidFill>
                <a:latin typeface="+mj-lt"/>
              </a:rPr>
              <a:t>4.</a:t>
            </a:r>
            <a:r>
              <a:rPr lang="tr-TR" sz="2000" dirty="0">
                <a:latin typeface="+mj-lt"/>
              </a:rPr>
              <a:t>Teknokentlerde destek personel sayısı, Ar-Ge ve Tasarım personel sayısının </a:t>
            </a:r>
            <a:r>
              <a:rPr lang="tr-TR" sz="2000" dirty="0">
                <a:solidFill>
                  <a:srgbClr val="FF0000"/>
                </a:solidFill>
                <a:latin typeface="+mj-lt"/>
              </a:rPr>
              <a:t>% 10’u</a:t>
            </a:r>
            <a:r>
              <a:rPr lang="tr-TR" sz="2000" dirty="0">
                <a:latin typeface="+mj-lt"/>
              </a:rPr>
              <a:t> ile sınırlandırılmışken, toplam çalışan personel sayısı </a:t>
            </a:r>
            <a:r>
              <a:rPr lang="tr-TR" sz="2000" b="1" dirty="0">
                <a:solidFill>
                  <a:srgbClr val="FF0000"/>
                </a:solidFill>
                <a:latin typeface="+mj-lt"/>
              </a:rPr>
              <a:t>15’e kadar </a:t>
            </a:r>
            <a:r>
              <a:rPr lang="tr-TR" sz="2000" dirty="0">
                <a:latin typeface="+mj-lt"/>
              </a:rPr>
              <a:t>olan işletmelerde bu oran </a:t>
            </a:r>
            <a:r>
              <a:rPr lang="tr-TR" sz="2000" b="1" dirty="0">
                <a:solidFill>
                  <a:srgbClr val="FF0000"/>
                </a:solidFill>
                <a:latin typeface="+mj-lt"/>
              </a:rPr>
              <a:t>% 20 </a:t>
            </a:r>
            <a:r>
              <a:rPr lang="tr-TR" sz="2000" dirty="0">
                <a:latin typeface="+mj-lt"/>
              </a:rPr>
              <a:t>olarak belirlenmiştir. Böylelikle destek personelin sayısı artmıştır. </a:t>
            </a:r>
            <a:endParaRPr lang="tr-TR" sz="2000" b="1" dirty="0">
              <a:solidFill>
                <a:srgbClr val="FF0000"/>
              </a:solidFill>
              <a:latin typeface="+mj-lt"/>
            </a:endParaRPr>
          </a:p>
        </p:txBody>
      </p:sp>
      <p:sp>
        <p:nvSpPr>
          <p:cNvPr id="8" name="Dikdörtgen 7"/>
          <p:cNvSpPr/>
          <p:nvPr/>
        </p:nvSpPr>
        <p:spPr>
          <a:xfrm>
            <a:off x="750062" y="2553146"/>
            <a:ext cx="7848872" cy="2385268"/>
          </a:xfrm>
          <a:prstGeom prst="rect">
            <a:avLst/>
          </a:prstGeom>
        </p:spPr>
        <p:txBody>
          <a:bodyPr wrap="square">
            <a:spAutoFit/>
          </a:bodyPr>
          <a:lstStyle/>
          <a:p>
            <a:pPr algn="just"/>
            <a:r>
              <a:rPr lang="tr-TR" sz="2000" b="1" dirty="0">
                <a:solidFill>
                  <a:srgbClr val="FF0000"/>
                </a:solidFill>
                <a:latin typeface="+mj-lt"/>
              </a:rPr>
              <a:t>5.</a:t>
            </a:r>
            <a:r>
              <a:rPr lang="tr-TR" sz="2000" dirty="0">
                <a:latin typeface="+mj-lt"/>
              </a:rPr>
              <a:t>Teknokentlerde gelir vergisi stopajı teşvikine konu edilen toplam çalışma sürelerinin % 20’si herhangi bir şarta bağlı olmaksızın direk gelir vergisi teşvikinden faydalanacaktır. </a:t>
            </a:r>
          </a:p>
          <a:p>
            <a:pPr algn="just"/>
            <a:endParaRPr lang="tr-TR" sz="900" b="1" dirty="0">
              <a:solidFill>
                <a:srgbClr val="FF0000"/>
              </a:solidFill>
              <a:latin typeface="+mj-lt"/>
            </a:endParaRPr>
          </a:p>
          <a:p>
            <a:pPr algn="just"/>
            <a:r>
              <a:rPr lang="tr-TR" sz="2000" b="1" dirty="0">
                <a:solidFill>
                  <a:srgbClr val="FF0000"/>
                </a:solidFill>
                <a:latin typeface="+mj-lt"/>
              </a:rPr>
              <a:t>6.</a:t>
            </a:r>
            <a:r>
              <a:rPr lang="tr-TR" sz="2000" dirty="0">
                <a:latin typeface="+mj-lt"/>
              </a:rPr>
              <a:t>Teknokentlerde yer alan firmaların, istihdam ettikleri doktora öğrencisi ve </a:t>
            </a:r>
            <a:r>
              <a:rPr lang="tr-TR" sz="2000" dirty="0" err="1">
                <a:latin typeface="+mj-lt"/>
              </a:rPr>
              <a:t>stajer</a:t>
            </a:r>
            <a:r>
              <a:rPr lang="tr-TR" sz="2000" dirty="0">
                <a:latin typeface="+mj-lt"/>
              </a:rPr>
              <a:t> öğrenci Ar-Ge personeli için, 2 yıl süreyi geçmemek üzere  Sanayi ve Teknoloji Bakanlığınca belirlenen yönetmelik çerçevesinde destek verilmesi planlanmaktadır. </a:t>
            </a:r>
          </a:p>
        </p:txBody>
      </p:sp>
      <p:pic>
        <p:nvPicPr>
          <p:cNvPr id="9" name="Resim 8"/>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43</a:t>
            </a:fld>
            <a:endParaRPr lang="tr-TR"/>
          </a:p>
        </p:txBody>
      </p:sp>
    </p:spTree>
    <p:extLst>
      <p:ext uri="{BB962C8B-B14F-4D97-AF65-F5344CB8AC3E}">
        <p14:creationId xmlns:p14="http://schemas.microsoft.com/office/powerpoint/2010/main" val="997704018"/>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645656"/>
            <a:ext cx="8784976" cy="1631216"/>
          </a:xfrm>
          <a:prstGeom prst="rect">
            <a:avLst/>
          </a:prstGeom>
        </p:spPr>
        <p:txBody>
          <a:bodyPr wrap="square">
            <a:spAutoFit/>
          </a:bodyPr>
          <a:lstStyle/>
          <a:p>
            <a:pPr lvl="0" algn="just"/>
            <a:r>
              <a:rPr lang="tr-TR" sz="2000" b="1" dirty="0">
                <a:solidFill>
                  <a:srgbClr val="FF0000"/>
                </a:solidFill>
                <a:latin typeface="+mj-lt"/>
              </a:rPr>
              <a:t>7. </a:t>
            </a:r>
            <a:r>
              <a:rPr lang="tr-TR" sz="2000" dirty="0">
                <a:latin typeface="+mj-lt"/>
              </a:rPr>
              <a:t>Bölgede faaliyet gösteren girişimciler projelerini   tamamlama tarihinden itibaren yeni  proje sunmamaları ve mevzuat gereği yönetici şirkete vermeleri gereken bilgi ve belgeleri süresinde vermemeleri halinde, </a:t>
            </a:r>
            <a:r>
              <a:rPr lang="tr-TR" sz="2000" b="1" dirty="0">
                <a:solidFill>
                  <a:srgbClr val="FF0000"/>
                </a:solidFill>
                <a:latin typeface="+mj-lt"/>
              </a:rPr>
              <a:t>sözleşmeleri </a:t>
            </a:r>
            <a:r>
              <a:rPr lang="tr-TR" sz="2000" b="1" dirty="0" err="1">
                <a:solidFill>
                  <a:srgbClr val="FF0000"/>
                </a:solidFill>
                <a:latin typeface="+mj-lt"/>
              </a:rPr>
              <a:t>fesh</a:t>
            </a:r>
            <a:r>
              <a:rPr lang="tr-TR" sz="2000" b="1" dirty="0">
                <a:solidFill>
                  <a:srgbClr val="FF0000"/>
                </a:solidFill>
                <a:latin typeface="+mj-lt"/>
              </a:rPr>
              <a:t> olmuş</a:t>
            </a:r>
            <a:r>
              <a:rPr lang="tr-TR" sz="2000" dirty="0">
                <a:latin typeface="+mj-lt"/>
              </a:rPr>
              <a:t> sayılacak ve bu durum </a:t>
            </a:r>
            <a:r>
              <a:rPr lang="tr-TR" sz="2000" b="1" dirty="0">
                <a:solidFill>
                  <a:srgbClr val="FF0000"/>
                </a:solidFill>
                <a:latin typeface="+mj-lt"/>
              </a:rPr>
              <a:t>tahliye nedeni </a:t>
            </a:r>
            <a:r>
              <a:rPr lang="tr-TR" sz="2000" dirty="0">
                <a:latin typeface="+mj-lt"/>
              </a:rPr>
              <a:t>olarak kabul edilecektir.  </a:t>
            </a: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684602" y="6093296"/>
            <a:ext cx="459397" cy="648072"/>
          </a:xfrm>
          <a:prstGeom prst="rect">
            <a:avLst/>
          </a:prstGeom>
        </p:spPr>
      </p:pic>
      <p:sp>
        <p:nvSpPr>
          <p:cNvPr id="6" name="Dikdörtgen 5">
            <a:extLst>
              <a:ext uri="{FF2B5EF4-FFF2-40B4-BE49-F238E27FC236}">
                <a16:creationId xmlns:a16="http://schemas.microsoft.com/office/drawing/2014/main" id="{09A33C7D-8CC3-484D-A51E-857E4A8D9391}"/>
              </a:ext>
            </a:extLst>
          </p:cNvPr>
          <p:cNvSpPr/>
          <p:nvPr/>
        </p:nvSpPr>
        <p:spPr>
          <a:xfrm>
            <a:off x="197768" y="2471405"/>
            <a:ext cx="8892479" cy="3477875"/>
          </a:xfrm>
          <a:prstGeom prst="rect">
            <a:avLst/>
          </a:prstGeom>
        </p:spPr>
        <p:txBody>
          <a:bodyPr wrap="square">
            <a:spAutoFit/>
          </a:bodyPr>
          <a:lstStyle/>
          <a:p>
            <a:pPr algn="just"/>
            <a:r>
              <a:rPr lang="tr-TR" sz="2000" b="1" dirty="0">
                <a:solidFill>
                  <a:srgbClr val="FF0000"/>
                </a:solidFill>
                <a:latin typeface="+mj-lt"/>
              </a:rPr>
              <a:t>8. </a:t>
            </a:r>
            <a:r>
              <a:rPr lang="tr-TR" sz="2000" dirty="0" err="1">
                <a:latin typeface="+mj-lt"/>
              </a:rPr>
              <a:t>Teknokentlerde</a:t>
            </a:r>
            <a:r>
              <a:rPr lang="tr-TR" sz="2000" dirty="0">
                <a:latin typeface="+mj-lt"/>
              </a:rPr>
              <a:t> faaliyette bulunan işletmelere sermaye desteği sağlayan firmalar, sağladıkları bu desteği belirli şartlar dahilinde, gelir ve kurumlar vergisinden indirecekler, indirim tutarı yıllık </a:t>
            </a:r>
            <a:r>
              <a:rPr lang="tr-TR" sz="2000" b="1" dirty="0">
                <a:solidFill>
                  <a:srgbClr val="FF0000"/>
                </a:solidFill>
                <a:latin typeface="+mj-lt"/>
              </a:rPr>
              <a:t>1.000.000- TL </a:t>
            </a:r>
            <a:r>
              <a:rPr lang="tr-TR" sz="2000" dirty="0" err="1">
                <a:latin typeface="+mj-lt"/>
              </a:rPr>
              <a:t>yi</a:t>
            </a:r>
            <a:r>
              <a:rPr lang="tr-TR" sz="2000" dirty="0">
                <a:latin typeface="+mj-lt"/>
              </a:rPr>
              <a:t> aşamayacaktır.(eski düzenleme :500.000-TL) İndirimden yararlanma süresi </a:t>
            </a:r>
            <a:r>
              <a:rPr lang="tr-TR" sz="2000" b="1" dirty="0">
                <a:solidFill>
                  <a:srgbClr val="FF0000"/>
                </a:solidFill>
                <a:latin typeface="+mj-lt"/>
              </a:rPr>
              <a:t>31.12.2028</a:t>
            </a:r>
            <a:r>
              <a:rPr lang="tr-TR" sz="2000" dirty="0">
                <a:latin typeface="+mj-lt"/>
              </a:rPr>
              <a:t> tarihine kadar uzatılmıştır. (eski tarih 31.12.2023) </a:t>
            </a:r>
          </a:p>
          <a:p>
            <a:pPr algn="just"/>
            <a:endParaRPr lang="tr-TR" sz="2000" b="1" dirty="0">
              <a:solidFill>
                <a:srgbClr val="FF0000"/>
              </a:solidFill>
              <a:latin typeface="+mj-lt"/>
            </a:endParaRPr>
          </a:p>
          <a:p>
            <a:pPr algn="just"/>
            <a:r>
              <a:rPr lang="tr-TR" sz="2000" dirty="0">
                <a:latin typeface="+mj-lt"/>
              </a:rPr>
              <a:t>Sermaye desteği sağlanan bu tutarın </a:t>
            </a:r>
            <a:r>
              <a:rPr lang="tr-TR" sz="2000" b="1" dirty="0">
                <a:solidFill>
                  <a:srgbClr val="FF0000"/>
                </a:solidFill>
                <a:latin typeface="+mj-lt"/>
              </a:rPr>
              <a:t>4 yıl </a:t>
            </a:r>
            <a:r>
              <a:rPr lang="tr-TR" sz="2000" dirty="0">
                <a:latin typeface="+mj-lt"/>
              </a:rPr>
              <a:t>(eski şekli :2 yıl) boyunca bu şirketlerde kalması zorunludur, bu payların satılması, kısmen veya tamamen geri alınması halinde istisna hükümlerinden faydalandırılmayacak, buna ilişkin vergi ve gecikme zammı hesaplanacak, vergi </a:t>
            </a:r>
            <a:r>
              <a:rPr lang="tr-TR" sz="2000" dirty="0" err="1">
                <a:latin typeface="+mj-lt"/>
              </a:rPr>
              <a:t>ziyaı</a:t>
            </a:r>
            <a:r>
              <a:rPr lang="tr-TR" sz="2000" dirty="0">
                <a:latin typeface="+mj-lt"/>
              </a:rPr>
              <a:t> cezası uygulanmaksızın tahsil edilecektir. </a:t>
            </a:r>
            <a:r>
              <a:rPr lang="tr-TR" sz="2000" dirty="0">
                <a:solidFill>
                  <a:srgbClr val="FF0000"/>
                </a:solidFill>
                <a:latin typeface="+mj-lt"/>
              </a:rPr>
              <a:t> </a:t>
            </a:r>
          </a:p>
        </p:txBody>
      </p:sp>
      <p:sp>
        <p:nvSpPr>
          <p:cNvPr id="2" name="Slayt Numarası Yer Tutucusu 1"/>
          <p:cNvSpPr>
            <a:spLocks noGrp="1"/>
          </p:cNvSpPr>
          <p:nvPr>
            <p:ph type="sldNum" sz="quarter" idx="12"/>
          </p:nvPr>
        </p:nvSpPr>
        <p:spPr>
          <a:xfrm>
            <a:off x="3810000" y="6381328"/>
            <a:ext cx="1828800" cy="360040"/>
          </a:xfrm>
        </p:spPr>
        <p:txBody>
          <a:bodyPr/>
          <a:lstStyle/>
          <a:p>
            <a:fld id="{E5ECC662-7D21-46D7-BA86-D6558CEAC0F8}" type="slidenum">
              <a:rPr lang="tr-TR" smtClean="0"/>
              <a:t>44</a:t>
            </a:fld>
            <a:endParaRPr lang="tr-TR" dirty="0"/>
          </a:p>
        </p:txBody>
      </p:sp>
    </p:spTree>
    <p:extLst>
      <p:ext uri="{BB962C8B-B14F-4D97-AF65-F5344CB8AC3E}">
        <p14:creationId xmlns:p14="http://schemas.microsoft.com/office/powerpoint/2010/main" val="4214263405"/>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479EF18-4B61-4FB3-8525-1B276F402F7B}"/>
              </a:ext>
            </a:extLst>
          </p:cNvPr>
          <p:cNvSpPr>
            <a:spLocks noGrp="1"/>
          </p:cNvSpPr>
          <p:nvPr>
            <p:ph sz="quarter" idx="13"/>
          </p:nvPr>
        </p:nvSpPr>
        <p:spPr>
          <a:xfrm>
            <a:off x="1143000" y="463431"/>
            <a:ext cx="7533456" cy="5897954"/>
          </a:xfrm>
        </p:spPr>
        <p:txBody>
          <a:bodyPr>
            <a:normAutofit lnSpcReduction="10000"/>
          </a:bodyPr>
          <a:lstStyle/>
          <a:p>
            <a:pPr marL="45720" indent="0" algn="just">
              <a:buNone/>
            </a:pPr>
            <a:r>
              <a:rPr lang="tr-TR" sz="1900" b="1" dirty="0">
                <a:solidFill>
                  <a:srgbClr val="FF0000"/>
                </a:solidFill>
                <a:latin typeface="Trebuchet MS (Başlıklar)"/>
              </a:rPr>
              <a:t>9</a:t>
            </a:r>
            <a:r>
              <a:rPr lang="tr-TR" sz="1900" b="1" i="0" dirty="0">
                <a:solidFill>
                  <a:srgbClr val="FF0000"/>
                </a:solidFill>
                <a:effectLst/>
                <a:latin typeface="Trebuchet MS (Başlıklar)"/>
              </a:rPr>
              <a:t>. </a:t>
            </a:r>
            <a:r>
              <a:rPr lang="tr-TR" sz="1900" i="0" dirty="0" err="1">
                <a:solidFill>
                  <a:srgbClr val="333333"/>
                </a:solidFill>
                <a:effectLst/>
                <a:latin typeface="Trebuchet MS (Başlıklar)"/>
              </a:rPr>
              <a:t>Teknokent</a:t>
            </a:r>
            <a:r>
              <a:rPr lang="tr-TR" sz="1900" dirty="0" err="1">
                <a:solidFill>
                  <a:srgbClr val="333333"/>
                </a:solidFill>
                <a:latin typeface="Trebuchet MS (Başlıklar)"/>
              </a:rPr>
              <a:t>lerde</a:t>
            </a:r>
            <a:r>
              <a:rPr lang="tr-TR" sz="1900" dirty="0">
                <a:solidFill>
                  <a:srgbClr val="333333"/>
                </a:solidFill>
                <a:latin typeface="Trebuchet MS (Başlıklar)"/>
              </a:rPr>
              <a:t> faaliyet gösteren işletmelerin yıllık gelir ve kurumlar vergisi beyannamelerinden istisna ettikleri  kazanç tutarının </a:t>
            </a:r>
            <a:r>
              <a:rPr lang="tr-TR" sz="1900" i="0" dirty="0">
                <a:solidFill>
                  <a:srgbClr val="FF0000"/>
                </a:solidFill>
                <a:effectLst/>
                <a:latin typeface="Trebuchet MS (Başlıklar)"/>
              </a:rPr>
              <a:t>1.000.000 TL</a:t>
            </a:r>
            <a:r>
              <a:rPr lang="tr-TR" sz="1900" i="0" dirty="0">
                <a:solidFill>
                  <a:srgbClr val="333333"/>
                </a:solidFill>
                <a:effectLst/>
                <a:latin typeface="Trebuchet MS (Başlıklar)"/>
              </a:rPr>
              <a:t> ve üzerinde olması durumunda 01.01.2022 tarihinden geçerli olmak üzere; </a:t>
            </a:r>
            <a:endParaRPr lang="tr-TR" sz="1900" b="1" dirty="0">
              <a:solidFill>
                <a:srgbClr val="333333"/>
              </a:solidFill>
              <a:latin typeface="Trebuchet MS (Başlıklar)"/>
            </a:endParaRPr>
          </a:p>
          <a:p>
            <a:pPr marL="45720" indent="0" algn="just">
              <a:buNone/>
            </a:pPr>
            <a:endParaRPr lang="tr-TR" sz="1900" dirty="0">
              <a:solidFill>
                <a:srgbClr val="333333"/>
              </a:solidFill>
              <a:latin typeface="Trebuchet MS (Başlıklar)"/>
            </a:endParaRPr>
          </a:p>
          <a:p>
            <a:pPr algn="just">
              <a:buFont typeface="Wingdings" panose="05000000000000000000" pitchFamily="2" charset="2"/>
              <a:buChar char="Ø"/>
            </a:pPr>
            <a:r>
              <a:rPr lang="tr-TR" sz="1900" dirty="0">
                <a:solidFill>
                  <a:srgbClr val="333333"/>
                </a:solidFill>
                <a:latin typeface="Trebuchet MS (Başlıklar)"/>
              </a:rPr>
              <a:t>İstisna edilen bu kazanç tutarının </a:t>
            </a:r>
            <a:r>
              <a:rPr lang="tr-TR" sz="1900" dirty="0">
                <a:solidFill>
                  <a:srgbClr val="FF0000"/>
                </a:solidFill>
                <a:latin typeface="Trebuchet MS (Başlıklar)"/>
              </a:rPr>
              <a:t>% 2’si pasifte</a:t>
            </a:r>
            <a:r>
              <a:rPr lang="tr-TR" sz="1900" dirty="0">
                <a:solidFill>
                  <a:srgbClr val="333333"/>
                </a:solidFill>
                <a:latin typeface="Trebuchet MS (Başlıklar)"/>
              </a:rPr>
              <a:t> geçici bir hesaba aktarılır.</a:t>
            </a:r>
          </a:p>
          <a:p>
            <a:pPr algn="just">
              <a:buFont typeface="Wingdings" panose="05000000000000000000" pitchFamily="2" charset="2"/>
              <a:buChar char="Ø"/>
            </a:pPr>
            <a:r>
              <a:rPr lang="tr-TR" sz="1900" dirty="0">
                <a:solidFill>
                  <a:srgbClr val="333333"/>
                </a:solidFill>
                <a:latin typeface="Trebuchet MS (Başlıklar)"/>
              </a:rPr>
              <a:t>Bu tutar </a:t>
            </a:r>
            <a:r>
              <a:rPr lang="tr-TR" sz="1900" dirty="0">
                <a:solidFill>
                  <a:srgbClr val="FF0000"/>
                </a:solidFill>
                <a:latin typeface="Trebuchet MS (Başlıklar)"/>
              </a:rPr>
              <a:t>yıllık bazda  20.000.000-TL </a:t>
            </a:r>
            <a:r>
              <a:rPr lang="tr-TR" sz="1900" dirty="0">
                <a:solidFill>
                  <a:srgbClr val="333333"/>
                </a:solidFill>
                <a:latin typeface="Trebuchet MS (Başlıklar)"/>
              </a:rPr>
              <a:t>ile sınırlıdır.</a:t>
            </a:r>
          </a:p>
          <a:p>
            <a:pPr algn="just">
              <a:buFont typeface="Wingdings" panose="05000000000000000000" pitchFamily="2" charset="2"/>
              <a:buChar char="Ø"/>
            </a:pPr>
            <a:r>
              <a:rPr lang="tr-TR" sz="1900" dirty="0">
                <a:solidFill>
                  <a:srgbClr val="333333"/>
                </a:solidFill>
                <a:latin typeface="Trebuchet MS (Başlıklar)"/>
              </a:rPr>
              <a:t>Bu tutarın, geçici hesabın oluştuğu yılın sonuna kadar Türkiye’de yerleşik girişimcilere yatırım yapmak üzere kurulmuş girişim sermayesi yatırım fonu paylarının satın alınması veya girişim sermayesi yatırım ortaklıkları ya da bu Kanun kapsamındaki kuluçka merkezlerinde faaliyet gösteren diğer girişimcilere sermaye olarak konulması şarttır.</a:t>
            </a:r>
          </a:p>
          <a:p>
            <a:pPr algn="just">
              <a:buFont typeface="Wingdings" panose="05000000000000000000" pitchFamily="2" charset="2"/>
              <a:buChar char="Ø"/>
            </a:pPr>
            <a:r>
              <a:rPr lang="tr-TR" sz="1900" dirty="0">
                <a:solidFill>
                  <a:srgbClr val="333333"/>
                </a:solidFill>
                <a:latin typeface="Trebuchet MS (Başlıklar)"/>
              </a:rPr>
              <a:t>İşletmelerin bu yükümlülüklerini yıl sonuna kadar getirmemeleri halinde, bu Kanun kapsamında istisna etmiş oldukları kazanç tutarının %20’si o yılda yararlanılan gelir ve kurumlar vergisi istisnasına konu edilemez. Buna ilişkin işletmelerden zamanında alınmayan vergiler gecikme zammıyla birlikte tahsil edilecek ancak vergi </a:t>
            </a:r>
            <a:r>
              <a:rPr lang="tr-TR" sz="1900" dirty="0" err="1">
                <a:solidFill>
                  <a:srgbClr val="333333"/>
                </a:solidFill>
                <a:latin typeface="Trebuchet MS (Başlıklar)"/>
              </a:rPr>
              <a:t>ziyaı</a:t>
            </a:r>
            <a:r>
              <a:rPr lang="tr-TR" sz="1900" dirty="0">
                <a:solidFill>
                  <a:srgbClr val="333333"/>
                </a:solidFill>
                <a:latin typeface="Trebuchet MS (Başlıklar)"/>
              </a:rPr>
              <a:t> cezası uygulanmayacaktır. </a:t>
            </a:r>
          </a:p>
          <a:p>
            <a:pPr algn="just">
              <a:buFont typeface="Wingdings" panose="05000000000000000000" pitchFamily="2" charset="2"/>
              <a:buChar char="Ø"/>
            </a:pPr>
            <a:endParaRPr lang="tr-TR" sz="1600" dirty="0">
              <a:solidFill>
                <a:srgbClr val="333333"/>
              </a:solidFill>
              <a:latin typeface="century gothic" panose="020B0502020202020204" pitchFamily="34" charset="0"/>
            </a:endParaRPr>
          </a:p>
        </p:txBody>
      </p:sp>
      <p:sp>
        <p:nvSpPr>
          <p:cNvPr id="2" name="Slayt Numarası Yer Tutucusu 1"/>
          <p:cNvSpPr>
            <a:spLocks noGrp="1"/>
          </p:cNvSpPr>
          <p:nvPr>
            <p:ph type="sldNum" sz="quarter" idx="12"/>
          </p:nvPr>
        </p:nvSpPr>
        <p:spPr/>
        <p:txBody>
          <a:bodyPr/>
          <a:lstStyle/>
          <a:p>
            <a:fld id="{E5ECC662-7D21-46D7-BA86-D6558CEAC0F8}" type="slidenum">
              <a:rPr lang="tr-TR" smtClean="0"/>
              <a:t>45</a:t>
            </a:fld>
            <a:endParaRPr lang="tr-TR"/>
          </a:p>
        </p:txBody>
      </p:sp>
      <p:pic>
        <p:nvPicPr>
          <p:cNvPr id="4" name="Resim 3">
            <a:extLst>
              <a:ext uri="{FF2B5EF4-FFF2-40B4-BE49-F238E27FC236}">
                <a16:creationId xmlns:a16="http://schemas.microsoft.com/office/drawing/2014/main" id="{A0C438D1-0518-4FF6-BD17-4E4FED6197E2}"/>
              </a:ext>
            </a:extLst>
          </p:cNvPr>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Tree>
    <p:extLst>
      <p:ext uri="{BB962C8B-B14F-4D97-AF65-F5344CB8AC3E}">
        <p14:creationId xmlns:p14="http://schemas.microsoft.com/office/powerpoint/2010/main" val="3494748983"/>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979688" y="881132"/>
            <a:ext cx="7768775" cy="2304256"/>
          </a:xfrm>
          <a:prstGeom prst="round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1000142" y="1063764"/>
            <a:ext cx="7748322" cy="1938992"/>
          </a:xfrm>
          <a:prstGeom prst="rect">
            <a:avLst/>
          </a:prstGeom>
        </p:spPr>
        <p:txBody>
          <a:bodyPr wrap="square">
            <a:spAutoFit/>
          </a:bodyPr>
          <a:lstStyle/>
          <a:p>
            <a:r>
              <a:rPr lang="tr-TR" sz="2000" b="1" dirty="0">
                <a:solidFill>
                  <a:srgbClr val="FF0000"/>
                </a:solidFill>
                <a:latin typeface="+mj-lt"/>
              </a:rPr>
              <a:t>Örnek : </a:t>
            </a:r>
            <a:r>
              <a:rPr lang="tr-TR" sz="2000" dirty="0">
                <a:latin typeface="+mj-lt"/>
              </a:rPr>
              <a:t>		                   İstisna Tutarı : 2.000.000-TL </a:t>
            </a:r>
          </a:p>
          <a:p>
            <a:r>
              <a:rPr lang="tr-TR" sz="2000" dirty="0">
                <a:latin typeface="+mj-lt"/>
              </a:rPr>
              <a:t>          			                   İştirak Tutarı :      40.000-TL</a:t>
            </a:r>
          </a:p>
          <a:p>
            <a:r>
              <a:rPr lang="tr-TR" sz="2000" dirty="0">
                <a:latin typeface="+mj-lt"/>
              </a:rPr>
              <a:t> </a:t>
            </a:r>
          </a:p>
          <a:p>
            <a:r>
              <a:rPr lang="tr-TR" sz="2000" dirty="0">
                <a:latin typeface="+mj-lt"/>
              </a:rPr>
              <a:t>            			       İstisna Tutarı : 2.000.000-TL                 	İndirime Konu Edilemeyecek İstisna Tutarı :    400.000-TL</a:t>
            </a:r>
          </a:p>
          <a:p>
            <a:r>
              <a:rPr lang="tr-TR" sz="2000" dirty="0">
                <a:latin typeface="+mj-lt"/>
              </a:rPr>
              <a:t>                           Yararlanılamayacak Vergi Tutarı :     100.000-TL </a:t>
            </a: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8" name="Metin kutusu 7">
            <a:extLst>
              <a:ext uri="{FF2B5EF4-FFF2-40B4-BE49-F238E27FC236}">
                <a16:creationId xmlns:a16="http://schemas.microsoft.com/office/drawing/2014/main" id="{5A2762BA-7FD5-4ABD-B6C7-84EAC0A2FBAF}"/>
              </a:ext>
            </a:extLst>
          </p:cNvPr>
          <p:cNvSpPr txBox="1"/>
          <p:nvPr/>
        </p:nvSpPr>
        <p:spPr>
          <a:xfrm>
            <a:off x="979688" y="3672613"/>
            <a:ext cx="7768774" cy="1554272"/>
          </a:xfrm>
          <a:prstGeom prst="rect">
            <a:avLst/>
          </a:prstGeom>
          <a:noFill/>
        </p:spPr>
        <p:txBody>
          <a:bodyPr wrap="square">
            <a:spAutoFit/>
          </a:bodyPr>
          <a:lstStyle/>
          <a:p>
            <a:pPr algn="just"/>
            <a:r>
              <a:rPr lang="tr-TR" sz="1900" b="1" dirty="0">
                <a:solidFill>
                  <a:srgbClr val="FF0000"/>
                </a:solidFill>
                <a:latin typeface="+mj-lt"/>
              </a:rPr>
              <a:t>10.</a:t>
            </a:r>
            <a:r>
              <a:rPr lang="tr-TR" sz="1900" dirty="0">
                <a:latin typeface="+mj-lt"/>
              </a:rPr>
              <a:t>Teknopark yönetici şirketleri bölge alanları dışında Sanayi ve Teknoloji Bakanlığının da izin vermesi halinde </a:t>
            </a:r>
            <a:r>
              <a:rPr lang="tr-TR" sz="1900" b="1" dirty="0">
                <a:solidFill>
                  <a:srgbClr val="FF0000"/>
                </a:solidFill>
                <a:latin typeface="+mj-lt"/>
              </a:rPr>
              <a:t>kuluçka merkezi </a:t>
            </a:r>
            <a:r>
              <a:rPr lang="tr-TR" sz="1900" dirty="0">
                <a:solidFill>
                  <a:srgbClr val="FF0000"/>
                </a:solidFill>
                <a:latin typeface="+mj-lt"/>
              </a:rPr>
              <a:t>(</a:t>
            </a:r>
            <a:r>
              <a:rPr lang="tr-TR" sz="1900" dirty="0" err="1">
                <a:solidFill>
                  <a:srgbClr val="FF0000"/>
                </a:solidFill>
                <a:latin typeface="+mj-lt"/>
              </a:rPr>
              <a:t>inkübatör</a:t>
            </a:r>
            <a:r>
              <a:rPr lang="tr-TR" sz="1900" dirty="0">
                <a:solidFill>
                  <a:srgbClr val="FF0000"/>
                </a:solidFill>
                <a:latin typeface="+mj-lt"/>
              </a:rPr>
              <a:t>) </a:t>
            </a:r>
            <a:r>
              <a:rPr lang="tr-TR" sz="1900" b="1" dirty="0">
                <a:solidFill>
                  <a:srgbClr val="FF0000"/>
                </a:solidFill>
                <a:latin typeface="+mj-lt"/>
              </a:rPr>
              <a:t>açabilecekler. </a:t>
            </a:r>
            <a:r>
              <a:rPr lang="tr-TR" sz="1900" dirty="0">
                <a:latin typeface="+mj-lt"/>
              </a:rPr>
              <a:t>Bu kuluçka merkezlerinde sadece kuluçka girişimcileri yer alacaktır. Kanun kapsamında yer alan </a:t>
            </a:r>
            <a:r>
              <a:rPr lang="tr-TR" sz="1900" b="1" dirty="0">
                <a:solidFill>
                  <a:srgbClr val="FF0000"/>
                </a:solidFill>
                <a:latin typeface="+mj-lt"/>
              </a:rPr>
              <a:t>destek, teşvik, muafiyet ve istisnalar, bu merkezlerde de aynen uygulanacaktır.  </a:t>
            </a:r>
          </a:p>
        </p:txBody>
      </p:sp>
      <p:sp>
        <p:nvSpPr>
          <p:cNvPr id="2" name="Slayt Numarası Yer Tutucusu 1"/>
          <p:cNvSpPr>
            <a:spLocks noGrp="1"/>
          </p:cNvSpPr>
          <p:nvPr>
            <p:ph type="sldNum" sz="quarter" idx="12"/>
          </p:nvPr>
        </p:nvSpPr>
        <p:spPr/>
        <p:txBody>
          <a:bodyPr/>
          <a:lstStyle/>
          <a:p>
            <a:fld id="{E5ECC662-7D21-46D7-BA86-D6558CEAC0F8}" type="slidenum">
              <a:rPr lang="tr-TR" smtClean="0"/>
              <a:t>46</a:t>
            </a:fld>
            <a:endParaRPr lang="tr-TR"/>
          </a:p>
        </p:txBody>
      </p:sp>
    </p:spTree>
    <p:extLst>
      <p:ext uri="{BB962C8B-B14F-4D97-AF65-F5344CB8AC3E}">
        <p14:creationId xmlns:p14="http://schemas.microsoft.com/office/powerpoint/2010/main" val="1824425439"/>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35596" y="1044171"/>
            <a:ext cx="7596844" cy="4401205"/>
          </a:xfrm>
          <a:prstGeom prst="rect">
            <a:avLst/>
          </a:prstGeom>
        </p:spPr>
        <p:txBody>
          <a:bodyPr wrap="square">
            <a:spAutoFit/>
          </a:bodyPr>
          <a:lstStyle/>
          <a:p>
            <a:pPr lvl="0" algn="just"/>
            <a:r>
              <a:rPr lang="tr-TR" sz="2000" b="1" dirty="0">
                <a:solidFill>
                  <a:srgbClr val="FF0000"/>
                </a:solidFill>
                <a:latin typeface="+mj-lt"/>
              </a:rPr>
              <a:t>11.</a:t>
            </a:r>
            <a:r>
              <a:rPr lang="tr-TR" sz="2000" dirty="0">
                <a:latin typeface="+mj-lt"/>
              </a:rPr>
              <a:t>Personel ücretlerinde uygulanan gelir vergisi hesaplamalarında değişikliğe gidilmiştir. </a:t>
            </a:r>
          </a:p>
          <a:p>
            <a:pPr lvl="0" algn="just"/>
            <a:endParaRPr lang="tr-TR" sz="2000" dirty="0">
              <a:latin typeface="+mj-lt"/>
            </a:endParaRPr>
          </a:p>
          <a:p>
            <a:pPr lvl="0" algn="just"/>
            <a:r>
              <a:rPr lang="tr-TR" sz="2000" dirty="0">
                <a:latin typeface="+mj-lt"/>
              </a:rPr>
              <a:t>Değişiklik sonrası 31.12.2028 tarihine kadar, bölgede çalışan Ar-Ge, tasarım ve destek personelinin bu görevleri ile ilgili ücretleri üzerinden asgari geçim uygulandıktan sonra </a:t>
            </a:r>
            <a:r>
              <a:rPr lang="tr-TR" sz="2000" b="1" dirty="0">
                <a:solidFill>
                  <a:srgbClr val="FF0000"/>
                </a:solidFill>
                <a:latin typeface="+mj-lt"/>
              </a:rPr>
              <a:t>hesaplanan gelir vergisi</a:t>
            </a:r>
            <a:r>
              <a:rPr lang="tr-TR" sz="2000" dirty="0">
                <a:latin typeface="+mj-lt"/>
              </a:rPr>
              <a:t>, verilecek muhtasar ve prim hizmet beyannamesi üzerinden tahakkuk eden </a:t>
            </a:r>
            <a:r>
              <a:rPr lang="tr-TR" sz="2000" b="1" dirty="0">
                <a:solidFill>
                  <a:srgbClr val="FF0000"/>
                </a:solidFill>
                <a:latin typeface="+mj-lt"/>
              </a:rPr>
              <a:t>vergiden indirilmek suretiyle </a:t>
            </a:r>
            <a:r>
              <a:rPr lang="tr-TR" sz="2000" b="1" u="sng" dirty="0">
                <a:solidFill>
                  <a:srgbClr val="FF0000"/>
                </a:solidFill>
                <a:latin typeface="+mj-lt"/>
              </a:rPr>
              <a:t>terkin edilir.</a:t>
            </a:r>
            <a:r>
              <a:rPr lang="tr-TR" sz="2000" b="1" dirty="0">
                <a:solidFill>
                  <a:srgbClr val="FF0000"/>
                </a:solidFill>
                <a:latin typeface="+mj-lt"/>
              </a:rPr>
              <a:t> (5746 Ar-Ge personeline uygulanan aynı yöntem benimsenmiştir.) </a:t>
            </a:r>
            <a:r>
              <a:rPr lang="tr-TR" sz="2000" dirty="0">
                <a:latin typeface="+mj-lt"/>
              </a:rPr>
              <a:t>Bu kapsamdaki ücretlere ilişkin düzenlenen kağıtlar </a:t>
            </a:r>
            <a:r>
              <a:rPr lang="tr-TR" sz="2000" b="1" dirty="0">
                <a:solidFill>
                  <a:srgbClr val="FF0000"/>
                </a:solidFill>
                <a:latin typeface="+mj-lt"/>
              </a:rPr>
              <a:t>damga vergisinden istisnadır. </a:t>
            </a:r>
          </a:p>
          <a:p>
            <a:pPr lvl="0" algn="just"/>
            <a:endParaRPr lang="tr-TR" sz="2000" b="1" dirty="0">
              <a:solidFill>
                <a:srgbClr val="FF0000"/>
              </a:solidFill>
              <a:latin typeface="+mj-lt"/>
            </a:endParaRPr>
          </a:p>
          <a:p>
            <a:pPr lvl="0" algn="just"/>
            <a:r>
              <a:rPr lang="tr-TR" sz="2000" dirty="0">
                <a:latin typeface="+mj-lt"/>
              </a:rPr>
              <a:t>Yapılan düzenleme ile birlikte gelir vergisi ve damga vergisi teşvikinin işverene sağlandığı netleşmiştir.</a:t>
            </a: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47</a:t>
            </a:fld>
            <a:endParaRPr lang="tr-TR"/>
          </a:p>
        </p:txBody>
      </p:sp>
    </p:spTree>
    <p:extLst>
      <p:ext uri="{BB962C8B-B14F-4D97-AF65-F5344CB8AC3E}">
        <p14:creationId xmlns:p14="http://schemas.microsoft.com/office/powerpoint/2010/main" val="3438709142"/>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194279364"/>
              </p:ext>
            </p:extLst>
          </p:nvPr>
        </p:nvGraphicFramePr>
        <p:xfrm>
          <a:off x="899592" y="476672"/>
          <a:ext cx="7776864" cy="3774586"/>
        </p:xfrm>
        <a:graphic>
          <a:graphicData uri="http://schemas.openxmlformats.org/drawingml/2006/table">
            <a:tbl>
              <a:tblPr firstRow="1" firstCol="1" bandRow="1">
                <a:tableStyleId>{22838BEF-8BB2-4498-84A7-C5851F593DF1}</a:tableStyleId>
              </a:tblPr>
              <a:tblGrid>
                <a:gridCol w="4176464">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tblGrid>
              <a:tr h="367995">
                <a:tc>
                  <a:txBody>
                    <a:bodyPr/>
                    <a:lstStyle/>
                    <a:p>
                      <a:pPr>
                        <a:lnSpc>
                          <a:spcPct val="107000"/>
                        </a:lnSpc>
                        <a:spcAft>
                          <a:spcPts val="0"/>
                        </a:spcAft>
                      </a:pPr>
                      <a:r>
                        <a:rPr lang="tr-TR" sz="1600" b="0" dirty="0">
                          <a:effectLst/>
                        </a:rPr>
                        <a:t> </a:t>
                      </a:r>
                      <a:endParaRPr lang="tr-TR" sz="1400" b="0" dirty="0">
                        <a:effectLst/>
                        <a:latin typeface="+mj-lt"/>
                        <a:ea typeface="Calibri"/>
                        <a:cs typeface="Times New Roman"/>
                      </a:endParaRPr>
                    </a:p>
                  </a:txBody>
                  <a:tcPr marL="68580" marR="68580" marT="0" marB="0"/>
                </a:tc>
                <a:tc>
                  <a:txBody>
                    <a:bodyPr/>
                    <a:lstStyle/>
                    <a:p>
                      <a:pPr algn="r">
                        <a:lnSpc>
                          <a:spcPct val="107000"/>
                        </a:lnSpc>
                        <a:spcAft>
                          <a:spcPts val="0"/>
                        </a:spcAft>
                      </a:pPr>
                      <a:r>
                        <a:rPr lang="tr-TR" sz="1600" b="1" dirty="0">
                          <a:solidFill>
                            <a:srgbClr val="FF0000"/>
                          </a:solidFill>
                          <a:effectLst/>
                        </a:rPr>
                        <a:t>ESKİ UYGULAMA</a:t>
                      </a:r>
                      <a:endParaRPr lang="tr-TR" sz="1600" b="1" dirty="0">
                        <a:solidFill>
                          <a:srgbClr val="FF0000"/>
                        </a:solidFill>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1" dirty="0">
                          <a:solidFill>
                            <a:srgbClr val="FF0000"/>
                          </a:solidFill>
                          <a:effectLst/>
                        </a:rPr>
                        <a:t>YENİ UYGULAMA</a:t>
                      </a:r>
                      <a:endParaRPr lang="tr-TR" sz="1600" b="1" dirty="0">
                        <a:solidFill>
                          <a:srgbClr val="FF0000"/>
                        </a:solidFill>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1" dirty="0">
                          <a:solidFill>
                            <a:srgbClr val="FF0000"/>
                          </a:solidFill>
                          <a:effectLst/>
                        </a:rPr>
                        <a:t>EK MALİYET</a:t>
                      </a:r>
                      <a:endParaRPr lang="tr-TR" sz="1600" b="1" dirty="0">
                        <a:solidFill>
                          <a:srgbClr val="FF0000"/>
                        </a:solidFill>
                        <a:effectLst/>
                        <a:latin typeface="+mj-lt"/>
                        <a:ea typeface="Calibri"/>
                        <a:cs typeface="Times New Roman"/>
                      </a:endParaRPr>
                    </a:p>
                  </a:txBody>
                  <a:tcPr marL="68580" marR="68580" marT="0" marB="0" anchor="ctr"/>
                </a:tc>
                <a:extLst>
                  <a:ext uri="{0D108BD9-81ED-4DB2-BD59-A6C34878D82A}">
                    <a16:rowId xmlns:a16="http://schemas.microsoft.com/office/drawing/2014/main" val="10000"/>
                  </a:ext>
                </a:extLst>
              </a:tr>
              <a:tr h="317366">
                <a:tc>
                  <a:txBody>
                    <a:bodyPr/>
                    <a:lstStyle/>
                    <a:p>
                      <a:pPr>
                        <a:lnSpc>
                          <a:spcPct val="107000"/>
                        </a:lnSpc>
                        <a:spcAft>
                          <a:spcPts val="0"/>
                        </a:spcAft>
                      </a:pPr>
                      <a:r>
                        <a:rPr lang="tr-TR" sz="1600" b="0" dirty="0">
                          <a:effectLst/>
                        </a:rPr>
                        <a:t>1- Brüt Ücret </a:t>
                      </a:r>
                      <a:endParaRPr lang="tr-TR" sz="1400" b="0" dirty="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4.705,88</a:t>
                      </a:r>
                      <a:endParaRPr lang="tr-TR" sz="1600" b="0" dirty="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5.595,12</a:t>
                      </a:r>
                      <a:endParaRPr lang="tr-TR" sz="1600" b="0" dirty="0">
                        <a:solidFill>
                          <a:srgbClr val="00B050"/>
                        </a:solidFill>
                        <a:effectLst/>
                        <a:latin typeface="+mj-lt"/>
                        <a:ea typeface="Calibri"/>
                        <a:cs typeface="Times New Roman"/>
                      </a:endParaRPr>
                    </a:p>
                  </a:txBody>
                  <a:tcPr marL="68580" marR="68580" marT="0" marB="0" anchor="ctr"/>
                </a:tc>
                <a:tc>
                  <a:txBody>
                    <a:bodyPr/>
                    <a:lstStyle/>
                    <a:p>
                      <a:pPr>
                        <a:lnSpc>
                          <a:spcPct val="107000"/>
                        </a:lnSpc>
                        <a:spcAft>
                          <a:spcPts val="0"/>
                        </a:spcAft>
                      </a:pPr>
                      <a:r>
                        <a:rPr lang="tr-TR" sz="1600" b="0" dirty="0">
                          <a:effectLst/>
                        </a:rPr>
                        <a:t> </a:t>
                      </a:r>
                      <a:endParaRPr lang="tr-TR" sz="1600" b="0"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1"/>
                  </a:ext>
                </a:extLst>
              </a:tr>
              <a:tr h="317366">
                <a:tc>
                  <a:txBody>
                    <a:bodyPr/>
                    <a:lstStyle/>
                    <a:p>
                      <a:pPr>
                        <a:lnSpc>
                          <a:spcPct val="107000"/>
                        </a:lnSpc>
                        <a:spcAft>
                          <a:spcPts val="0"/>
                        </a:spcAft>
                      </a:pPr>
                      <a:r>
                        <a:rPr lang="tr-TR" sz="1600" b="0">
                          <a:effectLst/>
                        </a:rPr>
                        <a:t>2- SSK Prim İşçi Payı %14</a:t>
                      </a:r>
                      <a:endParaRPr lang="tr-TR" sz="1400" b="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   658,82</a:t>
                      </a:r>
                      <a:endParaRPr lang="tr-TR" sz="1600" b="0" dirty="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783,32</a:t>
                      </a:r>
                      <a:endParaRPr lang="tr-TR" sz="1600" b="0" dirty="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1" dirty="0">
                          <a:solidFill>
                            <a:srgbClr val="0070C0"/>
                          </a:solidFill>
                          <a:effectLst/>
                        </a:rPr>
                        <a:t>124,50</a:t>
                      </a:r>
                      <a:endParaRPr lang="tr-TR" sz="1600" b="1" dirty="0">
                        <a:solidFill>
                          <a:srgbClr val="0070C0"/>
                        </a:solidFill>
                        <a:effectLst/>
                        <a:latin typeface="+mj-lt"/>
                        <a:ea typeface="Calibri"/>
                        <a:cs typeface="Times New Roman"/>
                      </a:endParaRPr>
                    </a:p>
                  </a:txBody>
                  <a:tcPr marL="68580" marR="68580" marT="0" marB="0" anchor="ctr"/>
                </a:tc>
                <a:extLst>
                  <a:ext uri="{0D108BD9-81ED-4DB2-BD59-A6C34878D82A}">
                    <a16:rowId xmlns:a16="http://schemas.microsoft.com/office/drawing/2014/main" val="10002"/>
                  </a:ext>
                </a:extLst>
              </a:tr>
              <a:tr h="317366">
                <a:tc>
                  <a:txBody>
                    <a:bodyPr/>
                    <a:lstStyle/>
                    <a:p>
                      <a:pPr>
                        <a:lnSpc>
                          <a:spcPct val="107000"/>
                        </a:lnSpc>
                        <a:spcAft>
                          <a:spcPts val="0"/>
                        </a:spcAft>
                      </a:pPr>
                      <a:r>
                        <a:rPr lang="tr-TR" sz="1600" b="0" dirty="0">
                          <a:effectLst/>
                        </a:rPr>
                        <a:t>3- İşsizlik Sigortası İşçi Payı % 1</a:t>
                      </a:r>
                      <a:endParaRPr lang="tr-TR" sz="1400" b="0" dirty="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     47,06  </a:t>
                      </a:r>
                      <a:endParaRPr lang="tr-TR" sz="1600" b="0" dirty="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55,95</a:t>
                      </a:r>
                      <a:endParaRPr lang="tr-TR" sz="1600" b="0" dirty="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1" dirty="0">
                          <a:solidFill>
                            <a:srgbClr val="0070C0"/>
                          </a:solidFill>
                          <a:effectLst/>
                        </a:rPr>
                        <a:t>8,89</a:t>
                      </a:r>
                      <a:endParaRPr lang="tr-TR" sz="1600" b="1" dirty="0">
                        <a:solidFill>
                          <a:srgbClr val="0070C0"/>
                        </a:solidFill>
                        <a:effectLst/>
                        <a:latin typeface="+mj-lt"/>
                        <a:ea typeface="Calibri"/>
                        <a:cs typeface="Times New Roman"/>
                      </a:endParaRPr>
                    </a:p>
                  </a:txBody>
                  <a:tcPr marL="68580" marR="68580" marT="0" marB="0" anchor="ctr"/>
                </a:tc>
                <a:extLst>
                  <a:ext uri="{0D108BD9-81ED-4DB2-BD59-A6C34878D82A}">
                    <a16:rowId xmlns:a16="http://schemas.microsoft.com/office/drawing/2014/main" val="10003"/>
                  </a:ext>
                </a:extLst>
              </a:tr>
              <a:tr h="317366">
                <a:tc>
                  <a:txBody>
                    <a:bodyPr/>
                    <a:lstStyle/>
                    <a:p>
                      <a:pPr>
                        <a:lnSpc>
                          <a:spcPct val="107000"/>
                        </a:lnSpc>
                        <a:spcAft>
                          <a:spcPts val="0"/>
                        </a:spcAft>
                      </a:pPr>
                      <a:r>
                        <a:rPr lang="tr-TR" sz="1600" b="0" dirty="0">
                          <a:effectLst/>
                        </a:rPr>
                        <a:t>4- Gelir Vergisi Matrahı </a:t>
                      </a:r>
                      <a:endParaRPr lang="tr-TR" sz="1400" b="0" dirty="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      0</a:t>
                      </a:r>
                      <a:endParaRPr lang="tr-TR" sz="1600" b="0" dirty="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4.755,85</a:t>
                      </a:r>
                      <a:endParaRPr lang="tr-TR" sz="1600" b="0" dirty="0">
                        <a:effectLst/>
                        <a:latin typeface="+mj-lt"/>
                        <a:ea typeface="Calibri"/>
                        <a:cs typeface="Times New Roman"/>
                      </a:endParaRPr>
                    </a:p>
                  </a:txBody>
                  <a:tcPr marL="68580" marR="68580" marT="0" marB="0" anchor="ctr"/>
                </a:tc>
                <a:tc>
                  <a:txBody>
                    <a:bodyPr/>
                    <a:lstStyle/>
                    <a:p>
                      <a:pPr>
                        <a:lnSpc>
                          <a:spcPct val="107000"/>
                        </a:lnSpc>
                        <a:spcAft>
                          <a:spcPts val="0"/>
                        </a:spcAft>
                      </a:pPr>
                      <a:r>
                        <a:rPr lang="tr-TR" sz="1600" b="1" dirty="0">
                          <a:solidFill>
                            <a:srgbClr val="0070C0"/>
                          </a:solidFill>
                          <a:effectLst/>
                        </a:rPr>
                        <a:t> </a:t>
                      </a:r>
                      <a:endParaRPr lang="tr-TR" sz="1600" b="1" dirty="0">
                        <a:solidFill>
                          <a:srgbClr val="0070C0"/>
                        </a:solidFill>
                        <a:effectLst/>
                        <a:latin typeface="+mj-lt"/>
                        <a:ea typeface="Calibri"/>
                        <a:cs typeface="Times New Roman"/>
                      </a:endParaRPr>
                    </a:p>
                  </a:txBody>
                  <a:tcPr marL="68580" marR="68580" marT="0" marB="0" anchor="ctr"/>
                </a:tc>
                <a:extLst>
                  <a:ext uri="{0D108BD9-81ED-4DB2-BD59-A6C34878D82A}">
                    <a16:rowId xmlns:a16="http://schemas.microsoft.com/office/drawing/2014/main" val="10004"/>
                  </a:ext>
                </a:extLst>
              </a:tr>
              <a:tr h="360487">
                <a:tc>
                  <a:txBody>
                    <a:bodyPr/>
                    <a:lstStyle/>
                    <a:p>
                      <a:pPr>
                        <a:lnSpc>
                          <a:spcPct val="107000"/>
                        </a:lnSpc>
                        <a:spcAft>
                          <a:spcPts val="0"/>
                        </a:spcAft>
                      </a:pPr>
                      <a:r>
                        <a:rPr lang="tr-TR" sz="1600" b="0">
                          <a:effectLst/>
                        </a:rPr>
                        <a:t>5- Gelir Vergisi %15</a:t>
                      </a:r>
                      <a:endParaRPr lang="tr-TR" sz="1400" b="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a:effectLst/>
                        </a:rPr>
                        <a:t>      0</a:t>
                      </a:r>
                      <a:endParaRPr lang="tr-TR" sz="1600" b="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713,38</a:t>
                      </a:r>
                      <a:endParaRPr lang="tr-TR" sz="1600" b="0" dirty="0">
                        <a:effectLst/>
                        <a:latin typeface="+mj-lt"/>
                        <a:ea typeface="Calibri"/>
                        <a:cs typeface="Times New Roman"/>
                      </a:endParaRPr>
                    </a:p>
                  </a:txBody>
                  <a:tcPr marL="68580" marR="68580" marT="0" marB="0" anchor="ctr"/>
                </a:tc>
                <a:tc>
                  <a:txBody>
                    <a:bodyPr/>
                    <a:lstStyle/>
                    <a:p>
                      <a:pPr>
                        <a:lnSpc>
                          <a:spcPct val="107000"/>
                        </a:lnSpc>
                        <a:spcAft>
                          <a:spcPts val="0"/>
                        </a:spcAft>
                      </a:pPr>
                      <a:r>
                        <a:rPr lang="tr-TR" sz="1600" b="1" dirty="0">
                          <a:solidFill>
                            <a:srgbClr val="0070C0"/>
                          </a:solidFill>
                          <a:effectLst/>
                        </a:rPr>
                        <a:t> </a:t>
                      </a:r>
                      <a:endParaRPr lang="tr-TR" sz="1600" b="1" dirty="0">
                        <a:solidFill>
                          <a:srgbClr val="0070C0"/>
                        </a:solidFill>
                        <a:effectLst/>
                        <a:latin typeface="+mj-lt"/>
                        <a:ea typeface="Calibri"/>
                        <a:cs typeface="Times New Roman"/>
                      </a:endParaRPr>
                    </a:p>
                  </a:txBody>
                  <a:tcPr marL="68580" marR="68580" marT="0" marB="0" anchor="ctr"/>
                </a:tc>
                <a:extLst>
                  <a:ext uri="{0D108BD9-81ED-4DB2-BD59-A6C34878D82A}">
                    <a16:rowId xmlns:a16="http://schemas.microsoft.com/office/drawing/2014/main" val="10005"/>
                  </a:ext>
                </a:extLst>
              </a:tr>
              <a:tr h="295133">
                <a:tc>
                  <a:txBody>
                    <a:bodyPr/>
                    <a:lstStyle/>
                    <a:p>
                      <a:pPr>
                        <a:lnSpc>
                          <a:spcPct val="107000"/>
                        </a:lnSpc>
                        <a:spcAft>
                          <a:spcPts val="0"/>
                        </a:spcAft>
                      </a:pPr>
                      <a:r>
                        <a:rPr lang="tr-TR" sz="1600" b="0" dirty="0">
                          <a:effectLst/>
                        </a:rPr>
                        <a:t>6- Damga Vergisi %0 7,59</a:t>
                      </a:r>
                      <a:endParaRPr lang="tr-TR" sz="1400" b="0" dirty="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      0 </a:t>
                      </a:r>
                      <a:endParaRPr lang="tr-TR" sz="1600" b="0" dirty="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           42,47         </a:t>
                      </a:r>
                      <a:endParaRPr lang="tr-TR" sz="1600" b="0" dirty="0">
                        <a:effectLst/>
                        <a:latin typeface="+mj-lt"/>
                        <a:ea typeface="Calibri"/>
                        <a:cs typeface="Times New Roman"/>
                      </a:endParaRPr>
                    </a:p>
                  </a:txBody>
                  <a:tcPr marL="68580" marR="68580" marT="0" marB="0" anchor="ctr"/>
                </a:tc>
                <a:tc>
                  <a:txBody>
                    <a:bodyPr/>
                    <a:lstStyle/>
                    <a:p>
                      <a:pPr>
                        <a:lnSpc>
                          <a:spcPct val="107000"/>
                        </a:lnSpc>
                        <a:spcAft>
                          <a:spcPts val="0"/>
                        </a:spcAft>
                      </a:pPr>
                      <a:r>
                        <a:rPr lang="tr-TR" sz="1600" b="1" dirty="0">
                          <a:solidFill>
                            <a:srgbClr val="0070C0"/>
                          </a:solidFill>
                          <a:effectLst/>
                        </a:rPr>
                        <a:t> </a:t>
                      </a:r>
                      <a:endParaRPr lang="tr-TR" sz="1600" b="1" dirty="0">
                        <a:solidFill>
                          <a:srgbClr val="0070C0"/>
                        </a:solidFill>
                        <a:effectLst/>
                        <a:latin typeface="+mj-lt"/>
                        <a:ea typeface="Calibri"/>
                        <a:cs typeface="Times New Roman"/>
                      </a:endParaRPr>
                    </a:p>
                  </a:txBody>
                  <a:tcPr marL="68580" marR="68580" marT="0" marB="0" anchor="ctr"/>
                </a:tc>
                <a:extLst>
                  <a:ext uri="{0D108BD9-81ED-4DB2-BD59-A6C34878D82A}">
                    <a16:rowId xmlns:a16="http://schemas.microsoft.com/office/drawing/2014/main" val="10006"/>
                  </a:ext>
                </a:extLst>
              </a:tr>
              <a:tr h="317366">
                <a:tc>
                  <a:txBody>
                    <a:bodyPr/>
                    <a:lstStyle/>
                    <a:p>
                      <a:pPr>
                        <a:lnSpc>
                          <a:spcPct val="107000"/>
                        </a:lnSpc>
                        <a:spcAft>
                          <a:spcPts val="0"/>
                        </a:spcAft>
                      </a:pPr>
                      <a:r>
                        <a:rPr lang="tr-TR" sz="1600" b="0" dirty="0">
                          <a:effectLst/>
                        </a:rPr>
                        <a:t>7- Asgari Geçim İndirimi</a:t>
                      </a:r>
                      <a:endParaRPr lang="tr-TR" sz="1400" b="0" dirty="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a:effectLst/>
                        </a:rPr>
                        <a:t>      0</a:t>
                      </a:r>
                      <a:endParaRPr lang="tr-TR" sz="1600" b="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268,31</a:t>
                      </a:r>
                      <a:endParaRPr lang="tr-TR" sz="1600" b="0" dirty="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1" dirty="0">
                          <a:solidFill>
                            <a:srgbClr val="0070C0"/>
                          </a:solidFill>
                          <a:effectLst/>
                        </a:rPr>
                        <a:t>268,31</a:t>
                      </a:r>
                      <a:endParaRPr lang="tr-TR" sz="1600" b="1" dirty="0">
                        <a:solidFill>
                          <a:srgbClr val="0070C0"/>
                        </a:solidFill>
                        <a:effectLst/>
                        <a:latin typeface="+mj-lt"/>
                        <a:ea typeface="Calibri"/>
                        <a:cs typeface="Times New Roman"/>
                      </a:endParaRPr>
                    </a:p>
                  </a:txBody>
                  <a:tcPr marL="68580" marR="68580" marT="0" marB="0" anchor="ctr"/>
                </a:tc>
                <a:extLst>
                  <a:ext uri="{0D108BD9-81ED-4DB2-BD59-A6C34878D82A}">
                    <a16:rowId xmlns:a16="http://schemas.microsoft.com/office/drawing/2014/main" val="10007"/>
                  </a:ext>
                </a:extLst>
              </a:tr>
              <a:tr h="317366">
                <a:tc>
                  <a:txBody>
                    <a:bodyPr/>
                    <a:lstStyle/>
                    <a:p>
                      <a:pPr>
                        <a:lnSpc>
                          <a:spcPct val="107000"/>
                        </a:lnSpc>
                        <a:spcAft>
                          <a:spcPts val="0"/>
                        </a:spcAft>
                      </a:pPr>
                      <a:r>
                        <a:rPr lang="tr-TR" sz="1600" b="0">
                          <a:effectLst/>
                        </a:rPr>
                        <a:t>8- Net Ücret </a:t>
                      </a:r>
                      <a:endParaRPr lang="tr-TR" sz="1400" b="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4.000,00</a:t>
                      </a:r>
                      <a:endParaRPr lang="tr-TR" sz="1600" b="0" dirty="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4.268,31</a:t>
                      </a:r>
                      <a:endParaRPr lang="tr-TR" sz="1600" b="0" dirty="0">
                        <a:effectLst/>
                        <a:latin typeface="+mj-lt"/>
                        <a:ea typeface="Calibri"/>
                        <a:cs typeface="Times New Roman"/>
                      </a:endParaRPr>
                    </a:p>
                  </a:txBody>
                  <a:tcPr marL="68580" marR="68580" marT="0" marB="0" anchor="ctr"/>
                </a:tc>
                <a:tc>
                  <a:txBody>
                    <a:bodyPr/>
                    <a:lstStyle/>
                    <a:p>
                      <a:pPr>
                        <a:lnSpc>
                          <a:spcPct val="107000"/>
                        </a:lnSpc>
                        <a:spcAft>
                          <a:spcPts val="0"/>
                        </a:spcAft>
                      </a:pPr>
                      <a:r>
                        <a:rPr lang="tr-TR" sz="1600" b="0" dirty="0">
                          <a:solidFill>
                            <a:srgbClr val="0070C0"/>
                          </a:solidFill>
                          <a:effectLst/>
                        </a:rPr>
                        <a:t> </a:t>
                      </a:r>
                      <a:endParaRPr lang="tr-TR" sz="1600" b="0" dirty="0">
                        <a:solidFill>
                          <a:srgbClr val="0070C0"/>
                        </a:solidFill>
                        <a:effectLst/>
                        <a:latin typeface="+mj-lt"/>
                        <a:ea typeface="Calibri"/>
                        <a:cs typeface="Times New Roman"/>
                      </a:endParaRPr>
                    </a:p>
                  </a:txBody>
                  <a:tcPr marL="68580" marR="68580" marT="0" marB="0" anchor="ctr"/>
                </a:tc>
                <a:extLst>
                  <a:ext uri="{0D108BD9-81ED-4DB2-BD59-A6C34878D82A}">
                    <a16:rowId xmlns:a16="http://schemas.microsoft.com/office/drawing/2014/main" val="10008"/>
                  </a:ext>
                </a:extLst>
              </a:tr>
              <a:tr h="150183">
                <a:tc>
                  <a:txBody>
                    <a:bodyPr/>
                    <a:lstStyle/>
                    <a:p>
                      <a:pPr>
                        <a:lnSpc>
                          <a:spcPct val="107000"/>
                        </a:lnSpc>
                        <a:spcAft>
                          <a:spcPts val="0"/>
                        </a:spcAft>
                      </a:pPr>
                      <a:r>
                        <a:rPr lang="tr-TR" sz="1600" b="0" dirty="0">
                          <a:effectLst/>
                        </a:rPr>
                        <a:t>9- MUH-SGK Beyannamesinden Terkin Edilecek GV Tutarı</a:t>
                      </a:r>
                      <a:endParaRPr lang="tr-TR" sz="1400" b="0" dirty="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 </a:t>
                      </a:r>
                      <a:endParaRPr lang="tr-TR" sz="1600" b="0" dirty="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487,54</a:t>
                      </a:r>
                      <a:endParaRPr lang="tr-TR" sz="1600" b="0" dirty="0">
                        <a:solidFill>
                          <a:srgbClr val="00B050"/>
                        </a:solidFill>
                        <a:effectLst/>
                        <a:latin typeface="+mj-lt"/>
                        <a:ea typeface="Calibri"/>
                        <a:cs typeface="Times New Roman"/>
                      </a:endParaRPr>
                    </a:p>
                  </a:txBody>
                  <a:tcPr marL="68580" marR="68580" marT="0" marB="0" anchor="ctr"/>
                </a:tc>
                <a:tc>
                  <a:txBody>
                    <a:bodyPr/>
                    <a:lstStyle/>
                    <a:p>
                      <a:pPr>
                        <a:lnSpc>
                          <a:spcPct val="107000"/>
                        </a:lnSpc>
                        <a:spcAft>
                          <a:spcPts val="0"/>
                        </a:spcAft>
                      </a:pPr>
                      <a:r>
                        <a:rPr lang="tr-TR" sz="1600" b="0" dirty="0">
                          <a:solidFill>
                            <a:srgbClr val="FF0000"/>
                          </a:solidFill>
                          <a:effectLst/>
                        </a:rPr>
                        <a:t> </a:t>
                      </a:r>
                      <a:endParaRPr lang="tr-TR" sz="1600" b="0" dirty="0">
                        <a:solidFill>
                          <a:srgbClr val="FF0000"/>
                        </a:solidFill>
                        <a:effectLst/>
                        <a:latin typeface="+mj-lt"/>
                        <a:ea typeface="Calibri"/>
                        <a:cs typeface="Times New Roman"/>
                      </a:endParaRPr>
                    </a:p>
                  </a:txBody>
                  <a:tcPr marL="68580" marR="68580" marT="0" marB="0" anchor="ctr"/>
                </a:tc>
                <a:extLst>
                  <a:ext uri="{0D108BD9-81ED-4DB2-BD59-A6C34878D82A}">
                    <a16:rowId xmlns:a16="http://schemas.microsoft.com/office/drawing/2014/main" val="10009"/>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352628729"/>
              </p:ext>
            </p:extLst>
          </p:nvPr>
        </p:nvGraphicFramePr>
        <p:xfrm>
          <a:off x="899593" y="4365104"/>
          <a:ext cx="7776863" cy="1379199"/>
        </p:xfrm>
        <a:graphic>
          <a:graphicData uri="http://schemas.openxmlformats.org/drawingml/2006/table">
            <a:tbl>
              <a:tblPr firstRow="1" firstCol="1" bandRow="1">
                <a:tableStyleId>{22838BEF-8BB2-4498-84A7-C5851F593DF1}</a:tableStyleId>
              </a:tblPr>
              <a:tblGrid>
                <a:gridCol w="4176463">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tblGrid>
              <a:tr h="288032">
                <a:tc>
                  <a:txBody>
                    <a:bodyPr/>
                    <a:lstStyle/>
                    <a:p>
                      <a:pPr>
                        <a:lnSpc>
                          <a:spcPct val="107000"/>
                        </a:lnSpc>
                        <a:spcAft>
                          <a:spcPts val="0"/>
                        </a:spcAft>
                      </a:pPr>
                      <a:r>
                        <a:rPr lang="tr-TR" sz="1600" b="0" dirty="0">
                          <a:effectLst/>
                        </a:rPr>
                        <a:t>10- SSK İşveren Payı (1*%20,5)</a:t>
                      </a:r>
                      <a:endParaRPr lang="tr-TR" sz="1600" b="0" dirty="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964,70</a:t>
                      </a:r>
                      <a:endParaRPr lang="tr-TR" sz="1600" b="0" dirty="0">
                        <a:solidFill>
                          <a:schemeClr val="tx1"/>
                        </a:solidFill>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1.147,00</a:t>
                      </a:r>
                      <a:endParaRPr lang="tr-TR" sz="1600" b="0" dirty="0">
                        <a:solidFill>
                          <a:srgbClr val="00B050"/>
                        </a:solidFill>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1" dirty="0">
                          <a:solidFill>
                            <a:srgbClr val="0070C0"/>
                          </a:solidFill>
                          <a:effectLst/>
                        </a:rPr>
                        <a:t>182,30</a:t>
                      </a:r>
                      <a:endParaRPr lang="tr-TR" sz="1600" b="1" dirty="0">
                        <a:solidFill>
                          <a:srgbClr val="0070C0"/>
                        </a:solidFill>
                        <a:effectLst/>
                        <a:latin typeface="+mj-lt"/>
                        <a:ea typeface="Calibri"/>
                        <a:cs typeface="Times New Roman"/>
                      </a:endParaRPr>
                    </a:p>
                  </a:txBody>
                  <a:tcPr marL="68580" marR="68580" marT="0" marB="0" anchor="ctr"/>
                </a:tc>
                <a:extLst>
                  <a:ext uri="{0D108BD9-81ED-4DB2-BD59-A6C34878D82A}">
                    <a16:rowId xmlns:a16="http://schemas.microsoft.com/office/drawing/2014/main" val="10000"/>
                  </a:ext>
                </a:extLst>
              </a:tr>
              <a:tr h="291966">
                <a:tc>
                  <a:txBody>
                    <a:bodyPr/>
                    <a:lstStyle/>
                    <a:p>
                      <a:pPr>
                        <a:lnSpc>
                          <a:spcPct val="107000"/>
                        </a:lnSpc>
                        <a:spcAft>
                          <a:spcPts val="0"/>
                        </a:spcAft>
                      </a:pPr>
                      <a:r>
                        <a:rPr lang="tr-TR" sz="1600" b="0" dirty="0">
                          <a:effectLst/>
                        </a:rPr>
                        <a:t>11- İşsizlik Sigortası İşveren Payı (1*%2)</a:t>
                      </a:r>
                      <a:endParaRPr lang="tr-TR" sz="1600" b="0" dirty="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  94,12</a:t>
                      </a:r>
                      <a:endParaRPr lang="tr-TR" sz="1600" b="0" dirty="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111,90</a:t>
                      </a:r>
                      <a:endParaRPr lang="tr-TR" sz="1600" b="0" dirty="0">
                        <a:solidFill>
                          <a:srgbClr val="00B050"/>
                        </a:solidFill>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1" dirty="0">
                          <a:solidFill>
                            <a:srgbClr val="0070C0"/>
                          </a:solidFill>
                          <a:effectLst/>
                        </a:rPr>
                        <a:t>17,78</a:t>
                      </a:r>
                      <a:endParaRPr lang="tr-TR" sz="1600" b="1" dirty="0">
                        <a:solidFill>
                          <a:srgbClr val="0070C0"/>
                        </a:solidFill>
                        <a:effectLst/>
                        <a:latin typeface="+mj-lt"/>
                        <a:ea typeface="Calibri"/>
                        <a:cs typeface="Times New Roman"/>
                      </a:endParaRPr>
                    </a:p>
                  </a:txBody>
                  <a:tcPr marL="68580" marR="68580" marT="0" marB="0" anchor="ctr"/>
                </a:tc>
                <a:extLst>
                  <a:ext uri="{0D108BD9-81ED-4DB2-BD59-A6C34878D82A}">
                    <a16:rowId xmlns:a16="http://schemas.microsoft.com/office/drawing/2014/main" val="10001"/>
                  </a:ext>
                </a:extLst>
              </a:tr>
              <a:tr h="295900">
                <a:tc>
                  <a:txBody>
                    <a:bodyPr/>
                    <a:lstStyle/>
                    <a:p>
                      <a:pPr>
                        <a:lnSpc>
                          <a:spcPct val="107000"/>
                        </a:lnSpc>
                        <a:spcAft>
                          <a:spcPts val="0"/>
                        </a:spcAft>
                      </a:pPr>
                      <a:r>
                        <a:rPr lang="tr-TR" sz="1600" b="0" dirty="0">
                          <a:effectLst/>
                        </a:rPr>
                        <a:t>12- 5510 </a:t>
                      </a:r>
                      <a:r>
                        <a:rPr lang="tr-TR" sz="1600" b="0" dirty="0" err="1">
                          <a:effectLst/>
                        </a:rPr>
                        <a:t>s.Kanun</a:t>
                      </a:r>
                      <a:r>
                        <a:rPr lang="tr-TR" sz="1600" b="0" dirty="0">
                          <a:effectLst/>
                        </a:rPr>
                        <a:t> İndirimi (1*%5)</a:t>
                      </a:r>
                      <a:endParaRPr lang="tr-TR" sz="1600" b="0" dirty="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a:effectLst/>
                        </a:rPr>
                        <a:t>235,29</a:t>
                      </a:r>
                      <a:endParaRPr lang="tr-TR" sz="1600" b="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279,75</a:t>
                      </a:r>
                      <a:endParaRPr lang="tr-TR" sz="1600" b="0" dirty="0">
                        <a:solidFill>
                          <a:srgbClr val="FF0000"/>
                        </a:solidFill>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1" dirty="0">
                          <a:solidFill>
                            <a:srgbClr val="0070C0"/>
                          </a:solidFill>
                          <a:effectLst/>
                        </a:rPr>
                        <a:t>-44,46</a:t>
                      </a:r>
                      <a:endParaRPr lang="tr-TR" sz="1600" b="1" dirty="0">
                        <a:solidFill>
                          <a:srgbClr val="0070C0"/>
                        </a:solidFill>
                        <a:effectLst/>
                        <a:latin typeface="+mj-lt"/>
                        <a:ea typeface="Calibri"/>
                        <a:cs typeface="Times New Roman"/>
                      </a:endParaRPr>
                    </a:p>
                  </a:txBody>
                  <a:tcPr marL="68580" marR="68580" marT="0" marB="0" anchor="ctr"/>
                </a:tc>
                <a:extLst>
                  <a:ext uri="{0D108BD9-81ED-4DB2-BD59-A6C34878D82A}">
                    <a16:rowId xmlns:a16="http://schemas.microsoft.com/office/drawing/2014/main" val="10002"/>
                  </a:ext>
                </a:extLst>
              </a:tr>
              <a:tr h="276230">
                <a:tc>
                  <a:txBody>
                    <a:bodyPr/>
                    <a:lstStyle/>
                    <a:p>
                      <a:pPr>
                        <a:lnSpc>
                          <a:spcPct val="107000"/>
                        </a:lnSpc>
                        <a:spcAft>
                          <a:spcPts val="0"/>
                        </a:spcAft>
                      </a:pPr>
                      <a:r>
                        <a:rPr lang="tr-TR" sz="1600" b="0" dirty="0">
                          <a:effectLst/>
                        </a:rPr>
                        <a:t>13- 5746 s. Kanun İndirimi (1*%15,5)/2</a:t>
                      </a:r>
                      <a:endParaRPr lang="tr-TR" sz="1600" b="0" dirty="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          364,71 </a:t>
                      </a:r>
                      <a:endParaRPr lang="tr-TR" sz="1600" b="0" dirty="0">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0" dirty="0">
                          <a:effectLst/>
                        </a:rPr>
                        <a:t>433,67</a:t>
                      </a:r>
                      <a:endParaRPr lang="tr-TR" sz="1600" b="0" dirty="0">
                        <a:solidFill>
                          <a:srgbClr val="FF0000"/>
                        </a:solidFill>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1" dirty="0">
                          <a:solidFill>
                            <a:srgbClr val="0070C0"/>
                          </a:solidFill>
                          <a:effectLst/>
                        </a:rPr>
                        <a:t>-68,96</a:t>
                      </a:r>
                      <a:endParaRPr lang="tr-TR" sz="1600" b="1" dirty="0">
                        <a:solidFill>
                          <a:srgbClr val="0070C0"/>
                        </a:solidFill>
                        <a:effectLst/>
                        <a:latin typeface="+mj-lt"/>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464344737"/>
              </p:ext>
            </p:extLst>
          </p:nvPr>
        </p:nvGraphicFramePr>
        <p:xfrm>
          <a:off x="899593" y="5878027"/>
          <a:ext cx="7776863" cy="503301"/>
        </p:xfrm>
        <a:graphic>
          <a:graphicData uri="http://schemas.openxmlformats.org/drawingml/2006/table">
            <a:tbl>
              <a:tblPr firstRow="1" firstCol="1" bandRow="1">
                <a:tableStyleId>{22838BEF-8BB2-4498-84A7-C5851F593DF1}</a:tableStyleId>
              </a:tblPr>
              <a:tblGrid>
                <a:gridCol w="4176463">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tblGrid>
              <a:tr h="0">
                <a:tc>
                  <a:txBody>
                    <a:bodyPr/>
                    <a:lstStyle/>
                    <a:p>
                      <a:pPr>
                        <a:lnSpc>
                          <a:spcPct val="107000"/>
                        </a:lnSpc>
                        <a:spcAft>
                          <a:spcPts val="0"/>
                        </a:spcAft>
                      </a:pPr>
                      <a:r>
                        <a:rPr lang="tr-TR" sz="1600" b="1" dirty="0">
                          <a:solidFill>
                            <a:srgbClr val="0070C0"/>
                          </a:solidFill>
                          <a:effectLst/>
                        </a:rPr>
                        <a:t>İŞVERENCE KATLANILAN TOPLAM MALİYETİ TUTARI (1+10+11-9-12-13)</a:t>
                      </a:r>
                      <a:endParaRPr lang="tr-TR" sz="1600" b="1" dirty="0">
                        <a:solidFill>
                          <a:srgbClr val="0070C0"/>
                        </a:solidFill>
                        <a:effectLst/>
                        <a:latin typeface="+mj-lt"/>
                        <a:ea typeface="Calibri"/>
                        <a:cs typeface="Times New Roman"/>
                      </a:endParaRPr>
                    </a:p>
                  </a:txBody>
                  <a:tcPr marL="68580" marR="68580" marT="0" marB="0"/>
                </a:tc>
                <a:tc>
                  <a:txBody>
                    <a:bodyPr/>
                    <a:lstStyle/>
                    <a:p>
                      <a:pPr algn="r">
                        <a:lnSpc>
                          <a:spcPct val="107000"/>
                        </a:lnSpc>
                        <a:spcAft>
                          <a:spcPts val="0"/>
                        </a:spcAft>
                      </a:pPr>
                      <a:r>
                        <a:rPr lang="tr-TR" sz="1600" b="1" dirty="0">
                          <a:solidFill>
                            <a:srgbClr val="0070C0"/>
                          </a:solidFill>
                          <a:effectLst/>
                        </a:rPr>
                        <a:t>5.164,70</a:t>
                      </a:r>
                      <a:endParaRPr lang="tr-TR" sz="1600" b="1" dirty="0">
                        <a:solidFill>
                          <a:srgbClr val="0070C0"/>
                        </a:solidFill>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1" dirty="0">
                          <a:solidFill>
                            <a:srgbClr val="0070C0"/>
                          </a:solidFill>
                          <a:effectLst/>
                        </a:rPr>
                        <a:t>5.653,06</a:t>
                      </a:r>
                      <a:endParaRPr lang="tr-TR" sz="1600" b="1" dirty="0">
                        <a:solidFill>
                          <a:srgbClr val="0070C0"/>
                        </a:solidFill>
                        <a:effectLst/>
                        <a:latin typeface="+mj-lt"/>
                        <a:ea typeface="Calibri"/>
                        <a:cs typeface="Times New Roman"/>
                      </a:endParaRPr>
                    </a:p>
                  </a:txBody>
                  <a:tcPr marL="68580" marR="68580" marT="0" marB="0" anchor="ctr"/>
                </a:tc>
                <a:tc>
                  <a:txBody>
                    <a:bodyPr/>
                    <a:lstStyle/>
                    <a:p>
                      <a:pPr algn="r">
                        <a:lnSpc>
                          <a:spcPct val="107000"/>
                        </a:lnSpc>
                        <a:spcAft>
                          <a:spcPts val="0"/>
                        </a:spcAft>
                      </a:pPr>
                      <a:r>
                        <a:rPr lang="tr-TR" sz="1600" b="1" dirty="0">
                          <a:solidFill>
                            <a:srgbClr val="0070C0"/>
                          </a:solidFill>
                          <a:effectLst/>
                        </a:rPr>
                        <a:t>488,36</a:t>
                      </a:r>
                      <a:endParaRPr lang="tr-TR" sz="1600" b="1" dirty="0">
                        <a:solidFill>
                          <a:srgbClr val="0070C0"/>
                        </a:solidFill>
                        <a:effectLst/>
                        <a:latin typeface="+mj-lt"/>
                        <a:ea typeface="Calibri"/>
                        <a:cs typeface="Times New Roman"/>
                      </a:endParaRPr>
                    </a:p>
                  </a:txBody>
                  <a:tcPr marL="68580" marR="68580" marT="0" marB="0" anchor="ctr"/>
                </a:tc>
                <a:extLst>
                  <a:ext uri="{0D108BD9-81ED-4DB2-BD59-A6C34878D82A}">
                    <a16:rowId xmlns:a16="http://schemas.microsoft.com/office/drawing/2014/main" val="10000"/>
                  </a:ext>
                </a:extLst>
              </a:tr>
            </a:tbl>
          </a:graphicData>
        </a:graphic>
      </p:graphicFrame>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676456" y="6093296"/>
            <a:ext cx="467544" cy="648072"/>
          </a:xfrm>
          <a:prstGeom prst="rect">
            <a:avLst/>
          </a:prstGeom>
        </p:spPr>
      </p:pic>
      <p:sp>
        <p:nvSpPr>
          <p:cNvPr id="2" name="Slayt Numarası Yer Tutucusu 1"/>
          <p:cNvSpPr>
            <a:spLocks noGrp="1"/>
          </p:cNvSpPr>
          <p:nvPr>
            <p:ph type="sldNum" sz="quarter" idx="12"/>
          </p:nvPr>
        </p:nvSpPr>
        <p:spPr>
          <a:xfrm>
            <a:off x="3810000" y="6381328"/>
            <a:ext cx="1828800" cy="476672"/>
          </a:xfrm>
        </p:spPr>
        <p:txBody>
          <a:bodyPr/>
          <a:lstStyle/>
          <a:p>
            <a:fld id="{E5ECC662-7D21-46D7-BA86-D6558CEAC0F8}" type="slidenum">
              <a:rPr lang="tr-TR" smtClean="0"/>
              <a:t>48</a:t>
            </a:fld>
            <a:endParaRPr lang="tr-TR"/>
          </a:p>
        </p:txBody>
      </p:sp>
    </p:spTree>
    <p:extLst>
      <p:ext uri="{BB962C8B-B14F-4D97-AF65-F5344CB8AC3E}">
        <p14:creationId xmlns:p14="http://schemas.microsoft.com/office/powerpoint/2010/main" val="3554284625"/>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a:extLst>
              <a:ext uri="{FF2B5EF4-FFF2-40B4-BE49-F238E27FC236}">
                <a16:creationId xmlns:a16="http://schemas.microsoft.com/office/drawing/2014/main" id="{80DAA581-2B9B-4B14-8248-8A34D072A92D}"/>
              </a:ext>
            </a:extLst>
          </p:cNvPr>
          <p:cNvGraphicFramePr>
            <a:graphicFrameLocks noGrp="1"/>
          </p:cNvGraphicFramePr>
          <p:nvPr>
            <p:extLst>
              <p:ext uri="{D42A27DB-BD31-4B8C-83A1-F6EECF244321}">
                <p14:modId xmlns:p14="http://schemas.microsoft.com/office/powerpoint/2010/main" val="1591883506"/>
              </p:ext>
            </p:extLst>
          </p:nvPr>
        </p:nvGraphicFramePr>
        <p:xfrm>
          <a:off x="683568" y="1340236"/>
          <a:ext cx="8028892" cy="3024868"/>
        </p:xfrm>
        <a:graphic>
          <a:graphicData uri="http://schemas.openxmlformats.org/drawingml/2006/table">
            <a:tbl>
              <a:tblPr firstRow="1" firstCol="1" bandRow="1">
                <a:tableStyleId>{22838BEF-8BB2-4498-84A7-C5851F593DF1}</a:tableStyleId>
              </a:tblPr>
              <a:tblGrid>
                <a:gridCol w="1332148">
                  <a:extLst>
                    <a:ext uri="{9D8B030D-6E8A-4147-A177-3AD203B41FA5}">
                      <a16:colId xmlns:a16="http://schemas.microsoft.com/office/drawing/2014/main" val="1921546093"/>
                    </a:ext>
                  </a:extLst>
                </a:gridCol>
                <a:gridCol w="3528392">
                  <a:extLst>
                    <a:ext uri="{9D8B030D-6E8A-4147-A177-3AD203B41FA5}">
                      <a16:colId xmlns:a16="http://schemas.microsoft.com/office/drawing/2014/main" val="1564176205"/>
                    </a:ext>
                  </a:extLst>
                </a:gridCol>
                <a:gridCol w="1296144">
                  <a:extLst>
                    <a:ext uri="{9D8B030D-6E8A-4147-A177-3AD203B41FA5}">
                      <a16:colId xmlns:a16="http://schemas.microsoft.com/office/drawing/2014/main" val="456587967"/>
                    </a:ext>
                  </a:extLst>
                </a:gridCol>
                <a:gridCol w="936104">
                  <a:extLst>
                    <a:ext uri="{9D8B030D-6E8A-4147-A177-3AD203B41FA5}">
                      <a16:colId xmlns:a16="http://schemas.microsoft.com/office/drawing/2014/main" val="2267177227"/>
                    </a:ext>
                  </a:extLst>
                </a:gridCol>
                <a:gridCol w="936104">
                  <a:extLst>
                    <a:ext uri="{9D8B030D-6E8A-4147-A177-3AD203B41FA5}">
                      <a16:colId xmlns:a16="http://schemas.microsoft.com/office/drawing/2014/main" val="3002940044"/>
                    </a:ext>
                  </a:extLst>
                </a:gridCol>
              </a:tblGrid>
              <a:tr h="360040">
                <a:tc>
                  <a:txBody>
                    <a:bodyPr/>
                    <a:lstStyle/>
                    <a:p>
                      <a:pPr>
                        <a:lnSpc>
                          <a:spcPct val="106000"/>
                        </a:lnSpc>
                        <a:spcAft>
                          <a:spcPts val="800"/>
                        </a:spcAft>
                      </a:pPr>
                      <a:r>
                        <a:rPr lang="tr-TR" sz="1600" b="0" kern="1200" dirty="0">
                          <a:effectLst/>
                        </a:rPr>
                        <a:t>750.01.01.01</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tr-TR" sz="1600" b="0" kern="1200" dirty="0">
                          <a:effectLst/>
                        </a:rPr>
                        <a:t>Brüt Ücret Gideri </a:t>
                      </a:r>
                      <a:endParaRPr lang="tr-TR" sz="1600" b="0" kern="1200" dirty="0">
                        <a:solidFill>
                          <a:schemeClr val="bg1"/>
                        </a:solidFill>
                        <a:effectLst/>
                      </a:endParaRPr>
                    </a:p>
                  </a:txBody>
                  <a:tcPr marL="44450" marR="44450" marT="9525" marB="0" anchor="ct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tr-TR" sz="1600" b="0" kern="1200" dirty="0">
                          <a:effectLst/>
                        </a:rPr>
                        <a:t>1.Proje</a:t>
                      </a:r>
                      <a:endParaRPr lang="tr-TR" sz="16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6000"/>
                        </a:lnSpc>
                        <a:spcAft>
                          <a:spcPts val="800"/>
                        </a:spcAft>
                      </a:pPr>
                      <a:r>
                        <a:rPr lang="tr-TR" sz="1600" b="0" kern="1200" dirty="0">
                          <a:effectLst/>
                        </a:rPr>
                        <a:t>5.595,12</a:t>
                      </a:r>
                      <a:endParaRPr lang="tr-TR" sz="1600" b="0" dirty="0">
                        <a:solidFill>
                          <a:schemeClr val="tx1">
                            <a:lumMod val="75000"/>
                            <a:lumOff val="25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6000"/>
                        </a:lnSpc>
                        <a:spcAft>
                          <a:spcPts val="800"/>
                        </a:spcAft>
                      </a:pPr>
                      <a:r>
                        <a:rPr lang="tr-TR" sz="1600" b="0" kern="1200" dirty="0">
                          <a:effectLst/>
                          <a:highlight>
                            <a:srgbClr val="00FF00"/>
                          </a:highlight>
                        </a:rPr>
                        <a:t> </a:t>
                      </a:r>
                      <a:endParaRPr lang="tr-TR" sz="1600" b="0" dirty="0">
                        <a:solidFill>
                          <a:schemeClr val="bg2"/>
                        </a:solidFill>
                        <a:effectLst/>
                        <a:highlight>
                          <a:srgbClr val="00FF00"/>
                        </a:highlight>
                        <a:latin typeface="Bahnschrift Light" panose="020B0502040204020203"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895204803"/>
                  </a:ext>
                </a:extLst>
              </a:tr>
              <a:tr h="324223">
                <a:tc>
                  <a:txBody>
                    <a:bodyPr/>
                    <a:lstStyle/>
                    <a:p>
                      <a:pPr>
                        <a:lnSpc>
                          <a:spcPct val="106000"/>
                        </a:lnSpc>
                        <a:spcAft>
                          <a:spcPts val="800"/>
                        </a:spcAft>
                      </a:pPr>
                      <a:r>
                        <a:rPr lang="tr-TR" sz="1600" b="0" kern="1200" dirty="0">
                          <a:effectLst/>
                        </a:rPr>
                        <a:t>750.01.01.02</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6000"/>
                        </a:lnSpc>
                        <a:spcAft>
                          <a:spcPts val="800"/>
                        </a:spcAft>
                      </a:pPr>
                      <a:r>
                        <a:rPr lang="tr-TR" sz="1600" b="0" kern="1200" dirty="0">
                          <a:effectLst/>
                        </a:rPr>
                        <a:t>İşveren Sigorta Primi </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6000"/>
                        </a:lnSpc>
                        <a:spcAft>
                          <a:spcPts val="800"/>
                        </a:spcAft>
                      </a:pPr>
                      <a:r>
                        <a:rPr lang="tr-TR" sz="1600" b="0" kern="1200" dirty="0">
                          <a:effectLst/>
                        </a:rPr>
                        <a:t>1.Proje</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6000"/>
                        </a:lnSpc>
                        <a:spcAft>
                          <a:spcPts val="800"/>
                        </a:spcAft>
                      </a:pPr>
                      <a:r>
                        <a:rPr lang="tr-TR" sz="1600" b="0" kern="1200" dirty="0">
                          <a:effectLst/>
                        </a:rPr>
                        <a:t>1.147,00</a:t>
                      </a:r>
                      <a:endParaRPr lang="tr-TR" sz="1600" b="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6000"/>
                        </a:lnSpc>
                        <a:spcAft>
                          <a:spcPts val="800"/>
                        </a:spcAft>
                      </a:pPr>
                      <a:r>
                        <a:rPr lang="tr-TR" sz="1600" b="0" kern="1200" dirty="0">
                          <a:effectLst/>
                        </a:rPr>
                        <a:t> </a:t>
                      </a:r>
                      <a:endParaRPr lang="tr-TR" sz="1600" b="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891029274"/>
                  </a:ext>
                </a:extLst>
              </a:tr>
              <a:tr h="356523">
                <a:tc>
                  <a:txBody>
                    <a:bodyPr/>
                    <a:lstStyle/>
                    <a:p>
                      <a:pPr>
                        <a:lnSpc>
                          <a:spcPct val="106000"/>
                        </a:lnSpc>
                        <a:spcAft>
                          <a:spcPts val="800"/>
                        </a:spcAft>
                      </a:pPr>
                      <a:r>
                        <a:rPr lang="tr-TR" sz="1600" b="0" kern="1200" dirty="0">
                          <a:effectLst/>
                        </a:rPr>
                        <a:t>750.01.01.03</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6000"/>
                        </a:lnSpc>
                        <a:spcAft>
                          <a:spcPts val="800"/>
                        </a:spcAft>
                      </a:pPr>
                      <a:r>
                        <a:rPr lang="tr-TR" sz="1600" b="0" kern="1200" dirty="0" err="1">
                          <a:effectLst/>
                        </a:rPr>
                        <a:t>İşv</a:t>
                      </a:r>
                      <a:r>
                        <a:rPr lang="tr-TR" sz="1600" b="0" kern="1200" dirty="0">
                          <a:effectLst/>
                        </a:rPr>
                        <a:t>. İşsizlik Sigorta Primi </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marL="342900" lvl="0" indent="-342900">
                        <a:lnSpc>
                          <a:spcPct val="106000"/>
                        </a:lnSpc>
                        <a:spcAft>
                          <a:spcPts val="800"/>
                        </a:spcAft>
                        <a:tabLst>
                          <a:tab pos="457200" algn="l"/>
                        </a:tabLst>
                      </a:pPr>
                      <a:r>
                        <a:rPr lang="tr-TR" sz="1600" b="0" kern="1200" dirty="0">
                          <a:effectLst/>
                        </a:rPr>
                        <a:t>1.Proje</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6000"/>
                        </a:lnSpc>
                        <a:spcAft>
                          <a:spcPts val="800"/>
                        </a:spcAft>
                      </a:pPr>
                      <a:r>
                        <a:rPr lang="tr-TR" sz="1600" b="0" kern="1200" dirty="0">
                          <a:effectLst/>
                        </a:rPr>
                        <a:t>   111,90</a:t>
                      </a:r>
                      <a:endParaRPr lang="tr-TR" sz="1600" b="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6000"/>
                        </a:lnSpc>
                        <a:spcAft>
                          <a:spcPts val="800"/>
                        </a:spcAft>
                      </a:pPr>
                      <a:r>
                        <a:rPr lang="tr-TR" sz="1600" b="0" kern="1200" dirty="0">
                          <a:effectLst/>
                        </a:rPr>
                        <a:t> </a:t>
                      </a:r>
                      <a:endParaRPr lang="tr-TR" sz="1600" b="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942576535"/>
                  </a:ext>
                </a:extLst>
              </a:tr>
              <a:tr h="345941">
                <a:tc>
                  <a:txBody>
                    <a:bodyPr/>
                    <a:lstStyle/>
                    <a:p>
                      <a:pPr>
                        <a:lnSpc>
                          <a:spcPct val="106000"/>
                        </a:lnSpc>
                        <a:spcAft>
                          <a:spcPts val="800"/>
                        </a:spcAft>
                      </a:pPr>
                      <a:r>
                        <a:rPr lang="tr-TR" sz="1600" b="0" kern="1200" dirty="0">
                          <a:effectLst/>
                        </a:rPr>
                        <a:t>136.00.01</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6000"/>
                        </a:lnSpc>
                        <a:spcAft>
                          <a:spcPts val="800"/>
                        </a:spcAft>
                      </a:pPr>
                      <a:r>
                        <a:rPr lang="tr-TR" sz="1600" b="0" kern="1200" dirty="0">
                          <a:effectLst/>
                        </a:rPr>
                        <a:t>Personel A.G.İ </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6000"/>
                        </a:lnSpc>
                        <a:spcAft>
                          <a:spcPts val="800"/>
                        </a:spcAft>
                      </a:pPr>
                      <a:r>
                        <a:rPr lang="tr-TR" sz="1600" b="0" kern="1200" dirty="0">
                          <a:effectLst/>
                        </a:rPr>
                        <a:t>1.Proje</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6000"/>
                        </a:lnSpc>
                        <a:spcAft>
                          <a:spcPts val="800"/>
                        </a:spcAft>
                      </a:pPr>
                      <a:r>
                        <a:rPr lang="tr-TR" sz="1600" b="0" kern="1200" dirty="0">
                          <a:effectLst/>
                        </a:rPr>
                        <a:t>   268,31</a:t>
                      </a:r>
                      <a:endParaRPr lang="tr-TR" sz="1600" b="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6000"/>
                        </a:lnSpc>
                        <a:spcAft>
                          <a:spcPts val="800"/>
                        </a:spcAft>
                      </a:pPr>
                      <a:r>
                        <a:rPr lang="tr-TR" sz="1600" b="0" kern="1200" dirty="0">
                          <a:effectLst/>
                        </a:rPr>
                        <a:t> </a:t>
                      </a:r>
                      <a:endParaRPr lang="tr-TR" sz="1600" b="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044039805"/>
                  </a:ext>
                </a:extLst>
              </a:tr>
              <a:tr h="306233">
                <a:tc>
                  <a:txBody>
                    <a:bodyPr/>
                    <a:lstStyle/>
                    <a:p>
                      <a:pPr>
                        <a:lnSpc>
                          <a:spcPct val="106000"/>
                        </a:lnSpc>
                        <a:spcAft>
                          <a:spcPts val="800"/>
                        </a:spcAft>
                      </a:pPr>
                      <a:r>
                        <a:rPr lang="tr-TR" sz="1600" b="0" kern="1200" dirty="0">
                          <a:effectLst/>
                        </a:rPr>
                        <a:t>360.2.01</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6000"/>
                        </a:lnSpc>
                        <a:spcAft>
                          <a:spcPts val="800"/>
                        </a:spcAft>
                      </a:pPr>
                      <a:r>
                        <a:rPr lang="tr-TR" sz="1600" b="0" kern="1200" dirty="0">
                          <a:effectLst/>
                        </a:rPr>
                        <a:t>Ocak- Gelir Vergisi </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6000"/>
                        </a:lnSpc>
                        <a:spcAft>
                          <a:spcPts val="800"/>
                        </a:spcAft>
                      </a:pPr>
                      <a:r>
                        <a:rPr lang="tr-TR" sz="1600" b="0" kern="1200" dirty="0">
                          <a:effectLst/>
                        </a:rPr>
                        <a:t>1.Proje</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6000"/>
                        </a:lnSpc>
                        <a:spcAft>
                          <a:spcPts val="800"/>
                        </a:spcAft>
                      </a:pPr>
                      <a:r>
                        <a:rPr lang="tr-TR" sz="1600" b="0" kern="1200" dirty="0">
                          <a:effectLst/>
                        </a:rPr>
                        <a:t> </a:t>
                      </a:r>
                      <a:endParaRPr lang="tr-TR" sz="1600" b="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6000"/>
                        </a:lnSpc>
                        <a:spcAft>
                          <a:spcPts val="800"/>
                        </a:spcAft>
                      </a:pPr>
                      <a:r>
                        <a:rPr lang="tr-TR" sz="1600" b="0" kern="1200" dirty="0">
                          <a:effectLst/>
                        </a:rPr>
                        <a:t>713,38</a:t>
                      </a:r>
                      <a:endParaRPr lang="tr-TR" sz="1600" b="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096516718"/>
                  </a:ext>
                </a:extLst>
              </a:tr>
              <a:tr h="338533">
                <a:tc>
                  <a:txBody>
                    <a:bodyPr/>
                    <a:lstStyle/>
                    <a:p>
                      <a:pPr>
                        <a:lnSpc>
                          <a:spcPct val="106000"/>
                        </a:lnSpc>
                        <a:spcAft>
                          <a:spcPts val="800"/>
                        </a:spcAft>
                      </a:pPr>
                      <a:r>
                        <a:rPr lang="tr-TR" sz="1600" b="0" kern="1200" dirty="0">
                          <a:effectLst/>
                        </a:rPr>
                        <a:t>360.2.01</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6000"/>
                        </a:lnSpc>
                        <a:spcAft>
                          <a:spcPts val="800"/>
                        </a:spcAft>
                      </a:pPr>
                      <a:r>
                        <a:rPr lang="tr-TR" sz="1600" b="0" kern="1200" dirty="0">
                          <a:effectLst/>
                        </a:rPr>
                        <a:t>Ocak- Damga Vergisi </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6000"/>
                        </a:lnSpc>
                        <a:spcAft>
                          <a:spcPts val="800"/>
                        </a:spcAft>
                      </a:pPr>
                      <a:r>
                        <a:rPr lang="tr-TR" sz="1600" b="0" kern="1200" dirty="0">
                          <a:effectLst/>
                        </a:rPr>
                        <a:t>1.Proje </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6000"/>
                        </a:lnSpc>
                        <a:spcAft>
                          <a:spcPts val="800"/>
                        </a:spcAft>
                      </a:pPr>
                      <a:r>
                        <a:rPr lang="tr-TR" sz="1600" b="0" kern="1200" dirty="0">
                          <a:effectLst/>
                        </a:rPr>
                        <a:t> </a:t>
                      </a:r>
                      <a:endParaRPr lang="tr-TR" sz="1600" b="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6000"/>
                        </a:lnSpc>
                        <a:spcAft>
                          <a:spcPts val="800"/>
                        </a:spcAft>
                      </a:pPr>
                      <a:r>
                        <a:rPr lang="tr-TR" sz="1600" b="0" kern="1200" dirty="0">
                          <a:effectLst/>
                        </a:rPr>
                        <a:t>     42,47</a:t>
                      </a:r>
                      <a:endParaRPr lang="tr-TR" sz="1600" b="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342462211"/>
                  </a:ext>
                </a:extLst>
              </a:tr>
              <a:tr h="298825">
                <a:tc>
                  <a:txBody>
                    <a:bodyPr/>
                    <a:lstStyle/>
                    <a:p>
                      <a:pPr>
                        <a:lnSpc>
                          <a:spcPct val="106000"/>
                        </a:lnSpc>
                        <a:spcAft>
                          <a:spcPts val="800"/>
                        </a:spcAft>
                      </a:pPr>
                      <a:r>
                        <a:rPr lang="tr-TR" sz="1600" b="0" kern="1200">
                          <a:effectLst/>
                        </a:rPr>
                        <a:t>361.1.01</a:t>
                      </a:r>
                      <a:endParaRPr lang="tr-TR" sz="16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6000"/>
                        </a:lnSpc>
                        <a:spcAft>
                          <a:spcPts val="800"/>
                        </a:spcAft>
                      </a:pPr>
                      <a:r>
                        <a:rPr lang="tr-TR" sz="1600" b="0" kern="1200" dirty="0">
                          <a:effectLst/>
                        </a:rPr>
                        <a:t>Ocak- Ödenecek SGK Primi </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6000"/>
                        </a:lnSpc>
                        <a:spcAft>
                          <a:spcPts val="800"/>
                        </a:spcAft>
                      </a:pPr>
                      <a:r>
                        <a:rPr lang="tr-TR" sz="1600" b="0" kern="1200" dirty="0">
                          <a:effectLst/>
                        </a:rPr>
                        <a:t>1.Proje</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6000"/>
                        </a:lnSpc>
                        <a:spcAft>
                          <a:spcPts val="800"/>
                        </a:spcAft>
                      </a:pPr>
                      <a:r>
                        <a:rPr lang="tr-TR" sz="1600" b="0" kern="1200" dirty="0">
                          <a:effectLst/>
                        </a:rPr>
                        <a:t> </a:t>
                      </a:r>
                      <a:endParaRPr lang="tr-TR" sz="1600" b="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6000"/>
                        </a:lnSpc>
                        <a:spcAft>
                          <a:spcPts val="800"/>
                        </a:spcAft>
                      </a:pPr>
                      <a:r>
                        <a:rPr lang="tr-TR" sz="1600" b="0" kern="1200" dirty="0">
                          <a:effectLst/>
                        </a:rPr>
                        <a:t>1.930,32</a:t>
                      </a:r>
                      <a:endParaRPr lang="tr-TR" sz="1600" b="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833237624"/>
                  </a:ext>
                </a:extLst>
              </a:tr>
              <a:tr h="331125">
                <a:tc>
                  <a:txBody>
                    <a:bodyPr/>
                    <a:lstStyle/>
                    <a:p>
                      <a:pPr>
                        <a:lnSpc>
                          <a:spcPct val="106000"/>
                        </a:lnSpc>
                        <a:spcAft>
                          <a:spcPts val="800"/>
                        </a:spcAft>
                      </a:pPr>
                      <a:r>
                        <a:rPr lang="tr-TR" sz="1600" b="0" kern="1200">
                          <a:effectLst/>
                        </a:rPr>
                        <a:t>361.1.04</a:t>
                      </a:r>
                      <a:endParaRPr lang="tr-TR" sz="16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6000"/>
                        </a:lnSpc>
                        <a:spcAft>
                          <a:spcPts val="800"/>
                        </a:spcAft>
                      </a:pPr>
                      <a:r>
                        <a:rPr lang="tr-TR" sz="1600" b="0" kern="1200" dirty="0">
                          <a:effectLst/>
                        </a:rPr>
                        <a:t>Ocak- Ödenecek İşsizlik Sigorta Primi </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6000"/>
                        </a:lnSpc>
                        <a:spcAft>
                          <a:spcPts val="800"/>
                        </a:spcAft>
                      </a:pPr>
                      <a:r>
                        <a:rPr lang="tr-TR" sz="1600" b="0" kern="1200" dirty="0">
                          <a:effectLst/>
                        </a:rPr>
                        <a:t>1.Proje</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6000"/>
                        </a:lnSpc>
                        <a:spcAft>
                          <a:spcPts val="800"/>
                        </a:spcAft>
                      </a:pPr>
                      <a:r>
                        <a:rPr lang="tr-TR" sz="1600" b="0" kern="1200" dirty="0">
                          <a:effectLst/>
                        </a:rPr>
                        <a:t> </a:t>
                      </a:r>
                      <a:endParaRPr lang="tr-TR" sz="1600" b="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6000"/>
                        </a:lnSpc>
                        <a:spcAft>
                          <a:spcPts val="800"/>
                        </a:spcAft>
                      </a:pPr>
                      <a:r>
                        <a:rPr lang="tr-TR" sz="1600" b="0" kern="1200" dirty="0">
                          <a:effectLst/>
                        </a:rPr>
                        <a:t>167,85</a:t>
                      </a:r>
                      <a:endParaRPr lang="tr-TR" sz="1600" b="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639964759"/>
                  </a:ext>
                </a:extLst>
              </a:tr>
              <a:tr h="363425">
                <a:tc>
                  <a:txBody>
                    <a:bodyPr/>
                    <a:lstStyle/>
                    <a:p>
                      <a:pPr>
                        <a:lnSpc>
                          <a:spcPct val="106000"/>
                        </a:lnSpc>
                        <a:spcAft>
                          <a:spcPts val="800"/>
                        </a:spcAft>
                      </a:pPr>
                      <a:r>
                        <a:rPr lang="tr-TR" sz="1600" b="0" kern="1200" dirty="0">
                          <a:effectLst/>
                        </a:rPr>
                        <a:t>335.00</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6000"/>
                        </a:lnSpc>
                        <a:spcAft>
                          <a:spcPts val="800"/>
                        </a:spcAft>
                      </a:pPr>
                      <a:r>
                        <a:rPr lang="tr-TR" sz="1600" b="0" kern="1200" dirty="0">
                          <a:effectLst/>
                        </a:rPr>
                        <a:t>Personele Borçlar </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6000"/>
                        </a:lnSpc>
                        <a:spcAft>
                          <a:spcPts val="800"/>
                        </a:spcAft>
                      </a:pPr>
                      <a:r>
                        <a:rPr lang="tr-TR" sz="1600" b="0" kern="1200" dirty="0">
                          <a:effectLst/>
                        </a:rPr>
                        <a:t>1.Proje</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6000"/>
                        </a:lnSpc>
                        <a:spcAft>
                          <a:spcPts val="800"/>
                        </a:spcAft>
                      </a:pPr>
                      <a:r>
                        <a:rPr lang="tr-TR" sz="1600" b="0" kern="1200" dirty="0">
                          <a:effectLst/>
                        </a:rPr>
                        <a:t> </a:t>
                      </a:r>
                      <a:endParaRPr lang="tr-TR" sz="1600" b="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6000"/>
                        </a:lnSpc>
                        <a:spcAft>
                          <a:spcPts val="800"/>
                        </a:spcAft>
                      </a:pPr>
                      <a:r>
                        <a:rPr lang="tr-TR" sz="1600" b="0" kern="1200" dirty="0">
                          <a:effectLst/>
                        </a:rPr>
                        <a:t>4.268,31</a:t>
                      </a:r>
                      <a:endParaRPr lang="tr-TR" sz="1600" b="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62757372"/>
                  </a:ext>
                </a:extLst>
              </a:tr>
            </a:tbl>
          </a:graphicData>
        </a:graphic>
      </p:graphicFrame>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49</a:t>
            </a:fld>
            <a:endParaRPr lang="tr-TR"/>
          </a:p>
        </p:txBody>
      </p:sp>
    </p:spTree>
    <p:extLst>
      <p:ext uri="{BB962C8B-B14F-4D97-AF65-F5344CB8AC3E}">
        <p14:creationId xmlns:p14="http://schemas.microsoft.com/office/powerpoint/2010/main" val="168123135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71600" y="764704"/>
            <a:ext cx="7344816" cy="5632311"/>
          </a:xfrm>
          <a:prstGeom prst="rect">
            <a:avLst/>
          </a:prstGeom>
        </p:spPr>
        <p:txBody>
          <a:bodyPr wrap="square">
            <a:spAutoFit/>
          </a:bodyPr>
          <a:lstStyle/>
          <a:p>
            <a:pPr algn="just"/>
            <a:r>
              <a:rPr lang="tr-TR" sz="2400" b="1" dirty="0">
                <a:solidFill>
                  <a:srgbClr val="FF0000"/>
                </a:solidFill>
                <a:latin typeface="+mj-lt"/>
              </a:rPr>
              <a:t>TEKNOPARKLARDA </a:t>
            </a:r>
          </a:p>
          <a:p>
            <a:pPr algn="just"/>
            <a:r>
              <a:rPr lang="tr-TR" sz="2400" b="1" dirty="0">
                <a:solidFill>
                  <a:srgbClr val="FF0000"/>
                </a:solidFill>
                <a:latin typeface="+mj-lt"/>
              </a:rPr>
              <a:t>VERGİ İSTİSNASINDAN YARARLANMA ŞARTLARI </a:t>
            </a:r>
          </a:p>
          <a:p>
            <a:pPr algn="just"/>
            <a:endParaRPr lang="tr-TR" sz="2400" dirty="0">
              <a:solidFill>
                <a:srgbClr val="FF0000"/>
              </a:solidFill>
              <a:latin typeface="+mj-lt"/>
            </a:endParaRPr>
          </a:p>
          <a:p>
            <a:pPr algn="just"/>
            <a:r>
              <a:rPr lang="tr-TR" sz="2400" b="1" dirty="0">
                <a:solidFill>
                  <a:srgbClr val="FF0000"/>
                </a:solidFill>
                <a:latin typeface="+mj-lt"/>
              </a:rPr>
              <a:t>1-</a:t>
            </a:r>
            <a:r>
              <a:rPr lang="tr-TR" sz="2400" dirty="0">
                <a:latin typeface="+mj-lt"/>
              </a:rPr>
              <a:t>İşletmelerin faaliyetlerini Sanayi ve Teknoloji Bakanlığınca belirlenmiş teknoloji geliştirme bölgelerinde gerçekleştirmeleri,</a:t>
            </a:r>
          </a:p>
          <a:p>
            <a:pPr algn="just"/>
            <a:endParaRPr lang="tr-TR" sz="2400" dirty="0">
              <a:latin typeface="+mj-lt"/>
            </a:endParaRPr>
          </a:p>
          <a:p>
            <a:pPr algn="just"/>
            <a:r>
              <a:rPr lang="tr-TR" sz="2400" b="1" dirty="0">
                <a:solidFill>
                  <a:srgbClr val="FF0000"/>
                </a:solidFill>
                <a:latin typeface="+mj-lt"/>
              </a:rPr>
              <a:t>2-</a:t>
            </a:r>
            <a:r>
              <a:rPr lang="tr-TR" sz="2400" dirty="0">
                <a:latin typeface="+mj-lt"/>
              </a:rPr>
              <a:t>Teknoparklarda elde edilen kazançların istisna kapsamında yer alan  </a:t>
            </a:r>
            <a:r>
              <a:rPr lang="tr-TR" sz="2400" u="sng" dirty="0">
                <a:solidFill>
                  <a:srgbClr val="FF0000"/>
                </a:solidFill>
                <a:latin typeface="+mj-lt"/>
              </a:rPr>
              <a:t>AR-GE</a:t>
            </a:r>
            <a:r>
              <a:rPr lang="tr-TR" sz="2400" dirty="0">
                <a:solidFill>
                  <a:srgbClr val="FF0000"/>
                </a:solidFill>
                <a:latin typeface="+mj-lt"/>
              </a:rPr>
              <a:t>, </a:t>
            </a:r>
            <a:r>
              <a:rPr lang="tr-TR" sz="2400" u="sng" dirty="0">
                <a:solidFill>
                  <a:srgbClr val="FF0000"/>
                </a:solidFill>
                <a:latin typeface="+mj-lt"/>
              </a:rPr>
              <a:t>YAZILIM</a:t>
            </a:r>
            <a:r>
              <a:rPr lang="tr-TR" sz="2400" dirty="0">
                <a:solidFill>
                  <a:srgbClr val="FF0000"/>
                </a:solidFill>
                <a:latin typeface="+mj-lt"/>
              </a:rPr>
              <a:t> ve </a:t>
            </a:r>
            <a:r>
              <a:rPr lang="tr-TR" sz="2400" u="sng" dirty="0">
                <a:solidFill>
                  <a:srgbClr val="FF0000"/>
                </a:solidFill>
                <a:latin typeface="+mj-lt"/>
              </a:rPr>
              <a:t>TASARIM</a:t>
            </a:r>
            <a:r>
              <a:rPr lang="tr-TR" sz="2400" dirty="0">
                <a:solidFill>
                  <a:srgbClr val="FF0000"/>
                </a:solidFill>
                <a:latin typeface="+mj-lt"/>
              </a:rPr>
              <a:t> </a:t>
            </a:r>
            <a:r>
              <a:rPr lang="tr-TR" sz="2400" dirty="0">
                <a:latin typeface="+mj-lt"/>
              </a:rPr>
              <a:t>faaliyetlerine dayalı olması,</a:t>
            </a:r>
          </a:p>
          <a:p>
            <a:pPr algn="just"/>
            <a:endParaRPr lang="tr-TR" sz="2400" dirty="0">
              <a:latin typeface="+mj-lt"/>
            </a:endParaRPr>
          </a:p>
          <a:p>
            <a:pPr algn="just"/>
            <a:r>
              <a:rPr lang="tr-TR" sz="2400" b="1" dirty="0">
                <a:solidFill>
                  <a:srgbClr val="FF0000"/>
                </a:solidFill>
                <a:latin typeface="+mj-lt"/>
              </a:rPr>
              <a:t>3-</a:t>
            </a:r>
            <a:r>
              <a:rPr lang="tr-TR" sz="2400" dirty="0">
                <a:latin typeface="+mj-lt"/>
              </a:rPr>
              <a:t>İşletmeler gelirlerini bölge içi ve bölge dışı faaliyetlerinin ayrımını yaparak muhasebe hesap planlarını oluştururken buna göre hareket  etmeleri.</a:t>
            </a: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5</a:t>
            </a:fld>
            <a:endParaRPr lang="tr-TR"/>
          </a:p>
        </p:txBody>
      </p:sp>
    </p:spTree>
    <p:extLst>
      <p:ext uri="{BB962C8B-B14F-4D97-AF65-F5344CB8AC3E}">
        <p14:creationId xmlns:p14="http://schemas.microsoft.com/office/powerpoint/2010/main" val="2404245724"/>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548972930"/>
              </p:ext>
            </p:extLst>
          </p:nvPr>
        </p:nvGraphicFramePr>
        <p:xfrm>
          <a:off x="827584" y="908720"/>
          <a:ext cx="7776864" cy="5213418"/>
        </p:xfrm>
        <a:graphic>
          <a:graphicData uri="http://schemas.openxmlformats.org/drawingml/2006/table">
            <a:tbl>
              <a:tblPr firstRow="1" firstCol="1" bandRow="1">
                <a:tableStyleId>{22838BEF-8BB2-4498-84A7-C5851F593DF1}</a:tableStyleId>
              </a:tblPr>
              <a:tblGrid>
                <a:gridCol w="403244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tblGrid>
              <a:tr h="1224136">
                <a:tc>
                  <a:txBody>
                    <a:bodyPr/>
                    <a:lstStyle/>
                    <a:p>
                      <a:pPr algn="ctr">
                        <a:lnSpc>
                          <a:spcPct val="115000"/>
                        </a:lnSpc>
                        <a:spcAft>
                          <a:spcPts val="0"/>
                        </a:spcAft>
                        <a:tabLst>
                          <a:tab pos="4305300" algn="l"/>
                        </a:tabLst>
                      </a:pPr>
                      <a:r>
                        <a:rPr lang="tr-TR" sz="1400" dirty="0">
                          <a:solidFill>
                            <a:schemeClr val="bg1"/>
                          </a:solidFill>
                          <a:effectLst/>
                        </a:rPr>
                        <a:t>4691 s. KANUN KAPSAMINDA GELİR VERGİSİ İSTİSNASI VE 5746 </a:t>
                      </a:r>
                      <a:r>
                        <a:rPr lang="tr-TR" sz="1400" dirty="0" err="1">
                          <a:solidFill>
                            <a:schemeClr val="bg1"/>
                          </a:solidFill>
                          <a:effectLst/>
                        </a:rPr>
                        <a:t>s.SGK</a:t>
                      </a:r>
                      <a:r>
                        <a:rPr lang="tr-TR" sz="1400" dirty="0">
                          <a:solidFill>
                            <a:schemeClr val="bg1"/>
                          </a:solidFill>
                          <a:effectLst/>
                        </a:rPr>
                        <a:t> TEŞVİK KAPSAMINDAKİ UYGULAMA </a:t>
                      </a:r>
                    </a:p>
                    <a:p>
                      <a:pPr algn="ctr">
                        <a:lnSpc>
                          <a:spcPct val="115000"/>
                        </a:lnSpc>
                        <a:spcAft>
                          <a:spcPts val="0"/>
                        </a:spcAft>
                        <a:tabLst>
                          <a:tab pos="4305300" algn="l"/>
                        </a:tabLst>
                      </a:pPr>
                      <a:r>
                        <a:rPr lang="tr-TR" sz="1400" dirty="0">
                          <a:solidFill>
                            <a:schemeClr val="bg1"/>
                          </a:solidFill>
                          <a:effectLst/>
                        </a:rPr>
                        <a:t>(Aşağıda Tablo halinde yer alan ilgili 5746 sayılı Kanun kapsamına giren ödemeleri içermektedir.)</a:t>
                      </a:r>
                      <a:endParaRPr lang="tr-TR" sz="1400" dirty="0">
                        <a:solidFill>
                          <a:schemeClr val="bg1"/>
                        </a:solidFill>
                        <a:effectLst/>
                        <a:latin typeface="+mj-lt"/>
                        <a:ea typeface="Times New Roman"/>
                        <a:cs typeface="Times New Roman"/>
                      </a:endParaRPr>
                    </a:p>
                  </a:txBody>
                  <a:tcPr marL="25025" marR="25025" marT="0" marB="0" anchor="ctr">
                    <a:solidFill>
                      <a:schemeClr val="bg2">
                        <a:lumMod val="25000"/>
                      </a:schemeClr>
                    </a:solidFill>
                  </a:tcPr>
                </a:tc>
                <a:tc>
                  <a:txBody>
                    <a:bodyPr/>
                    <a:lstStyle/>
                    <a:p>
                      <a:pPr algn="ctr">
                        <a:lnSpc>
                          <a:spcPct val="115000"/>
                        </a:lnSpc>
                        <a:spcAft>
                          <a:spcPts val="0"/>
                        </a:spcAft>
                        <a:tabLst>
                          <a:tab pos="4305300" algn="l"/>
                        </a:tabLst>
                      </a:pPr>
                      <a:r>
                        <a:rPr lang="tr-TR" sz="1400" dirty="0">
                          <a:solidFill>
                            <a:schemeClr val="bg1"/>
                          </a:solidFill>
                          <a:effectLst/>
                        </a:rPr>
                        <a:t>Gelir</a:t>
                      </a:r>
                      <a:r>
                        <a:rPr lang="tr-TR" sz="1400" baseline="0" dirty="0">
                          <a:solidFill>
                            <a:schemeClr val="bg1"/>
                          </a:solidFill>
                          <a:effectLst/>
                        </a:rPr>
                        <a:t> Vergisi Teşviki ve Damga Vergisi </a:t>
                      </a:r>
                      <a:r>
                        <a:rPr lang="tr-TR" sz="1400" dirty="0">
                          <a:solidFill>
                            <a:schemeClr val="bg1"/>
                          </a:solidFill>
                          <a:effectLst/>
                        </a:rPr>
                        <a:t>  İstisnası</a:t>
                      </a:r>
                    </a:p>
                    <a:p>
                      <a:pPr algn="ctr">
                        <a:lnSpc>
                          <a:spcPct val="115000"/>
                        </a:lnSpc>
                        <a:spcAft>
                          <a:spcPts val="0"/>
                        </a:spcAft>
                        <a:tabLst>
                          <a:tab pos="4305300" algn="l"/>
                        </a:tabLst>
                      </a:pPr>
                      <a:r>
                        <a:rPr lang="tr-TR" sz="1400" dirty="0">
                          <a:solidFill>
                            <a:schemeClr val="bg1"/>
                          </a:solidFill>
                          <a:effectLst/>
                        </a:rPr>
                        <a:t>VAR/YOK</a:t>
                      </a:r>
                      <a:endParaRPr lang="tr-TR" sz="1400" dirty="0">
                        <a:solidFill>
                          <a:schemeClr val="bg1"/>
                        </a:solidFill>
                        <a:effectLst/>
                        <a:latin typeface="+mj-lt"/>
                        <a:ea typeface="Times New Roman"/>
                        <a:cs typeface="Times New Roman"/>
                      </a:endParaRPr>
                    </a:p>
                  </a:txBody>
                  <a:tcPr marL="25025" marR="25025" marT="0" marB="0" anchor="ctr">
                    <a:solidFill>
                      <a:schemeClr val="bg2">
                        <a:lumMod val="25000"/>
                      </a:schemeClr>
                    </a:solidFill>
                  </a:tcPr>
                </a:tc>
                <a:tc>
                  <a:txBody>
                    <a:bodyPr/>
                    <a:lstStyle/>
                    <a:p>
                      <a:pPr algn="ctr">
                        <a:lnSpc>
                          <a:spcPct val="115000"/>
                        </a:lnSpc>
                        <a:spcAft>
                          <a:spcPts val="0"/>
                        </a:spcAft>
                        <a:tabLst>
                          <a:tab pos="4305300" algn="l"/>
                        </a:tabLst>
                      </a:pPr>
                      <a:r>
                        <a:rPr lang="tr-TR" sz="1400" dirty="0">
                          <a:solidFill>
                            <a:schemeClr val="bg1"/>
                          </a:solidFill>
                          <a:effectLst/>
                        </a:rPr>
                        <a:t>5746 s. Kanun Gereği, Ar-Ge Faaliyetlerinden ½ İşveren Sigorta Desteği </a:t>
                      </a:r>
                    </a:p>
                    <a:p>
                      <a:pPr algn="ctr">
                        <a:lnSpc>
                          <a:spcPct val="115000"/>
                        </a:lnSpc>
                        <a:spcAft>
                          <a:spcPts val="0"/>
                        </a:spcAft>
                        <a:tabLst>
                          <a:tab pos="4305300" algn="l"/>
                        </a:tabLst>
                      </a:pPr>
                      <a:r>
                        <a:rPr lang="tr-TR" sz="1400" dirty="0">
                          <a:solidFill>
                            <a:schemeClr val="bg1"/>
                          </a:solidFill>
                          <a:effectLst/>
                        </a:rPr>
                        <a:t>VAR/YOK</a:t>
                      </a:r>
                      <a:endParaRPr lang="tr-TR" sz="1400" dirty="0">
                        <a:solidFill>
                          <a:schemeClr val="bg1"/>
                        </a:solidFill>
                        <a:effectLst/>
                        <a:latin typeface="+mj-lt"/>
                        <a:ea typeface="Times New Roman"/>
                        <a:cs typeface="Times New Roman"/>
                      </a:endParaRPr>
                    </a:p>
                  </a:txBody>
                  <a:tcPr marL="25025" marR="25025" marT="0" marB="0" anchor="ctr">
                    <a:solidFill>
                      <a:schemeClr val="bg2">
                        <a:lumMod val="25000"/>
                      </a:schemeClr>
                    </a:solidFill>
                  </a:tcPr>
                </a:tc>
                <a:extLst>
                  <a:ext uri="{0D108BD9-81ED-4DB2-BD59-A6C34878D82A}">
                    <a16:rowId xmlns:a16="http://schemas.microsoft.com/office/drawing/2014/main" val="10000"/>
                  </a:ext>
                </a:extLst>
              </a:tr>
              <a:tr h="118870">
                <a:tc>
                  <a:txBody>
                    <a:bodyPr/>
                    <a:lstStyle/>
                    <a:p>
                      <a:pPr>
                        <a:lnSpc>
                          <a:spcPct val="115000"/>
                        </a:lnSpc>
                        <a:spcAft>
                          <a:spcPts val="1000"/>
                        </a:spcAft>
                      </a:pPr>
                      <a:r>
                        <a:rPr lang="tr-TR" sz="1400" b="1" dirty="0">
                          <a:solidFill>
                            <a:schemeClr val="tx1"/>
                          </a:solidFill>
                          <a:effectLst/>
                        </a:rPr>
                        <a:t>Ücret </a:t>
                      </a:r>
                      <a:endParaRPr lang="tr-TR" sz="1400" b="1" dirty="0">
                        <a:solidFill>
                          <a:schemeClr val="tx1"/>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400" b="1" dirty="0">
                          <a:solidFill>
                            <a:srgbClr val="00B050"/>
                          </a:solidFill>
                          <a:effectLst/>
                        </a:rPr>
                        <a:t>VAR</a:t>
                      </a:r>
                      <a:endParaRPr lang="tr-TR" sz="1400" b="1" dirty="0">
                        <a:solidFill>
                          <a:srgbClr val="00B05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400" b="1" dirty="0">
                          <a:solidFill>
                            <a:srgbClr val="00B050"/>
                          </a:solidFill>
                          <a:effectLst/>
                        </a:rPr>
                        <a:t>VAR</a:t>
                      </a:r>
                      <a:endParaRPr lang="tr-TR" sz="1400" b="1" dirty="0">
                        <a:solidFill>
                          <a:srgbClr val="00B05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1"/>
                  </a:ext>
                </a:extLst>
              </a:tr>
              <a:tr h="153488">
                <a:tc>
                  <a:txBody>
                    <a:bodyPr/>
                    <a:lstStyle/>
                    <a:p>
                      <a:pPr>
                        <a:lnSpc>
                          <a:spcPct val="115000"/>
                        </a:lnSpc>
                        <a:spcAft>
                          <a:spcPts val="1000"/>
                        </a:spcAft>
                      </a:pPr>
                      <a:r>
                        <a:rPr lang="tr-TR" sz="1400" b="1" dirty="0">
                          <a:solidFill>
                            <a:schemeClr val="tx1"/>
                          </a:solidFill>
                          <a:effectLst/>
                        </a:rPr>
                        <a:t>Hak Kazanılmış Hafta Tatili</a:t>
                      </a:r>
                      <a:endParaRPr lang="tr-TR" sz="1400" b="1" dirty="0">
                        <a:solidFill>
                          <a:schemeClr val="tx1"/>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400" b="1" dirty="0">
                          <a:solidFill>
                            <a:srgbClr val="00B050"/>
                          </a:solidFill>
                          <a:effectLst/>
                        </a:rPr>
                        <a:t>VAR</a:t>
                      </a:r>
                      <a:endParaRPr lang="tr-TR" sz="1400" b="1" dirty="0">
                        <a:solidFill>
                          <a:srgbClr val="00B05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400" b="1" dirty="0">
                          <a:solidFill>
                            <a:srgbClr val="00B050"/>
                          </a:solidFill>
                          <a:effectLst/>
                        </a:rPr>
                        <a:t>VAR</a:t>
                      </a:r>
                    </a:p>
                    <a:p>
                      <a:pPr algn="ctr">
                        <a:lnSpc>
                          <a:spcPct val="115000"/>
                        </a:lnSpc>
                        <a:spcAft>
                          <a:spcPts val="0"/>
                        </a:spcAft>
                        <a:tabLst>
                          <a:tab pos="4305300" algn="l"/>
                        </a:tabLst>
                      </a:pPr>
                      <a:r>
                        <a:rPr lang="tr-TR" sz="1400" b="1" dirty="0">
                          <a:solidFill>
                            <a:srgbClr val="00B050"/>
                          </a:solidFill>
                          <a:effectLst/>
                        </a:rPr>
                        <a:t>  (</a:t>
                      </a:r>
                      <a:r>
                        <a:rPr lang="tr-TR" sz="1400" b="1" dirty="0" err="1">
                          <a:solidFill>
                            <a:srgbClr val="00B050"/>
                          </a:solidFill>
                          <a:effectLst/>
                        </a:rPr>
                        <a:t>part-tıme</a:t>
                      </a:r>
                      <a:r>
                        <a:rPr lang="tr-TR" sz="1400" b="1" dirty="0">
                          <a:solidFill>
                            <a:srgbClr val="00B050"/>
                          </a:solidFill>
                          <a:effectLst/>
                        </a:rPr>
                        <a:t> hariç)</a:t>
                      </a:r>
                      <a:endParaRPr lang="tr-TR" sz="1400" b="1" dirty="0">
                        <a:solidFill>
                          <a:srgbClr val="00B05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2"/>
                  </a:ext>
                </a:extLst>
              </a:tr>
              <a:tr h="118870">
                <a:tc>
                  <a:txBody>
                    <a:bodyPr/>
                    <a:lstStyle/>
                    <a:p>
                      <a:pPr>
                        <a:lnSpc>
                          <a:spcPct val="115000"/>
                        </a:lnSpc>
                        <a:spcAft>
                          <a:spcPts val="1000"/>
                        </a:spcAft>
                      </a:pPr>
                      <a:r>
                        <a:rPr lang="tr-TR" sz="1400" b="1" dirty="0">
                          <a:solidFill>
                            <a:schemeClr val="tx1"/>
                          </a:solidFill>
                          <a:effectLst/>
                        </a:rPr>
                        <a:t>Yıllık Ücretli İzin Süreleri </a:t>
                      </a:r>
                      <a:endParaRPr lang="tr-TR" sz="1400" b="1" dirty="0">
                        <a:solidFill>
                          <a:schemeClr val="tx1"/>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400" b="1">
                          <a:solidFill>
                            <a:srgbClr val="00B050"/>
                          </a:solidFill>
                          <a:effectLst/>
                        </a:rPr>
                        <a:t>VAR</a:t>
                      </a:r>
                      <a:endParaRPr lang="tr-TR" sz="1400" b="1">
                        <a:solidFill>
                          <a:srgbClr val="00B05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400" b="1" dirty="0">
                          <a:solidFill>
                            <a:srgbClr val="00B050"/>
                          </a:solidFill>
                          <a:effectLst/>
                        </a:rPr>
                        <a:t>VAR</a:t>
                      </a:r>
                      <a:endParaRPr lang="tr-TR" sz="1400" b="1" dirty="0">
                        <a:solidFill>
                          <a:srgbClr val="00B05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3"/>
                  </a:ext>
                </a:extLst>
              </a:tr>
              <a:tr h="230233">
                <a:tc>
                  <a:txBody>
                    <a:bodyPr/>
                    <a:lstStyle/>
                    <a:p>
                      <a:pPr>
                        <a:lnSpc>
                          <a:spcPct val="115000"/>
                        </a:lnSpc>
                        <a:spcAft>
                          <a:spcPts val="1000"/>
                        </a:spcAft>
                      </a:pPr>
                      <a:r>
                        <a:rPr lang="tr-TR" sz="1400" b="1" dirty="0">
                          <a:solidFill>
                            <a:schemeClr val="tx1"/>
                          </a:solidFill>
                          <a:effectLst/>
                        </a:rPr>
                        <a:t>Genel Tatil Günleri</a:t>
                      </a:r>
                      <a:br>
                        <a:rPr lang="tr-TR" sz="1400" b="1" dirty="0">
                          <a:solidFill>
                            <a:schemeClr val="tx1"/>
                          </a:solidFill>
                          <a:effectLst/>
                        </a:rPr>
                      </a:br>
                      <a:r>
                        <a:rPr lang="tr-TR" sz="1400" b="1" dirty="0">
                          <a:solidFill>
                            <a:schemeClr val="tx1"/>
                          </a:solidFill>
                          <a:effectLst/>
                        </a:rPr>
                        <a:t>(Ulusal Bayram, Yılbaşı, Kurban-Ramazan Bayramı)</a:t>
                      </a:r>
                      <a:endParaRPr lang="tr-TR" sz="1400" b="1" dirty="0">
                        <a:solidFill>
                          <a:schemeClr val="tx1"/>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400" b="1" dirty="0">
                          <a:solidFill>
                            <a:srgbClr val="00B050"/>
                          </a:solidFill>
                          <a:effectLst/>
                        </a:rPr>
                        <a:t>VAR</a:t>
                      </a:r>
                      <a:endParaRPr lang="tr-TR" sz="1400" b="1" dirty="0">
                        <a:solidFill>
                          <a:srgbClr val="00B05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400" b="1" dirty="0">
                          <a:solidFill>
                            <a:srgbClr val="00B050"/>
                          </a:solidFill>
                          <a:effectLst/>
                        </a:rPr>
                        <a:t>VAR</a:t>
                      </a:r>
                      <a:endParaRPr lang="tr-TR" sz="1400" b="1" dirty="0">
                        <a:solidFill>
                          <a:srgbClr val="00B05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4"/>
                  </a:ext>
                </a:extLst>
              </a:tr>
              <a:tr h="230233">
                <a:tc>
                  <a:txBody>
                    <a:bodyPr/>
                    <a:lstStyle/>
                    <a:p>
                      <a:pPr>
                        <a:lnSpc>
                          <a:spcPct val="115000"/>
                        </a:lnSpc>
                        <a:spcAft>
                          <a:spcPts val="1000"/>
                        </a:spcAft>
                      </a:pPr>
                      <a:r>
                        <a:rPr lang="tr-TR" sz="1400" b="1" dirty="0">
                          <a:solidFill>
                            <a:schemeClr val="tx1"/>
                          </a:solidFill>
                          <a:effectLst/>
                        </a:rPr>
                        <a:t>Şirket Ortaklarının  Ar-Ge Çalışmaları Karşılığı Ödenen Ücretler(Diğer şartları da taşımaları kaydıyla)</a:t>
                      </a:r>
                      <a:endParaRPr lang="tr-TR" sz="1400" b="1" dirty="0">
                        <a:solidFill>
                          <a:schemeClr val="tx1"/>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400" b="1" dirty="0">
                          <a:solidFill>
                            <a:srgbClr val="00B050"/>
                          </a:solidFill>
                          <a:effectLst/>
                        </a:rPr>
                        <a:t>VAR</a:t>
                      </a:r>
                      <a:endParaRPr lang="tr-TR" sz="1400" b="1" dirty="0">
                        <a:solidFill>
                          <a:srgbClr val="00B05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400" b="1" dirty="0">
                          <a:solidFill>
                            <a:srgbClr val="00B050"/>
                          </a:solidFill>
                          <a:effectLst/>
                        </a:rPr>
                        <a:t>VAR</a:t>
                      </a:r>
                    </a:p>
                    <a:p>
                      <a:pPr algn="ctr">
                        <a:lnSpc>
                          <a:spcPct val="115000"/>
                        </a:lnSpc>
                        <a:spcAft>
                          <a:spcPts val="0"/>
                        </a:spcAft>
                        <a:tabLst>
                          <a:tab pos="4305300" algn="l"/>
                        </a:tabLst>
                      </a:pPr>
                      <a:r>
                        <a:rPr lang="tr-TR" sz="1400" b="1" dirty="0">
                          <a:solidFill>
                            <a:srgbClr val="00B050"/>
                          </a:solidFill>
                          <a:effectLst/>
                        </a:rPr>
                        <a:t>(4a Kapsamında Sigortalı Olmaları Halinde) </a:t>
                      </a:r>
                      <a:endParaRPr lang="tr-TR" sz="1400" b="1" dirty="0">
                        <a:solidFill>
                          <a:srgbClr val="00B05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5"/>
                  </a:ext>
                </a:extLst>
              </a:tr>
              <a:tr h="153488">
                <a:tc>
                  <a:txBody>
                    <a:bodyPr/>
                    <a:lstStyle/>
                    <a:p>
                      <a:pPr>
                        <a:lnSpc>
                          <a:spcPct val="115000"/>
                        </a:lnSpc>
                        <a:spcAft>
                          <a:spcPts val="1000"/>
                        </a:spcAft>
                      </a:pPr>
                      <a:r>
                        <a:rPr lang="tr-TR" sz="1400" b="1" dirty="0">
                          <a:solidFill>
                            <a:schemeClr val="tx1"/>
                          </a:solidFill>
                          <a:effectLst/>
                        </a:rPr>
                        <a:t>Yönetici şirketin onayı alındıktan sonra bölge dışında geçen süreye ilişkin ücret</a:t>
                      </a:r>
                      <a:endParaRPr lang="tr-TR" sz="1400" b="1" dirty="0">
                        <a:solidFill>
                          <a:schemeClr val="tx1"/>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400" b="1" dirty="0">
                          <a:solidFill>
                            <a:srgbClr val="00B050"/>
                          </a:solidFill>
                          <a:effectLst/>
                        </a:rPr>
                        <a:t>VAR</a:t>
                      </a:r>
                      <a:endParaRPr lang="tr-TR" sz="1400" b="1" dirty="0">
                        <a:solidFill>
                          <a:srgbClr val="00B05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400" b="1" dirty="0">
                          <a:solidFill>
                            <a:srgbClr val="00B050"/>
                          </a:solidFill>
                          <a:effectLst/>
                        </a:rPr>
                        <a:t>VAR</a:t>
                      </a:r>
                      <a:endParaRPr lang="tr-TR" sz="1400" b="1" dirty="0">
                        <a:solidFill>
                          <a:srgbClr val="00B05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6"/>
                  </a:ext>
                </a:extLst>
              </a:tr>
              <a:tr h="118870">
                <a:tc>
                  <a:txBody>
                    <a:bodyPr/>
                    <a:lstStyle/>
                    <a:p>
                      <a:pPr>
                        <a:lnSpc>
                          <a:spcPct val="115000"/>
                        </a:lnSpc>
                        <a:spcAft>
                          <a:spcPts val="1000"/>
                        </a:spcAft>
                      </a:pPr>
                      <a:r>
                        <a:rPr lang="tr-TR" sz="1400" b="1" dirty="0">
                          <a:solidFill>
                            <a:schemeClr val="tx1"/>
                          </a:solidFill>
                          <a:effectLst/>
                        </a:rPr>
                        <a:t>Yabancı Personel </a:t>
                      </a:r>
                      <a:endParaRPr lang="tr-TR" sz="1400" b="1" dirty="0">
                        <a:solidFill>
                          <a:schemeClr val="tx1"/>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400" b="1" dirty="0">
                          <a:solidFill>
                            <a:srgbClr val="00B050"/>
                          </a:solidFill>
                          <a:effectLst/>
                        </a:rPr>
                        <a:t>VAR</a:t>
                      </a:r>
                      <a:endParaRPr lang="tr-TR" sz="1400" b="1" dirty="0">
                        <a:solidFill>
                          <a:srgbClr val="00B05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400" b="1" dirty="0">
                          <a:solidFill>
                            <a:srgbClr val="00B050"/>
                          </a:solidFill>
                          <a:effectLst/>
                        </a:rPr>
                        <a:t>VAR</a:t>
                      </a:r>
                      <a:endParaRPr lang="tr-TR" sz="1400" b="1" dirty="0">
                        <a:solidFill>
                          <a:srgbClr val="00B05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7"/>
                  </a:ext>
                </a:extLst>
              </a:tr>
              <a:tr h="153488">
                <a:tc>
                  <a:txBody>
                    <a:bodyPr/>
                    <a:lstStyle/>
                    <a:p>
                      <a:pPr>
                        <a:lnSpc>
                          <a:spcPct val="115000"/>
                        </a:lnSpc>
                        <a:spcAft>
                          <a:spcPts val="1000"/>
                        </a:spcAft>
                      </a:pPr>
                      <a:r>
                        <a:rPr lang="tr-TR" sz="1400" b="1" dirty="0" err="1">
                          <a:solidFill>
                            <a:schemeClr val="tx1"/>
                          </a:solidFill>
                          <a:effectLst/>
                        </a:rPr>
                        <a:t>Teknokent</a:t>
                      </a:r>
                      <a:r>
                        <a:rPr lang="tr-TR" sz="1400" b="1" dirty="0">
                          <a:solidFill>
                            <a:schemeClr val="tx1"/>
                          </a:solidFill>
                          <a:effectLst/>
                        </a:rPr>
                        <a:t> Dışında Proje Kapsamında Geçirilen Süreler </a:t>
                      </a:r>
                      <a:endParaRPr lang="tr-TR" sz="1400" b="1" dirty="0">
                        <a:solidFill>
                          <a:schemeClr val="tx1"/>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400" b="1" dirty="0">
                          <a:solidFill>
                            <a:srgbClr val="00B050"/>
                          </a:solidFill>
                          <a:effectLst/>
                        </a:rPr>
                        <a:t>VAR</a:t>
                      </a:r>
                      <a:endParaRPr lang="tr-TR" sz="1400" b="1" dirty="0">
                        <a:solidFill>
                          <a:srgbClr val="00B05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400" b="1" dirty="0">
                          <a:solidFill>
                            <a:srgbClr val="00B050"/>
                          </a:solidFill>
                          <a:effectLst/>
                        </a:rPr>
                        <a:t>VAR</a:t>
                      </a:r>
                      <a:endParaRPr lang="tr-TR" sz="1400" b="1" dirty="0">
                        <a:solidFill>
                          <a:srgbClr val="00B05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8"/>
                  </a:ext>
                </a:extLst>
              </a:tr>
            </a:tbl>
          </a:graphicData>
        </a:graphic>
      </p:graphicFrame>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3" name="Slayt Numarası Yer Tutucusu 2"/>
          <p:cNvSpPr>
            <a:spLocks noGrp="1"/>
          </p:cNvSpPr>
          <p:nvPr>
            <p:ph type="sldNum" sz="quarter" idx="12"/>
          </p:nvPr>
        </p:nvSpPr>
        <p:spPr/>
        <p:txBody>
          <a:bodyPr/>
          <a:lstStyle/>
          <a:p>
            <a:fld id="{E5ECC662-7D21-46D7-BA86-D6558CEAC0F8}" type="slidenum">
              <a:rPr lang="tr-TR" smtClean="0"/>
              <a:t>50</a:t>
            </a:fld>
            <a:endParaRPr lang="tr-TR"/>
          </a:p>
        </p:txBody>
      </p:sp>
    </p:spTree>
    <p:extLst>
      <p:ext uri="{BB962C8B-B14F-4D97-AF65-F5344CB8AC3E}">
        <p14:creationId xmlns:p14="http://schemas.microsoft.com/office/powerpoint/2010/main" val="1290433295"/>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031882790"/>
              </p:ext>
            </p:extLst>
          </p:nvPr>
        </p:nvGraphicFramePr>
        <p:xfrm>
          <a:off x="827584" y="257892"/>
          <a:ext cx="7776864" cy="5907412"/>
        </p:xfrm>
        <a:graphic>
          <a:graphicData uri="http://schemas.openxmlformats.org/drawingml/2006/table">
            <a:tbl>
              <a:tblPr firstRow="1" firstCol="1" bandRow="1">
                <a:tableStyleId>{22838BEF-8BB2-4498-84A7-C5851F593DF1}</a:tableStyleId>
              </a:tblPr>
              <a:tblGrid>
                <a:gridCol w="547260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tblGrid>
              <a:tr h="118870">
                <a:tc>
                  <a:txBody>
                    <a:bodyPr/>
                    <a:lstStyle/>
                    <a:p>
                      <a:pPr>
                        <a:lnSpc>
                          <a:spcPct val="115000"/>
                        </a:lnSpc>
                        <a:spcAft>
                          <a:spcPts val="1000"/>
                        </a:spcAft>
                      </a:pPr>
                      <a:r>
                        <a:rPr lang="tr-TR" sz="1700" dirty="0">
                          <a:solidFill>
                            <a:schemeClr val="tx1"/>
                          </a:solidFill>
                          <a:effectLst/>
                        </a:rPr>
                        <a:t>Kısmı Çalışma</a:t>
                      </a:r>
                      <a:endParaRPr lang="tr-TR" sz="1700" dirty="0">
                        <a:solidFill>
                          <a:schemeClr val="tx1"/>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00B050"/>
                          </a:solidFill>
                          <a:effectLst/>
                        </a:rPr>
                        <a:t>VAR</a:t>
                      </a:r>
                      <a:endParaRPr lang="tr-TR" sz="1700" b="1" dirty="0">
                        <a:solidFill>
                          <a:srgbClr val="00B05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dirty="0">
                          <a:solidFill>
                            <a:srgbClr val="00B050"/>
                          </a:solidFill>
                          <a:effectLst/>
                        </a:rPr>
                        <a:t>VAR</a:t>
                      </a:r>
                      <a:endParaRPr lang="tr-TR" sz="1700" b="0" dirty="0">
                        <a:solidFill>
                          <a:srgbClr val="00B05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0"/>
                  </a:ext>
                </a:extLst>
              </a:tr>
              <a:tr h="76744">
                <a:tc>
                  <a:txBody>
                    <a:bodyPr/>
                    <a:lstStyle/>
                    <a:p>
                      <a:pPr>
                        <a:lnSpc>
                          <a:spcPct val="115000"/>
                        </a:lnSpc>
                        <a:spcAft>
                          <a:spcPts val="0"/>
                        </a:spcAft>
                        <a:tabLst>
                          <a:tab pos="4305300" algn="l"/>
                        </a:tabLst>
                      </a:pPr>
                      <a:r>
                        <a:rPr lang="tr-TR" sz="1700" dirty="0">
                          <a:solidFill>
                            <a:schemeClr val="tx1"/>
                          </a:solidFill>
                          <a:effectLst/>
                        </a:rPr>
                        <a:t>İkramiye </a:t>
                      </a:r>
                      <a:endParaRPr lang="tr-TR" sz="1700" dirty="0">
                        <a:solidFill>
                          <a:schemeClr val="tx1"/>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00B050"/>
                          </a:solidFill>
                          <a:effectLst/>
                        </a:rPr>
                        <a:t>VAR</a:t>
                      </a:r>
                      <a:endParaRPr lang="tr-TR" sz="1700" b="1" dirty="0">
                        <a:solidFill>
                          <a:srgbClr val="00B05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FF0000"/>
                          </a:solidFill>
                          <a:effectLst/>
                        </a:rPr>
                        <a:t>YOK</a:t>
                      </a:r>
                      <a:endParaRPr lang="tr-TR" sz="1700" b="1" dirty="0">
                        <a:solidFill>
                          <a:srgbClr val="FF000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1"/>
                  </a:ext>
                </a:extLst>
              </a:tr>
              <a:tr h="76744">
                <a:tc>
                  <a:txBody>
                    <a:bodyPr/>
                    <a:lstStyle/>
                    <a:p>
                      <a:pPr>
                        <a:lnSpc>
                          <a:spcPct val="115000"/>
                        </a:lnSpc>
                        <a:spcAft>
                          <a:spcPts val="0"/>
                        </a:spcAft>
                        <a:tabLst>
                          <a:tab pos="4305300" algn="l"/>
                        </a:tabLst>
                      </a:pPr>
                      <a:r>
                        <a:rPr lang="tr-TR" sz="1700" dirty="0">
                          <a:solidFill>
                            <a:schemeClr val="tx1"/>
                          </a:solidFill>
                          <a:effectLst/>
                        </a:rPr>
                        <a:t>Prim</a:t>
                      </a:r>
                      <a:endParaRPr lang="tr-TR" sz="1700" dirty="0">
                        <a:solidFill>
                          <a:schemeClr val="tx1"/>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00B050"/>
                          </a:solidFill>
                          <a:effectLst/>
                        </a:rPr>
                        <a:t>VAR</a:t>
                      </a:r>
                      <a:endParaRPr lang="tr-TR" sz="1700" b="1" dirty="0">
                        <a:solidFill>
                          <a:srgbClr val="00B05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FF0000"/>
                          </a:solidFill>
                          <a:effectLst/>
                        </a:rPr>
                        <a:t>YOK</a:t>
                      </a:r>
                      <a:endParaRPr lang="tr-TR" sz="1700" b="1" dirty="0">
                        <a:solidFill>
                          <a:srgbClr val="FF000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2"/>
                  </a:ext>
                </a:extLst>
              </a:tr>
              <a:tr h="383721">
                <a:tc>
                  <a:txBody>
                    <a:bodyPr/>
                    <a:lstStyle/>
                    <a:p>
                      <a:pPr>
                        <a:lnSpc>
                          <a:spcPct val="115000"/>
                        </a:lnSpc>
                        <a:spcAft>
                          <a:spcPts val="0"/>
                        </a:spcAft>
                        <a:tabLst>
                          <a:tab pos="4305300" algn="l"/>
                        </a:tabLst>
                      </a:pPr>
                      <a:r>
                        <a:rPr lang="tr-TR" sz="1700" dirty="0">
                          <a:solidFill>
                            <a:schemeClr val="tx1"/>
                          </a:solidFill>
                          <a:effectLst/>
                        </a:rPr>
                        <a:t>Nakdi Yardımlar</a:t>
                      </a:r>
                    </a:p>
                    <a:p>
                      <a:pPr>
                        <a:lnSpc>
                          <a:spcPct val="115000"/>
                        </a:lnSpc>
                        <a:spcAft>
                          <a:spcPts val="0"/>
                        </a:spcAft>
                        <a:tabLst>
                          <a:tab pos="4305300" algn="l"/>
                        </a:tabLst>
                      </a:pPr>
                      <a:r>
                        <a:rPr lang="tr-TR" sz="1700" dirty="0">
                          <a:solidFill>
                            <a:schemeClr val="tx1"/>
                          </a:solidFill>
                          <a:effectLst/>
                        </a:rPr>
                        <a:t>(kira parası, yemek parası, yakacak parası, bayram parası, yol parası, giyecek yardımı, bayram ikramiyesi, kreş yardımı vb.)</a:t>
                      </a:r>
                      <a:endParaRPr lang="tr-TR" sz="1700" dirty="0">
                        <a:solidFill>
                          <a:schemeClr val="tx1"/>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00B050"/>
                          </a:solidFill>
                          <a:effectLst/>
                        </a:rPr>
                        <a:t> </a:t>
                      </a:r>
                    </a:p>
                    <a:p>
                      <a:pPr algn="ctr">
                        <a:lnSpc>
                          <a:spcPct val="115000"/>
                        </a:lnSpc>
                        <a:spcAft>
                          <a:spcPts val="0"/>
                        </a:spcAft>
                        <a:tabLst>
                          <a:tab pos="4305300" algn="l"/>
                        </a:tabLst>
                      </a:pPr>
                      <a:r>
                        <a:rPr lang="tr-TR" sz="1700" b="1" dirty="0">
                          <a:solidFill>
                            <a:srgbClr val="00B050"/>
                          </a:solidFill>
                          <a:effectLst/>
                        </a:rPr>
                        <a:t>VAR</a:t>
                      </a:r>
                      <a:endParaRPr lang="tr-TR" sz="1700" b="1" dirty="0">
                        <a:solidFill>
                          <a:srgbClr val="00B05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FF0000"/>
                          </a:solidFill>
                          <a:effectLst/>
                        </a:rPr>
                        <a:t>YOK</a:t>
                      </a:r>
                      <a:endParaRPr lang="tr-TR" sz="1700" b="1" dirty="0">
                        <a:solidFill>
                          <a:srgbClr val="FF000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3"/>
                  </a:ext>
                </a:extLst>
              </a:tr>
              <a:tr h="76744">
                <a:tc>
                  <a:txBody>
                    <a:bodyPr/>
                    <a:lstStyle/>
                    <a:p>
                      <a:pPr>
                        <a:lnSpc>
                          <a:spcPct val="115000"/>
                        </a:lnSpc>
                        <a:spcAft>
                          <a:spcPts val="0"/>
                        </a:spcAft>
                        <a:tabLst>
                          <a:tab pos="4305300" algn="l"/>
                        </a:tabLst>
                      </a:pPr>
                      <a:r>
                        <a:rPr lang="tr-TR" sz="1700" dirty="0">
                          <a:solidFill>
                            <a:schemeClr val="tx1"/>
                          </a:solidFill>
                          <a:effectLst/>
                        </a:rPr>
                        <a:t>Kasa Tazminatı</a:t>
                      </a:r>
                      <a:endParaRPr lang="tr-TR" sz="1700" dirty="0">
                        <a:solidFill>
                          <a:schemeClr val="tx1"/>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00B050"/>
                          </a:solidFill>
                          <a:effectLst/>
                        </a:rPr>
                        <a:t>VAR</a:t>
                      </a:r>
                      <a:endParaRPr lang="tr-TR" sz="1700" b="1" dirty="0">
                        <a:solidFill>
                          <a:srgbClr val="00B05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FF0000"/>
                          </a:solidFill>
                          <a:effectLst/>
                        </a:rPr>
                        <a:t>YOK</a:t>
                      </a:r>
                      <a:endParaRPr lang="tr-TR" sz="1700" b="1" dirty="0">
                        <a:solidFill>
                          <a:srgbClr val="FF000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4"/>
                  </a:ext>
                </a:extLst>
              </a:tr>
              <a:tr h="153488">
                <a:tc>
                  <a:txBody>
                    <a:bodyPr/>
                    <a:lstStyle/>
                    <a:p>
                      <a:pPr>
                        <a:lnSpc>
                          <a:spcPct val="115000"/>
                        </a:lnSpc>
                        <a:spcAft>
                          <a:spcPts val="0"/>
                        </a:spcAft>
                        <a:tabLst>
                          <a:tab pos="4305300" algn="l"/>
                        </a:tabLst>
                      </a:pPr>
                      <a:r>
                        <a:rPr lang="tr-TR" sz="1700" dirty="0">
                          <a:solidFill>
                            <a:schemeClr val="tx1"/>
                          </a:solidFill>
                          <a:effectLst/>
                        </a:rPr>
                        <a:t>Sosyal Destekleme Prim Ödemeleri (Emekli Personel)</a:t>
                      </a:r>
                      <a:endParaRPr lang="tr-TR" sz="1700" dirty="0">
                        <a:solidFill>
                          <a:schemeClr val="tx1"/>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00B050"/>
                          </a:solidFill>
                          <a:effectLst/>
                        </a:rPr>
                        <a:t>VAR</a:t>
                      </a:r>
                      <a:endParaRPr lang="tr-TR" sz="1700" b="1" dirty="0">
                        <a:solidFill>
                          <a:srgbClr val="00B05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FF0000"/>
                          </a:solidFill>
                          <a:effectLst/>
                        </a:rPr>
                        <a:t>YOK</a:t>
                      </a:r>
                      <a:endParaRPr lang="tr-TR" sz="1700" b="1" dirty="0">
                        <a:solidFill>
                          <a:srgbClr val="FF000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5"/>
                  </a:ext>
                </a:extLst>
              </a:tr>
              <a:tr h="153488">
                <a:tc>
                  <a:txBody>
                    <a:bodyPr/>
                    <a:lstStyle/>
                    <a:p>
                      <a:pPr>
                        <a:lnSpc>
                          <a:spcPct val="115000"/>
                        </a:lnSpc>
                        <a:spcAft>
                          <a:spcPts val="0"/>
                        </a:spcAft>
                        <a:tabLst>
                          <a:tab pos="4305300" algn="l"/>
                        </a:tabLst>
                      </a:pPr>
                      <a:r>
                        <a:rPr lang="tr-TR" sz="1700" dirty="0">
                          <a:solidFill>
                            <a:schemeClr val="tx1"/>
                          </a:solidFill>
                          <a:effectLst/>
                        </a:rPr>
                        <a:t>Kamu Personeli (Devlet Üniversite-</a:t>
                      </a:r>
                      <a:r>
                        <a:rPr lang="tr-TR" sz="1700" dirty="0" err="1">
                          <a:solidFill>
                            <a:schemeClr val="tx1"/>
                          </a:solidFill>
                          <a:effectLst/>
                        </a:rPr>
                        <a:t>lerinde</a:t>
                      </a:r>
                      <a:r>
                        <a:rPr lang="tr-TR" sz="1700" dirty="0">
                          <a:solidFill>
                            <a:schemeClr val="tx1"/>
                          </a:solidFill>
                          <a:effectLst/>
                        </a:rPr>
                        <a:t> çalışan öğretim üyeleri dahil)</a:t>
                      </a:r>
                      <a:endParaRPr lang="tr-TR" sz="1700" dirty="0">
                        <a:solidFill>
                          <a:schemeClr val="tx1"/>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00B050"/>
                          </a:solidFill>
                          <a:effectLst/>
                        </a:rPr>
                        <a:t>VAR</a:t>
                      </a:r>
                      <a:endParaRPr lang="tr-TR" sz="1700" b="1" dirty="0">
                        <a:solidFill>
                          <a:srgbClr val="00B05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FF0000"/>
                          </a:solidFill>
                          <a:effectLst/>
                        </a:rPr>
                        <a:t>YOK</a:t>
                      </a:r>
                      <a:endParaRPr lang="tr-TR" sz="1700" b="1" dirty="0">
                        <a:solidFill>
                          <a:srgbClr val="FF000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6"/>
                  </a:ext>
                </a:extLst>
              </a:tr>
              <a:tr h="153488">
                <a:tc>
                  <a:txBody>
                    <a:bodyPr/>
                    <a:lstStyle/>
                    <a:p>
                      <a:pPr>
                        <a:lnSpc>
                          <a:spcPct val="115000"/>
                        </a:lnSpc>
                        <a:spcAft>
                          <a:spcPts val="0"/>
                        </a:spcAft>
                        <a:tabLst>
                          <a:tab pos="4305300" algn="l"/>
                        </a:tabLst>
                      </a:pPr>
                      <a:r>
                        <a:rPr lang="tr-TR" sz="1700" dirty="0">
                          <a:solidFill>
                            <a:schemeClr val="tx1"/>
                          </a:solidFill>
                          <a:effectLst/>
                        </a:rPr>
                        <a:t>Huzur Hakkı (Şirket Ortağının </a:t>
                      </a:r>
                      <a:r>
                        <a:rPr lang="tr-TR" sz="1700" dirty="0" err="1">
                          <a:solidFill>
                            <a:schemeClr val="tx1"/>
                          </a:solidFill>
                          <a:effectLst/>
                        </a:rPr>
                        <a:t>Teknokent</a:t>
                      </a:r>
                      <a:r>
                        <a:rPr lang="tr-TR" sz="1700" dirty="0">
                          <a:solidFill>
                            <a:schemeClr val="tx1"/>
                          </a:solidFill>
                          <a:effectLst/>
                        </a:rPr>
                        <a:t> Çalışmasına İstinaden Ödenen)</a:t>
                      </a:r>
                      <a:endParaRPr lang="tr-TR" sz="1700" dirty="0">
                        <a:solidFill>
                          <a:schemeClr val="tx1"/>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00B050"/>
                          </a:solidFill>
                          <a:effectLst/>
                        </a:rPr>
                        <a:t>VAR</a:t>
                      </a:r>
                      <a:endParaRPr lang="tr-TR" sz="1700" b="1" dirty="0">
                        <a:solidFill>
                          <a:srgbClr val="00B05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FF0000"/>
                          </a:solidFill>
                          <a:effectLst/>
                        </a:rPr>
                        <a:t>YOK</a:t>
                      </a:r>
                      <a:endParaRPr lang="tr-TR" sz="1700" b="1" dirty="0">
                        <a:solidFill>
                          <a:srgbClr val="FF000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7"/>
                  </a:ext>
                </a:extLst>
              </a:tr>
              <a:tr h="153488">
                <a:tc>
                  <a:txBody>
                    <a:bodyPr/>
                    <a:lstStyle/>
                    <a:p>
                      <a:pPr>
                        <a:lnSpc>
                          <a:spcPct val="115000"/>
                        </a:lnSpc>
                        <a:spcAft>
                          <a:spcPts val="0"/>
                        </a:spcAft>
                        <a:tabLst>
                          <a:tab pos="4305300" algn="l"/>
                        </a:tabLst>
                      </a:pPr>
                      <a:r>
                        <a:rPr lang="tr-TR" sz="1700" dirty="0">
                          <a:solidFill>
                            <a:schemeClr val="tx1"/>
                          </a:solidFill>
                          <a:effectLst/>
                        </a:rPr>
                        <a:t>Fazla Mesai Ücreti (Haftalık 45 saat üzerindeki çalışmalar)</a:t>
                      </a:r>
                      <a:endParaRPr lang="tr-TR" sz="1700" dirty="0">
                        <a:solidFill>
                          <a:schemeClr val="tx1"/>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FF0000"/>
                          </a:solidFill>
                          <a:effectLst/>
                        </a:rPr>
                        <a:t>YOK</a:t>
                      </a:r>
                      <a:endParaRPr lang="tr-TR" sz="1700" b="1" dirty="0">
                        <a:solidFill>
                          <a:srgbClr val="FF000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FF0000"/>
                          </a:solidFill>
                          <a:effectLst/>
                        </a:rPr>
                        <a:t>YOK</a:t>
                      </a:r>
                      <a:endParaRPr lang="tr-TR" sz="1700" b="1" dirty="0">
                        <a:solidFill>
                          <a:srgbClr val="FF000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8"/>
                  </a:ext>
                </a:extLst>
              </a:tr>
              <a:tr h="153488">
                <a:tc>
                  <a:txBody>
                    <a:bodyPr/>
                    <a:lstStyle/>
                    <a:p>
                      <a:pPr>
                        <a:lnSpc>
                          <a:spcPct val="115000"/>
                        </a:lnSpc>
                        <a:spcAft>
                          <a:spcPts val="0"/>
                        </a:spcAft>
                        <a:tabLst>
                          <a:tab pos="4305300" algn="l"/>
                        </a:tabLst>
                      </a:pPr>
                      <a:r>
                        <a:rPr lang="tr-TR" sz="1700" dirty="0">
                          <a:solidFill>
                            <a:schemeClr val="tx1"/>
                          </a:solidFill>
                          <a:effectLst/>
                        </a:rPr>
                        <a:t>Huzur Hakkı (4b kapsamında Şirket Ortağının Yönetimsel Görevi ile Alınan )</a:t>
                      </a:r>
                      <a:endParaRPr lang="tr-TR" sz="1700" dirty="0">
                        <a:solidFill>
                          <a:schemeClr val="tx1"/>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FF0000"/>
                          </a:solidFill>
                          <a:effectLst/>
                        </a:rPr>
                        <a:t>YOK</a:t>
                      </a:r>
                      <a:endParaRPr lang="tr-TR" sz="1700" b="1" dirty="0">
                        <a:solidFill>
                          <a:srgbClr val="FF000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a:effectLst/>
                        </a:rPr>
                        <a:t>---</a:t>
                      </a:r>
                      <a:endParaRPr lang="tr-TR" sz="1700">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9"/>
                  </a:ext>
                </a:extLst>
              </a:tr>
              <a:tr h="76744">
                <a:tc>
                  <a:txBody>
                    <a:bodyPr/>
                    <a:lstStyle/>
                    <a:p>
                      <a:pPr>
                        <a:lnSpc>
                          <a:spcPct val="115000"/>
                        </a:lnSpc>
                        <a:spcAft>
                          <a:spcPts val="0"/>
                        </a:spcAft>
                        <a:tabLst>
                          <a:tab pos="4305300" algn="l"/>
                        </a:tabLst>
                      </a:pPr>
                      <a:r>
                        <a:rPr lang="tr-TR" sz="1700" dirty="0">
                          <a:solidFill>
                            <a:schemeClr val="tx1"/>
                          </a:solidFill>
                          <a:effectLst/>
                        </a:rPr>
                        <a:t>İhbar Tazminatı </a:t>
                      </a:r>
                      <a:endParaRPr lang="tr-TR" sz="1700" dirty="0">
                        <a:solidFill>
                          <a:schemeClr val="tx1"/>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FF0000"/>
                          </a:solidFill>
                          <a:effectLst/>
                        </a:rPr>
                        <a:t>YOK</a:t>
                      </a:r>
                      <a:endParaRPr lang="tr-TR" sz="1700" b="1" dirty="0">
                        <a:solidFill>
                          <a:srgbClr val="FF000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a:effectLst/>
                        </a:rPr>
                        <a:t>---</a:t>
                      </a:r>
                      <a:endParaRPr lang="tr-TR" sz="1700">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10"/>
                  </a:ext>
                </a:extLst>
              </a:tr>
              <a:tr h="76744">
                <a:tc>
                  <a:txBody>
                    <a:bodyPr/>
                    <a:lstStyle/>
                    <a:p>
                      <a:pPr>
                        <a:lnSpc>
                          <a:spcPct val="115000"/>
                        </a:lnSpc>
                        <a:spcAft>
                          <a:spcPts val="0"/>
                        </a:spcAft>
                        <a:tabLst>
                          <a:tab pos="4305300" algn="l"/>
                        </a:tabLst>
                      </a:pPr>
                      <a:r>
                        <a:rPr lang="tr-TR" sz="1700" dirty="0">
                          <a:solidFill>
                            <a:schemeClr val="tx1"/>
                          </a:solidFill>
                          <a:effectLst/>
                        </a:rPr>
                        <a:t>Evlilik İzni</a:t>
                      </a:r>
                      <a:endParaRPr lang="tr-TR" sz="1700" dirty="0">
                        <a:solidFill>
                          <a:schemeClr val="tx1"/>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FF0000"/>
                          </a:solidFill>
                          <a:effectLst/>
                        </a:rPr>
                        <a:t>YOK</a:t>
                      </a:r>
                      <a:endParaRPr lang="tr-TR" sz="1700" b="1" dirty="0">
                        <a:solidFill>
                          <a:srgbClr val="FF000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FF0000"/>
                          </a:solidFill>
                          <a:effectLst/>
                        </a:rPr>
                        <a:t>YOK</a:t>
                      </a:r>
                      <a:endParaRPr lang="tr-TR" sz="1700" b="1" dirty="0">
                        <a:solidFill>
                          <a:srgbClr val="FF000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11"/>
                  </a:ext>
                </a:extLst>
              </a:tr>
              <a:tr h="76744">
                <a:tc>
                  <a:txBody>
                    <a:bodyPr/>
                    <a:lstStyle/>
                    <a:p>
                      <a:pPr>
                        <a:lnSpc>
                          <a:spcPct val="115000"/>
                        </a:lnSpc>
                        <a:spcAft>
                          <a:spcPts val="0"/>
                        </a:spcAft>
                        <a:tabLst>
                          <a:tab pos="4305300" algn="l"/>
                        </a:tabLst>
                      </a:pPr>
                      <a:r>
                        <a:rPr lang="tr-TR" sz="1700" dirty="0">
                          <a:solidFill>
                            <a:schemeClr val="tx1"/>
                          </a:solidFill>
                          <a:effectLst/>
                        </a:rPr>
                        <a:t>Doğum İzni </a:t>
                      </a:r>
                      <a:endParaRPr lang="tr-TR" sz="1700" dirty="0">
                        <a:solidFill>
                          <a:schemeClr val="tx1"/>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FF0000"/>
                          </a:solidFill>
                          <a:effectLst/>
                        </a:rPr>
                        <a:t>YOK</a:t>
                      </a:r>
                      <a:endParaRPr lang="tr-TR" sz="1700" b="1" dirty="0">
                        <a:solidFill>
                          <a:srgbClr val="FF000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FF0000"/>
                          </a:solidFill>
                          <a:effectLst/>
                        </a:rPr>
                        <a:t>YOK</a:t>
                      </a:r>
                      <a:endParaRPr lang="tr-TR" sz="1700" b="1" dirty="0">
                        <a:solidFill>
                          <a:srgbClr val="FF000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12"/>
                  </a:ext>
                </a:extLst>
              </a:tr>
              <a:tr h="76744">
                <a:tc>
                  <a:txBody>
                    <a:bodyPr/>
                    <a:lstStyle/>
                    <a:p>
                      <a:pPr>
                        <a:lnSpc>
                          <a:spcPct val="115000"/>
                        </a:lnSpc>
                        <a:spcAft>
                          <a:spcPts val="0"/>
                        </a:spcAft>
                        <a:tabLst>
                          <a:tab pos="4305300" algn="l"/>
                        </a:tabLst>
                      </a:pPr>
                      <a:r>
                        <a:rPr lang="tr-TR" sz="1700" dirty="0">
                          <a:solidFill>
                            <a:schemeClr val="tx1"/>
                          </a:solidFill>
                          <a:effectLst/>
                        </a:rPr>
                        <a:t>Ölüm İzni </a:t>
                      </a:r>
                      <a:endParaRPr lang="tr-TR" sz="1700" dirty="0">
                        <a:solidFill>
                          <a:schemeClr val="tx1"/>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FF0000"/>
                          </a:solidFill>
                          <a:effectLst/>
                        </a:rPr>
                        <a:t>YOK</a:t>
                      </a:r>
                      <a:endParaRPr lang="tr-TR" sz="1700" b="1" dirty="0">
                        <a:solidFill>
                          <a:srgbClr val="FF000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700" b="1" dirty="0">
                          <a:solidFill>
                            <a:srgbClr val="FF0000"/>
                          </a:solidFill>
                          <a:effectLst/>
                        </a:rPr>
                        <a:t>YOK</a:t>
                      </a:r>
                      <a:endParaRPr lang="tr-TR" sz="1700" b="1" dirty="0">
                        <a:solidFill>
                          <a:srgbClr val="FF000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13"/>
                  </a:ext>
                </a:extLst>
              </a:tr>
            </a:tbl>
          </a:graphicData>
        </a:graphic>
      </p:graphicFrame>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604448"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51</a:t>
            </a:fld>
            <a:endParaRPr lang="tr-TR"/>
          </a:p>
        </p:txBody>
      </p:sp>
    </p:spTree>
    <p:extLst>
      <p:ext uri="{BB962C8B-B14F-4D97-AF65-F5344CB8AC3E}">
        <p14:creationId xmlns:p14="http://schemas.microsoft.com/office/powerpoint/2010/main" val="3288520907"/>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678881495"/>
              </p:ext>
            </p:extLst>
          </p:nvPr>
        </p:nvGraphicFramePr>
        <p:xfrm>
          <a:off x="755576" y="908720"/>
          <a:ext cx="7848872" cy="2970216"/>
        </p:xfrm>
        <a:graphic>
          <a:graphicData uri="http://schemas.openxmlformats.org/drawingml/2006/table">
            <a:tbl>
              <a:tblPr firstRow="1" firstCol="1" bandRow="1">
                <a:tableStyleId>{22838BEF-8BB2-4498-84A7-C5851F593DF1}</a:tableStyleId>
              </a:tblPr>
              <a:tblGrid>
                <a:gridCol w="5886654">
                  <a:extLst>
                    <a:ext uri="{9D8B030D-6E8A-4147-A177-3AD203B41FA5}">
                      <a16:colId xmlns:a16="http://schemas.microsoft.com/office/drawing/2014/main" val="20000"/>
                    </a:ext>
                  </a:extLst>
                </a:gridCol>
                <a:gridCol w="872097">
                  <a:extLst>
                    <a:ext uri="{9D8B030D-6E8A-4147-A177-3AD203B41FA5}">
                      <a16:colId xmlns:a16="http://schemas.microsoft.com/office/drawing/2014/main" val="20001"/>
                    </a:ext>
                  </a:extLst>
                </a:gridCol>
                <a:gridCol w="1090121">
                  <a:extLst>
                    <a:ext uri="{9D8B030D-6E8A-4147-A177-3AD203B41FA5}">
                      <a16:colId xmlns:a16="http://schemas.microsoft.com/office/drawing/2014/main" val="20002"/>
                    </a:ext>
                  </a:extLst>
                </a:gridCol>
              </a:tblGrid>
              <a:tr h="76744">
                <a:tc>
                  <a:txBody>
                    <a:bodyPr/>
                    <a:lstStyle/>
                    <a:p>
                      <a:pPr>
                        <a:lnSpc>
                          <a:spcPct val="115000"/>
                        </a:lnSpc>
                        <a:spcAft>
                          <a:spcPts val="0"/>
                        </a:spcAft>
                        <a:tabLst>
                          <a:tab pos="4305300" algn="l"/>
                        </a:tabLst>
                      </a:pPr>
                      <a:r>
                        <a:rPr lang="tr-TR" sz="1800" dirty="0">
                          <a:effectLst/>
                        </a:rPr>
                        <a:t>Süt İzni</a:t>
                      </a:r>
                      <a:endParaRPr lang="tr-TR" sz="1800" dirty="0">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800" b="1" dirty="0">
                          <a:solidFill>
                            <a:srgbClr val="FF0000"/>
                          </a:solidFill>
                          <a:effectLst/>
                        </a:rPr>
                        <a:t>YOK</a:t>
                      </a:r>
                      <a:endParaRPr lang="tr-TR" sz="1800" b="1" dirty="0">
                        <a:solidFill>
                          <a:srgbClr val="FF000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800" b="1" dirty="0">
                          <a:solidFill>
                            <a:srgbClr val="FF0000"/>
                          </a:solidFill>
                          <a:effectLst/>
                        </a:rPr>
                        <a:t>YOK</a:t>
                      </a:r>
                      <a:endParaRPr lang="tr-TR" sz="1800" b="1" dirty="0">
                        <a:solidFill>
                          <a:srgbClr val="FF000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0"/>
                  </a:ext>
                </a:extLst>
              </a:tr>
              <a:tr h="76744">
                <a:tc>
                  <a:txBody>
                    <a:bodyPr/>
                    <a:lstStyle/>
                    <a:p>
                      <a:pPr>
                        <a:lnSpc>
                          <a:spcPct val="115000"/>
                        </a:lnSpc>
                        <a:spcAft>
                          <a:spcPts val="0"/>
                        </a:spcAft>
                        <a:tabLst>
                          <a:tab pos="4305300" algn="l"/>
                        </a:tabLst>
                      </a:pPr>
                      <a:r>
                        <a:rPr lang="tr-TR" sz="1800">
                          <a:effectLst/>
                        </a:rPr>
                        <a:t>Mazeret İzni </a:t>
                      </a:r>
                      <a:endParaRPr lang="tr-TR" sz="1800">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800" b="1">
                          <a:solidFill>
                            <a:srgbClr val="FF0000"/>
                          </a:solidFill>
                          <a:effectLst/>
                        </a:rPr>
                        <a:t>YOK</a:t>
                      </a:r>
                      <a:endParaRPr lang="tr-TR" sz="1800" b="1">
                        <a:solidFill>
                          <a:srgbClr val="FF000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800" b="1" dirty="0">
                          <a:solidFill>
                            <a:srgbClr val="FF0000"/>
                          </a:solidFill>
                          <a:effectLst/>
                        </a:rPr>
                        <a:t>YOK</a:t>
                      </a:r>
                      <a:endParaRPr lang="tr-TR" sz="1800" b="1" dirty="0">
                        <a:solidFill>
                          <a:srgbClr val="FF000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1"/>
                  </a:ext>
                </a:extLst>
              </a:tr>
              <a:tr h="76744">
                <a:tc>
                  <a:txBody>
                    <a:bodyPr/>
                    <a:lstStyle/>
                    <a:p>
                      <a:pPr>
                        <a:lnSpc>
                          <a:spcPct val="115000"/>
                        </a:lnSpc>
                        <a:spcAft>
                          <a:spcPts val="0"/>
                        </a:spcAft>
                        <a:tabLst>
                          <a:tab pos="4305300" algn="l"/>
                        </a:tabLst>
                      </a:pPr>
                      <a:r>
                        <a:rPr lang="tr-TR" sz="1800">
                          <a:effectLst/>
                        </a:rPr>
                        <a:t>Hastalık/Raporlu Günler </a:t>
                      </a:r>
                      <a:endParaRPr lang="tr-TR" sz="1800">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800" b="1">
                          <a:solidFill>
                            <a:srgbClr val="FF0000"/>
                          </a:solidFill>
                          <a:effectLst/>
                        </a:rPr>
                        <a:t>YOK</a:t>
                      </a:r>
                      <a:endParaRPr lang="tr-TR" sz="1800" b="1">
                        <a:solidFill>
                          <a:srgbClr val="FF000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800" b="1" dirty="0">
                          <a:solidFill>
                            <a:srgbClr val="FF0000"/>
                          </a:solidFill>
                          <a:effectLst/>
                        </a:rPr>
                        <a:t>YOK</a:t>
                      </a:r>
                      <a:endParaRPr lang="tr-TR" sz="1800" b="1" dirty="0">
                        <a:solidFill>
                          <a:srgbClr val="FF000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2"/>
                  </a:ext>
                </a:extLst>
              </a:tr>
              <a:tr h="153488">
                <a:tc>
                  <a:txBody>
                    <a:bodyPr/>
                    <a:lstStyle/>
                    <a:p>
                      <a:pPr>
                        <a:lnSpc>
                          <a:spcPct val="115000"/>
                        </a:lnSpc>
                        <a:spcAft>
                          <a:spcPts val="0"/>
                        </a:spcAft>
                        <a:tabLst>
                          <a:tab pos="4305300" algn="l"/>
                        </a:tabLst>
                      </a:pPr>
                      <a:r>
                        <a:rPr lang="tr-TR" sz="1800">
                          <a:effectLst/>
                        </a:rPr>
                        <a:t>Haftalık Çalışma Günü Tam Çalışılmaz ise, hafta sonu tatil günleri </a:t>
                      </a:r>
                      <a:endParaRPr lang="tr-TR" sz="1800">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800" b="1">
                          <a:solidFill>
                            <a:srgbClr val="FF0000"/>
                          </a:solidFill>
                          <a:effectLst/>
                        </a:rPr>
                        <a:t>YOK</a:t>
                      </a:r>
                      <a:endParaRPr lang="tr-TR" sz="1800" b="1">
                        <a:solidFill>
                          <a:srgbClr val="FF000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800" b="1" dirty="0">
                          <a:solidFill>
                            <a:srgbClr val="FF0000"/>
                          </a:solidFill>
                          <a:effectLst/>
                        </a:rPr>
                        <a:t>YOK</a:t>
                      </a:r>
                      <a:endParaRPr lang="tr-TR" sz="1800" b="1" dirty="0">
                        <a:solidFill>
                          <a:srgbClr val="FF000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3"/>
                  </a:ext>
                </a:extLst>
              </a:tr>
              <a:tr h="76744">
                <a:tc>
                  <a:txBody>
                    <a:bodyPr/>
                    <a:lstStyle/>
                    <a:p>
                      <a:pPr>
                        <a:lnSpc>
                          <a:spcPct val="115000"/>
                        </a:lnSpc>
                        <a:spcAft>
                          <a:spcPts val="0"/>
                        </a:spcAft>
                        <a:tabLst>
                          <a:tab pos="4305300" algn="l"/>
                        </a:tabLst>
                      </a:pPr>
                      <a:r>
                        <a:rPr lang="tr-TR" sz="1800" dirty="0">
                          <a:effectLst/>
                        </a:rPr>
                        <a:t>Yönetici Şirket Çalışanları (</a:t>
                      </a:r>
                      <a:r>
                        <a:rPr lang="tr-TR" sz="1800" dirty="0" err="1">
                          <a:effectLst/>
                        </a:rPr>
                        <a:t>Teknokent</a:t>
                      </a:r>
                      <a:r>
                        <a:rPr lang="tr-TR" sz="1800" dirty="0">
                          <a:effectLst/>
                        </a:rPr>
                        <a:t>)</a:t>
                      </a:r>
                      <a:endParaRPr lang="tr-TR" sz="1800" dirty="0">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800" b="1">
                          <a:solidFill>
                            <a:srgbClr val="FF0000"/>
                          </a:solidFill>
                          <a:effectLst/>
                        </a:rPr>
                        <a:t>YOK</a:t>
                      </a:r>
                      <a:endParaRPr lang="tr-TR" sz="1800" b="1">
                        <a:solidFill>
                          <a:srgbClr val="FF000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800" b="1" dirty="0">
                          <a:solidFill>
                            <a:srgbClr val="FF0000"/>
                          </a:solidFill>
                          <a:effectLst/>
                        </a:rPr>
                        <a:t>YOK</a:t>
                      </a:r>
                      <a:endParaRPr lang="tr-TR" sz="1800" b="1" dirty="0">
                        <a:solidFill>
                          <a:srgbClr val="FF000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4"/>
                  </a:ext>
                </a:extLst>
              </a:tr>
              <a:tr h="153488">
                <a:tc>
                  <a:txBody>
                    <a:bodyPr/>
                    <a:lstStyle/>
                    <a:p>
                      <a:pPr>
                        <a:lnSpc>
                          <a:spcPct val="115000"/>
                        </a:lnSpc>
                        <a:spcAft>
                          <a:spcPts val="0"/>
                        </a:spcAft>
                        <a:tabLst>
                          <a:tab pos="4305300" algn="l"/>
                        </a:tabLst>
                      </a:pPr>
                      <a:r>
                        <a:rPr lang="tr-TR" sz="1800">
                          <a:effectLst/>
                        </a:rPr>
                        <a:t>Kısmı Zamanlı Kazanılmış</a:t>
                      </a:r>
                    </a:p>
                    <a:p>
                      <a:pPr>
                        <a:lnSpc>
                          <a:spcPct val="115000"/>
                        </a:lnSpc>
                        <a:spcAft>
                          <a:spcPts val="0"/>
                        </a:spcAft>
                        <a:tabLst>
                          <a:tab pos="4305300" algn="l"/>
                        </a:tabLst>
                      </a:pPr>
                      <a:r>
                        <a:rPr lang="tr-TR" sz="1800">
                          <a:effectLst/>
                        </a:rPr>
                        <a:t>Hak Kazanılmış Hafta Sonu Tatili  </a:t>
                      </a:r>
                      <a:endParaRPr lang="tr-TR" sz="1800">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800" b="1">
                          <a:solidFill>
                            <a:srgbClr val="FF0000"/>
                          </a:solidFill>
                          <a:effectLst/>
                        </a:rPr>
                        <a:t>YOK</a:t>
                      </a:r>
                      <a:endParaRPr lang="tr-TR" sz="1800" b="1">
                        <a:solidFill>
                          <a:srgbClr val="FF000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800" b="1" dirty="0">
                          <a:solidFill>
                            <a:srgbClr val="FF0000"/>
                          </a:solidFill>
                          <a:effectLst/>
                        </a:rPr>
                        <a:t>YOK</a:t>
                      </a:r>
                      <a:endParaRPr lang="tr-TR" sz="1800" b="1" dirty="0">
                        <a:solidFill>
                          <a:srgbClr val="FF000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5"/>
                  </a:ext>
                </a:extLst>
              </a:tr>
              <a:tr h="230233">
                <a:tc>
                  <a:txBody>
                    <a:bodyPr/>
                    <a:lstStyle/>
                    <a:p>
                      <a:pPr>
                        <a:lnSpc>
                          <a:spcPct val="115000"/>
                        </a:lnSpc>
                        <a:spcAft>
                          <a:spcPts val="0"/>
                        </a:spcAft>
                        <a:tabLst>
                          <a:tab pos="4305300" algn="l"/>
                        </a:tabLst>
                      </a:pPr>
                      <a:r>
                        <a:rPr lang="tr-TR" sz="1800">
                          <a:effectLst/>
                        </a:rPr>
                        <a:t>Teknokent firmalarında bodrolu personel olmayıp, başka firmalarda çalışan personeller için ödenen ücret</a:t>
                      </a:r>
                      <a:endParaRPr lang="tr-TR" sz="1800">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800" b="1" dirty="0">
                          <a:solidFill>
                            <a:srgbClr val="FF0000"/>
                          </a:solidFill>
                          <a:effectLst/>
                        </a:rPr>
                        <a:t>YOK</a:t>
                      </a:r>
                      <a:endParaRPr lang="tr-TR" sz="1800" b="1" dirty="0">
                        <a:solidFill>
                          <a:srgbClr val="FF0000"/>
                        </a:solidFill>
                        <a:effectLst/>
                        <a:latin typeface="+mj-lt"/>
                        <a:ea typeface="Times New Roman"/>
                        <a:cs typeface="Times New Roman"/>
                      </a:endParaRPr>
                    </a:p>
                  </a:txBody>
                  <a:tcPr marL="25025" marR="25025" marT="0" marB="0" anchor="ctr"/>
                </a:tc>
                <a:tc>
                  <a:txBody>
                    <a:bodyPr/>
                    <a:lstStyle/>
                    <a:p>
                      <a:pPr algn="ctr">
                        <a:lnSpc>
                          <a:spcPct val="115000"/>
                        </a:lnSpc>
                        <a:spcAft>
                          <a:spcPts val="0"/>
                        </a:spcAft>
                        <a:tabLst>
                          <a:tab pos="4305300" algn="l"/>
                        </a:tabLst>
                      </a:pPr>
                      <a:r>
                        <a:rPr lang="tr-TR" sz="1800" b="1" dirty="0">
                          <a:solidFill>
                            <a:srgbClr val="FF0000"/>
                          </a:solidFill>
                          <a:effectLst/>
                        </a:rPr>
                        <a:t>YOK</a:t>
                      </a:r>
                      <a:endParaRPr lang="tr-TR" sz="1800" b="1" dirty="0">
                        <a:solidFill>
                          <a:srgbClr val="FF0000"/>
                        </a:solidFill>
                        <a:effectLst/>
                        <a:latin typeface="+mj-lt"/>
                        <a:ea typeface="Times New Roman"/>
                        <a:cs typeface="Times New Roman"/>
                      </a:endParaRPr>
                    </a:p>
                  </a:txBody>
                  <a:tcPr marL="25025" marR="25025" marT="0" marB="0" anchor="ctr"/>
                </a:tc>
                <a:extLst>
                  <a:ext uri="{0D108BD9-81ED-4DB2-BD59-A6C34878D82A}">
                    <a16:rowId xmlns:a16="http://schemas.microsoft.com/office/drawing/2014/main" val="10006"/>
                  </a:ext>
                </a:extLst>
              </a:tr>
            </a:tbl>
          </a:graphicData>
        </a:graphic>
      </p:graphicFrame>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52</a:t>
            </a:fld>
            <a:endParaRPr lang="tr-TR"/>
          </a:p>
        </p:txBody>
      </p:sp>
    </p:spTree>
    <p:extLst>
      <p:ext uri="{BB962C8B-B14F-4D97-AF65-F5344CB8AC3E}">
        <p14:creationId xmlns:p14="http://schemas.microsoft.com/office/powerpoint/2010/main" val="2159804800"/>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23728" y="1628800"/>
            <a:ext cx="4841390" cy="923330"/>
          </a:xfrm>
          <a:prstGeom prst="rect">
            <a:avLst/>
          </a:prstGeom>
          <a:noFill/>
        </p:spPr>
        <p:txBody>
          <a:bodyPr wrap="none" lIns="91440" tIns="45720" rIns="91440" bIns="45720">
            <a:spAutoFit/>
          </a:bodyPr>
          <a:lstStyle/>
          <a:p>
            <a:pPr algn="ctr"/>
            <a:r>
              <a:rPr lang="tr-TR"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TEŞEKKÜRLER</a:t>
            </a:r>
          </a:p>
        </p:txBody>
      </p:sp>
      <p:sp>
        <p:nvSpPr>
          <p:cNvPr id="6" name="Metin kutusu 5"/>
          <p:cNvSpPr txBox="1"/>
          <p:nvPr/>
        </p:nvSpPr>
        <p:spPr>
          <a:xfrm>
            <a:off x="2339752" y="3284984"/>
            <a:ext cx="4536504" cy="1077218"/>
          </a:xfrm>
          <a:prstGeom prst="rect">
            <a:avLst/>
          </a:prstGeom>
          <a:noFill/>
        </p:spPr>
        <p:txBody>
          <a:bodyPr wrap="square" rtlCol="0">
            <a:spAutoFit/>
          </a:bodyPr>
          <a:lstStyle/>
          <a:p>
            <a:pPr algn="ctr"/>
            <a:r>
              <a:rPr lang="tr-TR" sz="2800" b="1" dirty="0"/>
              <a:t>İLKER  BOZ</a:t>
            </a:r>
          </a:p>
          <a:p>
            <a:pPr algn="ctr"/>
            <a:r>
              <a:rPr lang="tr-TR" dirty="0"/>
              <a:t>MALİ MÜŞAVİR</a:t>
            </a:r>
          </a:p>
          <a:p>
            <a:pPr algn="ctr"/>
            <a:r>
              <a:rPr lang="tr-TR" dirty="0"/>
              <a:t>BAĞIMSIZ DENETÇİ</a:t>
            </a: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4211960" y="5301208"/>
            <a:ext cx="879577" cy="1152128"/>
          </a:xfrm>
          <a:prstGeom prst="rect">
            <a:avLst/>
          </a:prstGeom>
        </p:spPr>
      </p:pic>
      <p:sp>
        <p:nvSpPr>
          <p:cNvPr id="2" name="Slayt Numarası Yer Tutucusu 1"/>
          <p:cNvSpPr>
            <a:spLocks noGrp="1"/>
          </p:cNvSpPr>
          <p:nvPr>
            <p:ph type="sldNum" sz="quarter" idx="12"/>
          </p:nvPr>
        </p:nvSpPr>
        <p:spPr>
          <a:xfrm>
            <a:off x="3810000" y="6453336"/>
            <a:ext cx="1828800" cy="404664"/>
          </a:xfrm>
        </p:spPr>
        <p:txBody>
          <a:bodyPr/>
          <a:lstStyle/>
          <a:p>
            <a:fld id="{E5ECC662-7D21-46D7-BA86-D6558CEAC0F8}" type="slidenum">
              <a:rPr lang="tr-TR" smtClean="0"/>
              <a:t>53</a:t>
            </a:fld>
            <a:endParaRPr lang="tr-TR" dirty="0"/>
          </a:p>
        </p:txBody>
      </p:sp>
    </p:spTree>
    <p:extLst>
      <p:ext uri="{BB962C8B-B14F-4D97-AF65-F5344CB8AC3E}">
        <p14:creationId xmlns:p14="http://schemas.microsoft.com/office/powerpoint/2010/main" val="345284635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1327695"/>
            <a:ext cx="7848872" cy="5062924"/>
          </a:xfrm>
          <a:prstGeom prst="rect">
            <a:avLst/>
          </a:prstGeom>
        </p:spPr>
        <p:txBody>
          <a:bodyPr wrap="square">
            <a:spAutoFit/>
          </a:bodyPr>
          <a:lstStyle/>
          <a:p>
            <a:pPr algn="just"/>
            <a:r>
              <a:rPr lang="tr-TR" sz="2700" b="1" dirty="0">
                <a:solidFill>
                  <a:srgbClr val="FF0000"/>
                </a:solidFill>
                <a:latin typeface="+mj-lt"/>
              </a:rPr>
              <a:t>İSTİSNA KAPSAMINDA YER ALMAYAN KAZANÇLAR</a:t>
            </a:r>
            <a:endParaRPr lang="tr-TR" sz="2700" dirty="0">
              <a:solidFill>
                <a:srgbClr val="FF0000"/>
              </a:solidFill>
              <a:latin typeface="+mj-lt"/>
            </a:endParaRPr>
          </a:p>
          <a:p>
            <a:pPr algn="just"/>
            <a:r>
              <a:rPr lang="tr-TR" b="1" dirty="0">
                <a:latin typeface="+mj-lt"/>
              </a:rPr>
              <a:t> </a:t>
            </a:r>
            <a:endParaRPr lang="tr-TR" sz="2400" dirty="0">
              <a:latin typeface="+mj-lt"/>
            </a:endParaRPr>
          </a:p>
          <a:p>
            <a:pPr algn="just"/>
            <a:r>
              <a:rPr lang="tr-TR" sz="2400" dirty="0">
                <a:solidFill>
                  <a:srgbClr val="FF0000"/>
                </a:solidFill>
                <a:latin typeface="+mj-lt"/>
              </a:rPr>
              <a:t>1- </a:t>
            </a:r>
            <a:r>
              <a:rPr lang="tr-TR" sz="2400" dirty="0">
                <a:latin typeface="+mj-lt"/>
              </a:rPr>
              <a:t>İşletmelerin Teknoparklarda diğer faaliyetlerinden  elde ettikleri kazançlar istisna kapsamı dışındadır.</a:t>
            </a:r>
          </a:p>
          <a:p>
            <a:pPr algn="just"/>
            <a:endParaRPr lang="tr-TR" sz="2400" dirty="0">
              <a:latin typeface="+mj-lt"/>
            </a:endParaRPr>
          </a:p>
          <a:p>
            <a:pPr algn="just"/>
            <a:r>
              <a:rPr lang="tr-TR" sz="2400" dirty="0">
                <a:solidFill>
                  <a:srgbClr val="FF0000"/>
                </a:solidFill>
                <a:latin typeface="+mj-lt"/>
              </a:rPr>
              <a:t>2- </a:t>
            </a:r>
            <a:r>
              <a:rPr lang="tr-TR" sz="2400" dirty="0">
                <a:latin typeface="+mj-lt"/>
              </a:rPr>
              <a:t>Ar-Ge, yazılım ve tasarım faaliyeti kapsamında yer almakla birlikte, teknopark dışında yürütülen faaliyetlerden elde edilen kazançlar istisna kapsamında yer almazlar.</a:t>
            </a:r>
          </a:p>
          <a:p>
            <a:pPr algn="just"/>
            <a:endParaRPr lang="tr-TR" sz="2400" dirty="0">
              <a:latin typeface="+mj-lt"/>
            </a:endParaRPr>
          </a:p>
          <a:p>
            <a:pPr algn="just"/>
            <a:r>
              <a:rPr lang="tr-TR" sz="2400" dirty="0">
                <a:solidFill>
                  <a:srgbClr val="FF0000"/>
                </a:solidFill>
                <a:latin typeface="+mj-lt"/>
              </a:rPr>
              <a:t>3- </a:t>
            </a:r>
            <a:r>
              <a:rPr lang="tr-TR" sz="2400" dirty="0">
                <a:latin typeface="+mj-lt"/>
              </a:rPr>
              <a:t>Yukarıda yer alan faaliyetler dışındaki elde edilen kazançlar (kur farkı geliri, vade farkı geliri, faiz, repo gelirleri vb.) istisna kapsamında değerlendirilmez. </a:t>
            </a:r>
          </a:p>
          <a:p>
            <a:pPr algn="just"/>
            <a:endParaRPr lang="tr-TR" sz="1400" dirty="0">
              <a:latin typeface="+mj-lt"/>
            </a:endParaRPr>
          </a:p>
        </p:txBody>
      </p:sp>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6</a:t>
            </a:fld>
            <a:endParaRPr lang="tr-TR"/>
          </a:p>
        </p:txBody>
      </p:sp>
    </p:spTree>
    <p:extLst>
      <p:ext uri="{BB962C8B-B14F-4D97-AF65-F5344CB8AC3E}">
        <p14:creationId xmlns:p14="http://schemas.microsoft.com/office/powerpoint/2010/main" val="13627097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71A1D8-E5F3-4489-887C-65C9030FAA13}"/>
              </a:ext>
            </a:extLst>
          </p:cNvPr>
          <p:cNvSpPr>
            <a:spLocks noGrp="1"/>
          </p:cNvSpPr>
          <p:nvPr>
            <p:ph type="title"/>
          </p:nvPr>
        </p:nvSpPr>
        <p:spPr>
          <a:xfrm>
            <a:off x="683568" y="629816"/>
            <a:ext cx="7848872" cy="710952"/>
          </a:xfrm>
        </p:spPr>
        <p:txBody>
          <a:bodyPr>
            <a:normAutofit fontScale="90000"/>
          </a:bodyPr>
          <a:lstStyle/>
          <a:p>
            <a:pPr marL="0" indent="0" algn="l">
              <a:buNone/>
            </a:pPr>
            <a:r>
              <a:rPr lang="tr-TR" sz="3100" dirty="0">
                <a:solidFill>
                  <a:srgbClr val="FF0000"/>
                </a:solidFill>
                <a:effectLst/>
                <a:ea typeface="Calibri" panose="020F0502020204030204" pitchFamily="34" charset="0"/>
              </a:rPr>
              <a:t>Ar-Ge Harcamalarının Muhasebeleştirilmesi </a:t>
            </a:r>
            <a:br>
              <a:rPr lang="tr-TR" sz="3600" dirty="0">
                <a:solidFill>
                  <a:srgbClr val="000000"/>
                </a:solidFill>
                <a:effectLst/>
                <a:latin typeface="Calibri" panose="020F0502020204030204" pitchFamily="34" charset="0"/>
                <a:ea typeface="Calibri" panose="020F0502020204030204" pitchFamily="34" charset="0"/>
              </a:rPr>
            </a:br>
            <a:endParaRPr lang="tr-TR" sz="3600" dirty="0"/>
          </a:p>
        </p:txBody>
      </p:sp>
      <p:sp>
        <p:nvSpPr>
          <p:cNvPr id="3" name="İçerik Yer Tutucusu 2">
            <a:extLst>
              <a:ext uri="{FF2B5EF4-FFF2-40B4-BE49-F238E27FC236}">
                <a16:creationId xmlns:a16="http://schemas.microsoft.com/office/drawing/2014/main" id="{1AF651DA-8FB8-46D7-867E-A3D208B4707E}"/>
              </a:ext>
            </a:extLst>
          </p:cNvPr>
          <p:cNvSpPr>
            <a:spLocks noGrp="1"/>
          </p:cNvSpPr>
          <p:nvPr>
            <p:ph sz="quarter" idx="13"/>
          </p:nvPr>
        </p:nvSpPr>
        <p:spPr>
          <a:xfrm>
            <a:off x="611560" y="1268760"/>
            <a:ext cx="8136904" cy="5040560"/>
          </a:xfrm>
        </p:spPr>
        <p:txBody>
          <a:bodyPr>
            <a:noAutofit/>
          </a:bodyPr>
          <a:lstStyle/>
          <a:p>
            <a:pPr marL="45720" indent="0" algn="just">
              <a:buNone/>
            </a:pPr>
            <a:r>
              <a:rPr lang="tr-TR" sz="1700" dirty="0">
                <a:solidFill>
                  <a:schemeClr val="tx1">
                    <a:lumMod val="75000"/>
                    <a:lumOff val="25000"/>
                  </a:schemeClr>
                </a:solidFill>
                <a:effectLst/>
                <a:latin typeface="+mj-lt"/>
                <a:ea typeface="Calibri" panose="020F0502020204030204" pitchFamily="34" charset="0"/>
              </a:rPr>
              <a:t>İşletmeler Ar-Ge, yazılım ve tasarım faaliyetleri ile </a:t>
            </a:r>
            <a:r>
              <a:rPr lang="tr-TR" sz="1700" dirty="0">
                <a:latin typeface="+mj-lt"/>
                <a:ea typeface="Calibri" panose="020F0502020204030204" pitchFamily="34" charset="0"/>
              </a:rPr>
              <a:t>bu kapsamda değerlendirilmeyen </a:t>
            </a:r>
            <a:r>
              <a:rPr lang="tr-TR" sz="1700" dirty="0">
                <a:solidFill>
                  <a:schemeClr val="tx1">
                    <a:lumMod val="75000"/>
                    <a:lumOff val="25000"/>
                  </a:schemeClr>
                </a:solidFill>
                <a:effectLst/>
                <a:latin typeface="+mj-lt"/>
                <a:ea typeface="Calibri" panose="020F0502020204030204" pitchFamily="34" charset="0"/>
              </a:rPr>
              <a:t>diğer faaliyetlerinden oluşan </a:t>
            </a:r>
            <a:r>
              <a:rPr lang="tr-TR" sz="1700" dirty="0">
                <a:latin typeface="+mj-lt"/>
                <a:ea typeface="Calibri" panose="020F0502020204030204" pitchFamily="34" charset="0"/>
              </a:rPr>
              <a:t>gelir</a:t>
            </a:r>
            <a:r>
              <a:rPr lang="tr-TR" sz="1700" dirty="0">
                <a:solidFill>
                  <a:schemeClr val="tx1">
                    <a:lumMod val="75000"/>
                    <a:lumOff val="25000"/>
                  </a:schemeClr>
                </a:solidFill>
                <a:effectLst/>
                <a:latin typeface="+mj-lt"/>
                <a:ea typeface="Calibri" panose="020F0502020204030204" pitchFamily="34" charset="0"/>
              </a:rPr>
              <a:t> ve gider kalemlerini birbirinden ayrıştırarak,</a:t>
            </a:r>
            <a:r>
              <a:rPr lang="tr-TR" sz="1700" dirty="0">
                <a:latin typeface="+mj-lt"/>
                <a:ea typeface="Calibri" panose="020F0502020204030204" pitchFamily="34" charset="0"/>
              </a:rPr>
              <a:t> her bir faaliyetlerine ilişkin gelir ve giderlerini doğru</a:t>
            </a:r>
            <a:r>
              <a:rPr lang="tr-TR" sz="1700" dirty="0">
                <a:solidFill>
                  <a:schemeClr val="tx1">
                    <a:lumMod val="75000"/>
                    <a:lumOff val="25000"/>
                  </a:schemeClr>
                </a:solidFill>
                <a:effectLst/>
                <a:latin typeface="+mj-lt"/>
                <a:ea typeface="Calibri" panose="020F0502020204030204" pitchFamily="34" charset="0"/>
              </a:rPr>
              <a:t> hesaplanmak zorundadırlar. </a:t>
            </a:r>
          </a:p>
          <a:p>
            <a:pPr marL="0" indent="0" algn="just">
              <a:buNone/>
            </a:pPr>
            <a:endParaRPr lang="tr-TR" sz="300" dirty="0">
              <a:solidFill>
                <a:schemeClr val="tx1">
                  <a:lumMod val="75000"/>
                  <a:lumOff val="25000"/>
                </a:schemeClr>
              </a:solidFill>
              <a:effectLst/>
              <a:latin typeface="+mj-lt"/>
              <a:ea typeface="Calibri" panose="020F0502020204030204" pitchFamily="34" charset="0"/>
            </a:endParaRPr>
          </a:p>
          <a:p>
            <a:pPr marL="0" indent="0" algn="just">
              <a:buNone/>
            </a:pPr>
            <a:r>
              <a:rPr lang="tr-TR" sz="1700" dirty="0">
                <a:solidFill>
                  <a:schemeClr val="tx1">
                    <a:lumMod val="75000"/>
                    <a:lumOff val="25000"/>
                  </a:schemeClr>
                </a:solidFill>
                <a:effectLst/>
                <a:latin typeface="+mj-lt"/>
                <a:ea typeface="Calibri" panose="020F0502020204030204" pitchFamily="34" charset="0"/>
              </a:rPr>
              <a:t>İşletmeler Ar-Ge, Yazılım, Tasarım faaliyetlerini yürütürken aşağıdaki harcamaları yapmaktadırlar.</a:t>
            </a:r>
          </a:p>
          <a:p>
            <a:pPr marL="285750" indent="-285750" algn="just">
              <a:buFont typeface="Wingdings" panose="05000000000000000000" pitchFamily="2" charset="2"/>
              <a:buChar char="Ø"/>
            </a:pPr>
            <a:r>
              <a:rPr lang="tr-TR" sz="1700" dirty="0">
                <a:solidFill>
                  <a:srgbClr val="FF0000"/>
                </a:solidFill>
                <a:effectLst/>
                <a:latin typeface="+mj-lt"/>
                <a:ea typeface="Calibri" panose="020F0502020204030204" pitchFamily="34" charset="0"/>
              </a:rPr>
              <a:t> </a:t>
            </a:r>
            <a:r>
              <a:rPr lang="tr-TR" sz="1700" dirty="0">
                <a:solidFill>
                  <a:schemeClr val="tx1">
                    <a:lumMod val="75000"/>
                    <a:lumOff val="25000"/>
                  </a:schemeClr>
                </a:solidFill>
                <a:effectLst/>
                <a:latin typeface="+mj-lt"/>
                <a:ea typeface="Calibri" panose="020F0502020204030204" pitchFamily="34" charset="0"/>
              </a:rPr>
              <a:t>İlk Madde Malzeme Giderleri,</a:t>
            </a:r>
          </a:p>
          <a:p>
            <a:pPr marL="285750" indent="-285750" algn="just">
              <a:buFont typeface="Wingdings" panose="05000000000000000000" pitchFamily="2" charset="2"/>
              <a:buChar char="Ø"/>
            </a:pPr>
            <a:r>
              <a:rPr lang="tr-TR" sz="1700" dirty="0">
                <a:solidFill>
                  <a:schemeClr val="tx1">
                    <a:lumMod val="75000"/>
                    <a:lumOff val="25000"/>
                  </a:schemeClr>
                </a:solidFill>
                <a:effectLst/>
                <a:latin typeface="+mj-lt"/>
                <a:ea typeface="Calibri" panose="020F0502020204030204" pitchFamily="34" charset="0"/>
              </a:rPr>
              <a:t> Personel Giderleri,  </a:t>
            </a:r>
          </a:p>
          <a:p>
            <a:pPr algn="just">
              <a:buFont typeface="Wingdings" panose="05000000000000000000" pitchFamily="2" charset="2"/>
              <a:buChar char="Ø"/>
            </a:pPr>
            <a:r>
              <a:rPr lang="tr-TR" sz="1700" dirty="0">
                <a:latin typeface="+mj-lt"/>
                <a:ea typeface="Calibri" panose="020F0502020204030204" pitchFamily="34" charset="0"/>
              </a:rPr>
              <a:t> </a:t>
            </a:r>
            <a:r>
              <a:rPr lang="tr-TR" sz="1700" dirty="0">
                <a:solidFill>
                  <a:schemeClr val="tx1">
                    <a:lumMod val="75000"/>
                    <a:lumOff val="25000"/>
                  </a:schemeClr>
                </a:solidFill>
                <a:latin typeface="+mj-lt"/>
                <a:ea typeface="Calibri" panose="020F0502020204030204" pitchFamily="34" charset="0"/>
              </a:rPr>
              <a:t>Amortisman Giderleri,  </a:t>
            </a:r>
            <a:endParaRPr lang="tr-TR" sz="1700" dirty="0">
              <a:solidFill>
                <a:schemeClr val="tx1">
                  <a:lumMod val="75000"/>
                  <a:lumOff val="25000"/>
                </a:schemeClr>
              </a:solidFill>
              <a:effectLst/>
              <a:latin typeface="+mj-lt"/>
              <a:ea typeface="Calibri" panose="020F0502020204030204" pitchFamily="34" charset="0"/>
            </a:endParaRPr>
          </a:p>
          <a:p>
            <a:pPr algn="just">
              <a:buFont typeface="Wingdings" panose="05000000000000000000" pitchFamily="2" charset="2"/>
              <a:buChar char="Ø"/>
            </a:pPr>
            <a:r>
              <a:rPr lang="tr-TR" sz="1700" dirty="0">
                <a:solidFill>
                  <a:schemeClr val="tx1">
                    <a:lumMod val="75000"/>
                    <a:lumOff val="25000"/>
                  </a:schemeClr>
                </a:solidFill>
                <a:effectLst/>
                <a:latin typeface="+mj-lt"/>
                <a:ea typeface="Calibri" panose="020F0502020204030204" pitchFamily="34" charset="0"/>
              </a:rPr>
              <a:t> Genel Giderler, </a:t>
            </a:r>
          </a:p>
          <a:p>
            <a:pPr algn="just">
              <a:buFont typeface="Wingdings" panose="05000000000000000000" pitchFamily="2" charset="2"/>
              <a:buChar char="Ø"/>
            </a:pPr>
            <a:r>
              <a:rPr lang="tr-TR" sz="1700" dirty="0">
                <a:solidFill>
                  <a:schemeClr val="tx1">
                    <a:lumMod val="75000"/>
                    <a:lumOff val="25000"/>
                  </a:schemeClr>
                </a:solidFill>
                <a:effectLst/>
                <a:latin typeface="+mj-lt"/>
                <a:ea typeface="Calibri" panose="020F0502020204030204" pitchFamily="34" charset="0"/>
              </a:rPr>
              <a:t> Kira Giderleri  vb. </a:t>
            </a:r>
          </a:p>
          <a:p>
            <a:pPr marL="0" indent="0" algn="just">
              <a:lnSpc>
                <a:spcPct val="107000"/>
              </a:lnSpc>
              <a:spcAft>
                <a:spcPts val="800"/>
              </a:spcAft>
              <a:buNone/>
            </a:pPr>
            <a:endParaRPr lang="tr-TR" sz="200" dirty="0">
              <a:latin typeface="+mj-lt"/>
              <a:cs typeface="Times New Roman" panose="02020603050405020304" pitchFamily="18" charset="0"/>
            </a:endParaRPr>
          </a:p>
          <a:p>
            <a:pPr marL="0" indent="0" algn="just">
              <a:lnSpc>
                <a:spcPct val="107000"/>
              </a:lnSpc>
              <a:spcAft>
                <a:spcPts val="800"/>
              </a:spcAft>
              <a:buNone/>
            </a:pPr>
            <a:r>
              <a:rPr lang="tr-TR" sz="1700" dirty="0">
                <a:solidFill>
                  <a:schemeClr val="tx1">
                    <a:lumMod val="75000"/>
                    <a:lumOff val="25000"/>
                  </a:schemeClr>
                </a:solidFill>
                <a:latin typeface="+mj-lt"/>
              </a:rPr>
              <a:t>Teknoparklarda yapılan ve istisna kapsamına giren tüm harcamaların aktifleştirilme zorunluluğundan dolayı, yapılan bu harcamaların tamamı </a:t>
            </a:r>
            <a:r>
              <a:rPr lang="tr-TR" sz="1700" b="1" dirty="0">
                <a:solidFill>
                  <a:schemeClr val="tx1">
                    <a:lumMod val="75000"/>
                    <a:lumOff val="25000"/>
                  </a:schemeClr>
                </a:solidFill>
                <a:latin typeface="+mj-lt"/>
              </a:rPr>
              <a:t>‘’263 Araştırma ve Geliştirme Gideri Hesabında’’ </a:t>
            </a:r>
            <a:r>
              <a:rPr lang="tr-TR" sz="1700" dirty="0">
                <a:solidFill>
                  <a:schemeClr val="tx1">
                    <a:lumMod val="75000"/>
                    <a:lumOff val="25000"/>
                  </a:schemeClr>
                </a:solidFill>
                <a:latin typeface="+mj-lt"/>
              </a:rPr>
              <a:t>izlenir. Gelir idaresinin vermiş olduğu </a:t>
            </a:r>
            <a:r>
              <a:rPr lang="tr-TR" sz="1700" dirty="0" err="1">
                <a:solidFill>
                  <a:schemeClr val="tx1">
                    <a:lumMod val="75000"/>
                    <a:lumOff val="25000"/>
                  </a:schemeClr>
                </a:solidFill>
                <a:latin typeface="+mj-lt"/>
              </a:rPr>
              <a:t>özelgeler</a:t>
            </a:r>
            <a:r>
              <a:rPr lang="tr-TR" sz="1700" dirty="0">
                <a:solidFill>
                  <a:schemeClr val="tx1">
                    <a:lumMod val="75000"/>
                    <a:lumOff val="25000"/>
                  </a:schemeClr>
                </a:solidFill>
                <a:latin typeface="+mj-lt"/>
              </a:rPr>
              <a:t> de bu doğrultudadır. </a:t>
            </a:r>
            <a:endParaRPr lang="tr-TR" sz="1700" dirty="0">
              <a:latin typeface="+mj-lt"/>
            </a:endParaRPr>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165304"/>
            <a:ext cx="494762" cy="648072"/>
          </a:xfrm>
          <a:prstGeom prst="rect">
            <a:avLst/>
          </a:prstGeom>
        </p:spPr>
      </p:pic>
      <p:sp>
        <p:nvSpPr>
          <p:cNvPr id="4" name="Slayt Numarası Yer Tutucusu 3"/>
          <p:cNvSpPr>
            <a:spLocks noGrp="1"/>
          </p:cNvSpPr>
          <p:nvPr>
            <p:ph type="sldNum" sz="quarter" idx="12"/>
          </p:nvPr>
        </p:nvSpPr>
        <p:spPr/>
        <p:txBody>
          <a:bodyPr/>
          <a:lstStyle/>
          <a:p>
            <a:fld id="{E5ECC662-7D21-46D7-BA86-D6558CEAC0F8}" type="slidenum">
              <a:rPr lang="tr-TR" smtClean="0"/>
              <a:t>7</a:t>
            </a:fld>
            <a:endParaRPr lang="tr-TR"/>
          </a:p>
        </p:txBody>
      </p:sp>
    </p:spTree>
    <p:extLst>
      <p:ext uri="{BB962C8B-B14F-4D97-AF65-F5344CB8AC3E}">
        <p14:creationId xmlns:p14="http://schemas.microsoft.com/office/powerpoint/2010/main" val="386539439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50725" y="836712"/>
            <a:ext cx="7941755" cy="892552"/>
          </a:xfrm>
          <a:prstGeom prst="rect">
            <a:avLst/>
          </a:prstGeom>
        </p:spPr>
        <p:txBody>
          <a:bodyPr wrap="square">
            <a:spAutoFit/>
          </a:bodyPr>
          <a:lstStyle/>
          <a:p>
            <a:r>
              <a:rPr lang="tr-TR" sz="2400" b="1" dirty="0">
                <a:solidFill>
                  <a:srgbClr val="FF0000"/>
                </a:solidFill>
                <a:latin typeface="+mj-lt"/>
              </a:rPr>
              <a:t>TEKNOKENTLERDE UYGULANAN MUHASEBE KAYITLARI </a:t>
            </a:r>
          </a:p>
          <a:p>
            <a:endParaRPr lang="tr-TR" sz="2800" dirty="0">
              <a:solidFill>
                <a:srgbClr val="FF0000"/>
              </a:solidFill>
              <a:latin typeface="+mj-lt"/>
            </a:endParaRPr>
          </a:p>
        </p:txBody>
      </p:sp>
      <p:sp>
        <p:nvSpPr>
          <p:cNvPr id="5" name="Dikdörtgen 4"/>
          <p:cNvSpPr/>
          <p:nvPr/>
        </p:nvSpPr>
        <p:spPr>
          <a:xfrm>
            <a:off x="1006398" y="1790819"/>
            <a:ext cx="5631670" cy="461665"/>
          </a:xfrm>
          <a:prstGeom prst="rect">
            <a:avLst/>
          </a:prstGeom>
        </p:spPr>
        <p:txBody>
          <a:bodyPr wrap="none">
            <a:spAutoFit/>
          </a:bodyPr>
          <a:lstStyle/>
          <a:p>
            <a:pPr lvl="0"/>
            <a:r>
              <a:rPr lang="tr-TR" sz="2400" b="1" dirty="0">
                <a:solidFill>
                  <a:srgbClr val="FF0000"/>
                </a:solidFill>
                <a:latin typeface="+mj-lt"/>
              </a:rPr>
              <a:t>İlk Madde ve Malzeme Giderleri         </a:t>
            </a:r>
            <a:endParaRPr lang="tr-TR" sz="2400" dirty="0">
              <a:solidFill>
                <a:srgbClr val="FF0000"/>
              </a:solidFill>
              <a:latin typeface="+mj-lt"/>
            </a:endParaRPr>
          </a:p>
        </p:txBody>
      </p:sp>
      <p:sp>
        <p:nvSpPr>
          <p:cNvPr id="6" name="Dikdörtgen 5"/>
          <p:cNvSpPr/>
          <p:nvPr/>
        </p:nvSpPr>
        <p:spPr>
          <a:xfrm>
            <a:off x="971600" y="2782669"/>
            <a:ext cx="7632848" cy="923330"/>
          </a:xfrm>
          <a:prstGeom prst="rect">
            <a:avLst/>
          </a:prstGeom>
        </p:spPr>
        <p:txBody>
          <a:bodyPr wrap="square">
            <a:spAutoFit/>
          </a:bodyPr>
          <a:lstStyle/>
          <a:p>
            <a:pPr algn="just"/>
            <a:r>
              <a:rPr lang="tr-TR" b="1" dirty="0">
                <a:solidFill>
                  <a:srgbClr val="FF0000"/>
                </a:solidFill>
                <a:latin typeface="+mj-lt"/>
              </a:rPr>
              <a:t>ÖRNEK: </a:t>
            </a:r>
            <a:r>
              <a:rPr lang="tr-TR" dirty="0" err="1">
                <a:latin typeface="+mj-lt"/>
              </a:rPr>
              <a:t>Polaris</a:t>
            </a:r>
            <a:r>
              <a:rPr lang="tr-TR" dirty="0">
                <a:latin typeface="+mj-lt"/>
              </a:rPr>
              <a:t> AŞ, </a:t>
            </a:r>
            <a:r>
              <a:rPr lang="tr-TR" dirty="0" err="1">
                <a:latin typeface="+mj-lt"/>
              </a:rPr>
              <a:t>Ostim</a:t>
            </a:r>
            <a:r>
              <a:rPr lang="tr-TR" dirty="0">
                <a:latin typeface="+mj-lt"/>
              </a:rPr>
              <a:t> </a:t>
            </a:r>
            <a:r>
              <a:rPr lang="tr-TR" dirty="0" err="1">
                <a:latin typeface="+mj-lt"/>
              </a:rPr>
              <a:t>Teknopark’ta</a:t>
            </a:r>
            <a:r>
              <a:rPr lang="tr-TR" dirty="0">
                <a:latin typeface="+mj-lt"/>
              </a:rPr>
              <a:t> faaliyete geçmiş, yeni tıbbı bir </a:t>
            </a:r>
            <a:r>
              <a:rPr lang="tr-TR" b="1" dirty="0">
                <a:latin typeface="+mj-lt"/>
              </a:rPr>
              <a:t>cihazın yazılımı ve üretimi ile</a:t>
            </a:r>
            <a:r>
              <a:rPr lang="tr-TR" dirty="0">
                <a:latin typeface="+mj-lt"/>
              </a:rPr>
              <a:t> ilgili projesi yönetici şirket tarafından onaylanmıştır. </a:t>
            </a:r>
          </a:p>
        </p:txBody>
      </p:sp>
      <p:sp>
        <p:nvSpPr>
          <p:cNvPr id="7" name="Dikdörtgen 6"/>
          <p:cNvSpPr/>
          <p:nvPr/>
        </p:nvSpPr>
        <p:spPr>
          <a:xfrm>
            <a:off x="971600" y="3861048"/>
            <a:ext cx="7632848" cy="646331"/>
          </a:xfrm>
          <a:prstGeom prst="rect">
            <a:avLst/>
          </a:prstGeom>
        </p:spPr>
        <p:txBody>
          <a:bodyPr wrap="square">
            <a:spAutoFit/>
          </a:bodyPr>
          <a:lstStyle/>
          <a:p>
            <a:pPr algn="just"/>
            <a:r>
              <a:rPr lang="tr-TR" dirty="0">
                <a:latin typeface="+mj-lt"/>
              </a:rPr>
              <a:t>Şirket, üretimde kullanmak üzere 100.000-TL tutarında ilk madde ve malzeme almış ve 18.000-TL KDV bankadan  ödemiştir. </a:t>
            </a:r>
          </a:p>
        </p:txBody>
      </p:sp>
      <p:sp>
        <p:nvSpPr>
          <p:cNvPr id="8" name="Dikdörtgen 7"/>
          <p:cNvSpPr/>
          <p:nvPr/>
        </p:nvSpPr>
        <p:spPr>
          <a:xfrm>
            <a:off x="971600" y="4543960"/>
            <a:ext cx="7632848" cy="1477328"/>
          </a:xfrm>
          <a:prstGeom prst="rect">
            <a:avLst/>
          </a:prstGeom>
        </p:spPr>
        <p:txBody>
          <a:bodyPr wrap="square">
            <a:spAutoFit/>
          </a:bodyPr>
          <a:lstStyle/>
          <a:p>
            <a:r>
              <a:rPr lang="tr-TR" dirty="0">
                <a:latin typeface="+mj-lt"/>
              </a:rPr>
              <a:t>------------------------/---------------------------------------------------------------</a:t>
            </a:r>
          </a:p>
          <a:p>
            <a:r>
              <a:rPr lang="tr-TR" dirty="0">
                <a:latin typeface="+mj-lt"/>
              </a:rPr>
              <a:t>150 İlk Madde ve Malzeme 	: 100.000-</a:t>
            </a:r>
          </a:p>
          <a:p>
            <a:r>
              <a:rPr lang="tr-TR" dirty="0">
                <a:latin typeface="+mj-lt"/>
              </a:rPr>
              <a:t>191 </a:t>
            </a:r>
            <a:r>
              <a:rPr lang="tr-TR" dirty="0" err="1">
                <a:latin typeface="+mj-lt"/>
              </a:rPr>
              <a:t>İnd</a:t>
            </a:r>
            <a:r>
              <a:rPr lang="tr-TR" dirty="0">
                <a:latin typeface="+mj-lt"/>
              </a:rPr>
              <a:t>. KDV			:   18.000-</a:t>
            </a:r>
          </a:p>
          <a:p>
            <a:r>
              <a:rPr lang="tr-TR" dirty="0">
                <a:latin typeface="+mj-lt"/>
              </a:rPr>
              <a:t>			102 BANKALAR HS		:118.000-</a:t>
            </a:r>
          </a:p>
          <a:p>
            <a:r>
              <a:rPr lang="tr-TR" dirty="0">
                <a:latin typeface="+mj-lt"/>
              </a:rPr>
              <a:t>----------------------------------------------------------------------------------------</a:t>
            </a:r>
          </a:p>
        </p:txBody>
      </p:sp>
      <p:pic>
        <p:nvPicPr>
          <p:cNvPr id="10" name="Resim 9"/>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8</a:t>
            </a:fld>
            <a:endParaRPr lang="tr-TR"/>
          </a:p>
        </p:txBody>
      </p:sp>
    </p:spTree>
    <p:extLst>
      <p:ext uri="{BB962C8B-B14F-4D97-AF65-F5344CB8AC3E}">
        <p14:creationId xmlns:p14="http://schemas.microsoft.com/office/powerpoint/2010/main" val="319897828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7584" y="692696"/>
            <a:ext cx="7632848" cy="646331"/>
          </a:xfrm>
          <a:prstGeom prst="rect">
            <a:avLst/>
          </a:prstGeom>
        </p:spPr>
        <p:txBody>
          <a:bodyPr wrap="square">
            <a:spAutoFit/>
          </a:bodyPr>
          <a:lstStyle/>
          <a:p>
            <a:pPr algn="just"/>
            <a:r>
              <a:rPr lang="tr-TR" dirty="0">
                <a:latin typeface="+mj-lt"/>
              </a:rPr>
              <a:t>Alınan ilk madde ve malzemeler üretimde kullanılmış, malzemeler stok hesabından üretim hesabına nakledilmiştir. </a:t>
            </a:r>
          </a:p>
        </p:txBody>
      </p:sp>
      <p:sp>
        <p:nvSpPr>
          <p:cNvPr id="5" name="Dikdörtgen 4"/>
          <p:cNvSpPr/>
          <p:nvPr/>
        </p:nvSpPr>
        <p:spPr>
          <a:xfrm>
            <a:off x="827584" y="1340768"/>
            <a:ext cx="7632848" cy="1200329"/>
          </a:xfrm>
          <a:prstGeom prst="rect">
            <a:avLst/>
          </a:prstGeom>
        </p:spPr>
        <p:txBody>
          <a:bodyPr wrap="square">
            <a:spAutoFit/>
          </a:bodyPr>
          <a:lstStyle/>
          <a:p>
            <a:r>
              <a:rPr lang="tr-TR" dirty="0">
                <a:latin typeface="+mj-lt"/>
              </a:rPr>
              <a:t>----------------------------////------------------------------------------------------</a:t>
            </a:r>
          </a:p>
          <a:p>
            <a:r>
              <a:rPr lang="tr-TR" dirty="0">
                <a:latin typeface="+mj-lt"/>
              </a:rPr>
              <a:t>750 Araştırma ve Geliştirme Gideri 	:100.000-</a:t>
            </a:r>
          </a:p>
          <a:p>
            <a:r>
              <a:rPr lang="tr-TR" dirty="0">
                <a:latin typeface="+mj-lt"/>
              </a:rPr>
              <a:t>		       150 İlk Madde ve Malzeme 	    :100.000-</a:t>
            </a:r>
          </a:p>
          <a:p>
            <a:r>
              <a:rPr lang="tr-TR" dirty="0">
                <a:latin typeface="+mj-lt"/>
              </a:rPr>
              <a:t>----------------------------------------------------------------------------------------</a:t>
            </a:r>
          </a:p>
        </p:txBody>
      </p:sp>
      <p:sp>
        <p:nvSpPr>
          <p:cNvPr id="6" name="Dikdörtgen 5"/>
          <p:cNvSpPr/>
          <p:nvPr/>
        </p:nvSpPr>
        <p:spPr>
          <a:xfrm>
            <a:off x="827584" y="2924944"/>
            <a:ext cx="3515578" cy="369332"/>
          </a:xfrm>
          <a:prstGeom prst="rect">
            <a:avLst/>
          </a:prstGeom>
        </p:spPr>
        <p:txBody>
          <a:bodyPr wrap="none">
            <a:spAutoFit/>
          </a:bodyPr>
          <a:lstStyle/>
          <a:p>
            <a:r>
              <a:rPr lang="tr-TR" dirty="0">
                <a:latin typeface="+mj-lt"/>
              </a:rPr>
              <a:t>Yapılan Harcamanın aktifleştirilmesi</a:t>
            </a:r>
          </a:p>
        </p:txBody>
      </p:sp>
      <p:sp>
        <p:nvSpPr>
          <p:cNvPr id="7" name="Dikdörtgen 6"/>
          <p:cNvSpPr/>
          <p:nvPr/>
        </p:nvSpPr>
        <p:spPr>
          <a:xfrm>
            <a:off x="827584" y="3257108"/>
            <a:ext cx="7632848" cy="1200329"/>
          </a:xfrm>
          <a:prstGeom prst="rect">
            <a:avLst/>
          </a:prstGeom>
        </p:spPr>
        <p:txBody>
          <a:bodyPr wrap="square">
            <a:spAutoFit/>
          </a:bodyPr>
          <a:lstStyle/>
          <a:p>
            <a:r>
              <a:rPr lang="tr-TR" dirty="0">
                <a:latin typeface="+mj-lt"/>
              </a:rPr>
              <a:t>----------------------------/////-----------------------------------------------------</a:t>
            </a:r>
          </a:p>
          <a:p>
            <a:r>
              <a:rPr lang="tr-TR" dirty="0">
                <a:latin typeface="+mj-lt"/>
              </a:rPr>
              <a:t>263 Araştırma ve Geliştirme Gideri	: 100.000-</a:t>
            </a:r>
          </a:p>
          <a:p>
            <a:r>
              <a:rPr lang="tr-TR" dirty="0">
                <a:latin typeface="+mj-lt"/>
              </a:rPr>
              <a:t>		     751 </a:t>
            </a:r>
            <a:r>
              <a:rPr lang="tr-TR" dirty="0" err="1">
                <a:latin typeface="+mj-lt"/>
              </a:rPr>
              <a:t>Araş</a:t>
            </a:r>
            <a:r>
              <a:rPr lang="tr-TR" dirty="0">
                <a:latin typeface="+mj-lt"/>
              </a:rPr>
              <a:t>. ve Gel. </a:t>
            </a:r>
            <a:r>
              <a:rPr lang="tr-TR" dirty="0" err="1">
                <a:latin typeface="+mj-lt"/>
              </a:rPr>
              <a:t>Gid</a:t>
            </a:r>
            <a:r>
              <a:rPr lang="tr-TR" dirty="0">
                <a:latin typeface="+mj-lt"/>
              </a:rPr>
              <a:t>. </a:t>
            </a:r>
            <a:r>
              <a:rPr lang="tr-TR" dirty="0" err="1">
                <a:latin typeface="+mj-lt"/>
              </a:rPr>
              <a:t>Yanst.Hs</a:t>
            </a:r>
            <a:r>
              <a:rPr lang="tr-TR" dirty="0">
                <a:latin typeface="+mj-lt"/>
              </a:rPr>
              <a:t>.	    : 100.000-</a:t>
            </a:r>
          </a:p>
          <a:p>
            <a:r>
              <a:rPr lang="tr-TR" dirty="0">
                <a:latin typeface="+mj-lt"/>
              </a:rPr>
              <a:t>----------------------------------------------------------------------------------------</a:t>
            </a:r>
          </a:p>
        </p:txBody>
      </p:sp>
      <p:sp>
        <p:nvSpPr>
          <p:cNvPr id="8" name="Dikdörtgen 7"/>
          <p:cNvSpPr/>
          <p:nvPr/>
        </p:nvSpPr>
        <p:spPr>
          <a:xfrm>
            <a:off x="799484" y="4831992"/>
            <a:ext cx="3196452" cy="369332"/>
          </a:xfrm>
          <a:prstGeom prst="rect">
            <a:avLst/>
          </a:prstGeom>
        </p:spPr>
        <p:txBody>
          <a:bodyPr wrap="none">
            <a:spAutoFit/>
          </a:bodyPr>
          <a:lstStyle/>
          <a:p>
            <a:r>
              <a:rPr lang="tr-TR" dirty="0">
                <a:latin typeface="+mj-lt"/>
              </a:rPr>
              <a:t>Yansıtma Hesabının Kapatılması </a:t>
            </a:r>
          </a:p>
        </p:txBody>
      </p:sp>
      <p:sp>
        <p:nvSpPr>
          <p:cNvPr id="9" name="Dikdörtgen 8"/>
          <p:cNvSpPr/>
          <p:nvPr/>
        </p:nvSpPr>
        <p:spPr>
          <a:xfrm>
            <a:off x="827584" y="5229200"/>
            <a:ext cx="7704856" cy="1200329"/>
          </a:xfrm>
          <a:prstGeom prst="rect">
            <a:avLst/>
          </a:prstGeom>
        </p:spPr>
        <p:txBody>
          <a:bodyPr wrap="square">
            <a:spAutoFit/>
          </a:bodyPr>
          <a:lstStyle/>
          <a:p>
            <a:r>
              <a:rPr lang="tr-TR" dirty="0">
                <a:latin typeface="+mj-lt"/>
              </a:rPr>
              <a:t>----------------------------/////------------------------------------------------------</a:t>
            </a:r>
          </a:p>
          <a:p>
            <a:r>
              <a:rPr lang="tr-TR" dirty="0">
                <a:latin typeface="+mj-lt"/>
              </a:rPr>
              <a:t>751 </a:t>
            </a:r>
            <a:r>
              <a:rPr lang="tr-TR" dirty="0" err="1">
                <a:latin typeface="+mj-lt"/>
              </a:rPr>
              <a:t>Araş</a:t>
            </a:r>
            <a:r>
              <a:rPr lang="tr-TR" dirty="0">
                <a:latin typeface="+mj-lt"/>
              </a:rPr>
              <a:t>. ve Gel. </a:t>
            </a:r>
            <a:r>
              <a:rPr lang="tr-TR" dirty="0" err="1">
                <a:latin typeface="+mj-lt"/>
              </a:rPr>
              <a:t>Gid</a:t>
            </a:r>
            <a:r>
              <a:rPr lang="tr-TR" dirty="0">
                <a:latin typeface="+mj-lt"/>
              </a:rPr>
              <a:t>. Yan. Hs.	: 100.000-</a:t>
            </a:r>
          </a:p>
          <a:p>
            <a:r>
              <a:rPr lang="tr-TR" dirty="0">
                <a:latin typeface="+mj-lt"/>
              </a:rPr>
              <a:t>		         750 Araştırma ve Geliştirme Gideri    : 100.000-</a:t>
            </a:r>
          </a:p>
          <a:p>
            <a:r>
              <a:rPr lang="tr-TR" dirty="0">
                <a:latin typeface="+mj-lt"/>
              </a:rPr>
              <a:t>-----------------------------------------------------------------------------------------</a:t>
            </a:r>
          </a:p>
        </p:txBody>
      </p:sp>
      <p:pic>
        <p:nvPicPr>
          <p:cNvPr id="11" name="Resim 10"/>
          <p:cNvPicPr>
            <a:picLocks noChangeAspect="1"/>
          </p:cNvPicPr>
          <p:nvPr/>
        </p:nvPicPr>
        <p:blipFill rotWithShape="1">
          <a:blip r:embed="rId2">
            <a:extLst>
              <a:ext uri="{28A0092B-C50C-407E-A947-70E740481C1C}">
                <a14:useLocalDpi xmlns:a14="http://schemas.microsoft.com/office/drawing/2010/main" val="0"/>
              </a:ext>
            </a:extLst>
          </a:blip>
          <a:srcRect l="3975" t="2743" r="4745"/>
          <a:stretch/>
        </p:blipFill>
        <p:spPr>
          <a:xfrm>
            <a:off x="8541734" y="6093296"/>
            <a:ext cx="494762" cy="648072"/>
          </a:xfrm>
          <a:prstGeom prst="rect">
            <a:avLst/>
          </a:prstGeom>
        </p:spPr>
      </p:pic>
      <p:sp>
        <p:nvSpPr>
          <p:cNvPr id="2" name="Slayt Numarası Yer Tutucusu 1"/>
          <p:cNvSpPr>
            <a:spLocks noGrp="1"/>
          </p:cNvSpPr>
          <p:nvPr>
            <p:ph type="sldNum" sz="quarter" idx="12"/>
          </p:nvPr>
        </p:nvSpPr>
        <p:spPr/>
        <p:txBody>
          <a:bodyPr/>
          <a:lstStyle/>
          <a:p>
            <a:fld id="{E5ECC662-7D21-46D7-BA86-D6558CEAC0F8}" type="slidenum">
              <a:rPr lang="tr-TR" smtClean="0"/>
              <a:t>9</a:t>
            </a:fld>
            <a:endParaRPr lang="tr-TR"/>
          </a:p>
        </p:txBody>
      </p:sp>
    </p:spTree>
    <p:extLst>
      <p:ext uri="{BB962C8B-B14F-4D97-AF65-F5344CB8AC3E}">
        <p14:creationId xmlns:p14="http://schemas.microsoft.com/office/powerpoint/2010/main" val="239728171"/>
      </p:ext>
    </p:extLst>
  </p:cSld>
  <p:clrMapOvr>
    <a:masterClrMapping/>
  </p:clrMapOvr>
  <p:transition spd="slow">
    <p:wipe/>
  </p:transition>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9739</TotalTime>
  <Words>4597</Words>
  <Application>Microsoft Office PowerPoint</Application>
  <PresentationFormat>Ekran Gösterisi (4:3)</PresentationFormat>
  <Paragraphs>709</Paragraphs>
  <Slides>53</Slides>
  <Notes>6</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53</vt:i4>
      </vt:variant>
    </vt:vector>
  </HeadingPairs>
  <TitlesOfParts>
    <vt:vector size="63" baseType="lpstr">
      <vt:lpstr>Bahnschrift Light</vt:lpstr>
      <vt:lpstr>Calibri</vt:lpstr>
      <vt:lpstr>century gothic</vt:lpstr>
      <vt:lpstr>Ebrima</vt:lpstr>
      <vt:lpstr>Georgia</vt:lpstr>
      <vt:lpstr>Tahoma</vt:lpstr>
      <vt:lpstr>Trebuchet MS</vt:lpstr>
      <vt:lpstr>Trebuchet MS (Başlıklar)</vt:lpstr>
      <vt:lpstr>Wingdings</vt:lpstr>
      <vt:lpstr>Hava Akımı</vt:lpstr>
      <vt:lpstr>PowerPoint Sunusu</vt:lpstr>
      <vt:lpstr>PowerPoint Sunusu</vt:lpstr>
      <vt:lpstr>PowerPoint Sunusu</vt:lpstr>
      <vt:lpstr>PowerPoint Sunusu</vt:lpstr>
      <vt:lpstr>PowerPoint Sunusu</vt:lpstr>
      <vt:lpstr>PowerPoint Sunusu</vt:lpstr>
      <vt:lpstr>Ar-Ge Harcamalarının Muhasebeleştirilmesi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ÖRNEK: SOLİTERA LTD.ŞTİ’NE AİT GELİR TABLOSU  Ostim Teknoparkta elde edilen kazanca karşılık işletme  yüklendiği toplam maliyetinin % 80’i, gider+gayri maddi haktan oluşmaktadır.    </vt:lpstr>
      <vt:lpstr>PowerPoint Sunusu</vt:lpstr>
      <vt:lpstr>Örneğin:  Wılly  Limited Şirketi, Ostim Teknoparkta oluşturduğu 10.000- maliyetli yazılımı 100.000-TL’ye satmış, toplamda 2.000-TL tutarında amortisman ayrılmıştır. (Hesaplama sonrası kazançtan istisna edilecek oran % 100 olarak tespit edilmiştir.)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EREN BOZ</cp:lastModifiedBy>
  <cp:revision>483</cp:revision>
  <dcterms:created xsi:type="dcterms:W3CDTF">2021-03-01T18:08:44Z</dcterms:created>
  <dcterms:modified xsi:type="dcterms:W3CDTF">2021-06-10T09:00:35Z</dcterms:modified>
</cp:coreProperties>
</file>