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86"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89" r:id="rId23"/>
    <p:sldId id="287" r:id="rId24"/>
    <p:sldId id="276" r:id="rId25"/>
    <p:sldId id="277" r:id="rId26"/>
    <p:sldId id="279" r:id="rId27"/>
    <p:sldId id="278" r:id="rId28"/>
    <p:sldId id="280" r:id="rId29"/>
    <p:sldId id="281" r:id="rId30"/>
    <p:sldId id="282" r:id="rId31"/>
    <p:sldId id="283" r:id="rId32"/>
    <p:sldId id="284"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4.04.2021</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4.04.2021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4.04.2021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4.04.2021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4.04.2021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4.04.2021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4.04.2021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4.04.2021</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143512"/>
            <a:ext cx="8101042" cy="1071570"/>
          </a:xfrm>
        </p:spPr>
        <p:txBody>
          <a:bodyPr>
            <a:normAutofit/>
          </a:bodyPr>
          <a:lstStyle/>
          <a:p>
            <a:r>
              <a:rPr lang="tr-TR" sz="6000" dirty="0" smtClean="0">
                <a:latin typeface="Times New Roman" pitchFamily="18" charset="0"/>
                <a:cs typeface="Times New Roman" pitchFamily="18" charset="0"/>
              </a:rPr>
              <a:t>KDV </a:t>
            </a:r>
            <a:r>
              <a:rPr lang="tr-TR" sz="6000" dirty="0" err="1" smtClean="0">
                <a:latin typeface="Times New Roman" pitchFamily="18" charset="0"/>
                <a:cs typeface="Times New Roman" pitchFamily="18" charset="0"/>
              </a:rPr>
              <a:t>Tevkifatı</a:t>
            </a:r>
            <a:endParaRPr lang="tr-TR" sz="60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500042"/>
            <a:ext cx="9144000" cy="6800732"/>
          </a:xfrm>
          <a:prstGeom prst="rect">
            <a:avLst/>
          </a:prstGeom>
        </p:spPr>
        <p:txBody>
          <a:bodyPr wrap="square">
            <a:spAutoFit/>
          </a:bodyPr>
          <a:lstStyle/>
          <a:p>
            <a:r>
              <a:rPr lang="tr-TR" sz="1600" b="1" u="sng" dirty="0" smtClean="0"/>
              <a:t>2.1.3.2.3. Makine, Teçhizat, Demirbaş ve Taşıtlara Ait Tadil, Bakım ve Onarım Hizmetleri </a:t>
            </a:r>
          </a:p>
          <a:p>
            <a:r>
              <a:rPr lang="tr-TR" sz="1700" b="1" dirty="0" smtClean="0"/>
              <a:t>2.1.3.2.3.1. </a:t>
            </a:r>
            <a:r>
              <a:rPr lang="tr-TR" sz="1700" b="1" dirty="0" err="1" smtClean="0"/>
              <a:t>Tevkifat</a:t>
            </a:r>
            <a:r>
              <a:rPr lang="tr-TR" sz="1700" b="1" dirty="0" smtClean="0"/>
              <a:t> Uygulayacak Alıcılar ve </a:t>
            </a:r>
            <a:r>
              <a:rPr lang="tr-TR" sz="1700" b="1" dirty="0" err="1" smtClean="0"/>
              <a:t>Tevkifat</a:t>
            </a:r>
            <a:r>
              <a:rPr lang="tr-TR" sz="1700" b="1" dirty="0" smtClean="0"/>
              <a:t> Oranı </a:t>
            </a:r>
          </a:p>
          <a:p>
            <a:pPr algn="just"/>
            <a:r>
              <a:rPr lang="tr-TR" sz="1700" dirty="0" smtClean="0"/>
              <a:t>Belirlenmiş alıcılara karşı ifa edilen makine, teçhizat, demirbaş ve taşıtlara ait tadil, bakım ve onarım hizmetlerinde alıcılar tarafından (</a:t>
            </a:r>
            <a:r>
              <a:rPr lang="tr-TR" sz="1700" b="1" dirty="0" smtClean="0"/>
              <a:t>7/10</a:t>
            </a:r>
            <a:r>
              <a:rPr lang="tr-TR" sz="1700" dirty="0" smtClean="0"/>
              <a:t>) oranında KDV </a:t>
            </a:r>
            <a:r>
              <a:rPr lang="tr-TR" sz="1700" dirty="0" err="1" smtClean="0"/>
              <a:t>tevkifatı</a:t>
            </a:r>
            <a:r>
              <a:rPr lang="tr-TR" sz="1700" dirty="0" smtClean="0"/>
              <a:t> uygulanır. </a:t>
            </a:r>
          </a:p>
          <a:p>
            <a:pPr algn="just"/>
            <a:r>
              <a:rPr lang="tr-TR" sz="1700" b="1" dirty="0" smtClean="0"/>
              <a:t>2.1.3.2.3.2. Kapsam </a:t>
            </a:r>
          </a:p>
          <a:p>
            <a:pPr algn="just"/>
            <a:r>
              <a:rPr lang="tr-TR" sz="1700" dirty="0" smtClean="0"/>
              <a:t>Belirlenmiş alıcılara ait veya bunlara tahsis edilen ve faaliyetlerinin yürütülmesinde kullanılan makine, teçhizat, demirbaş ve taşıtlara ait tadil, bakım ve onarım hizmetleri </a:t>
            </a:r>
            <a:r>
              <a:rPr lang="tr-TR" sz="1700" dirty="0" err="1" smtClean="0"/>
              <a:t>tevkifat</a:t>
            </a:r>
            <a:r>
              <a:rPr lang="tr-TR" sz="1700" dirty="0" smtClean="0"/>
              <a:t> kapsamındadır. </a:t>
            </a:r>
          </a:p>
          <a:p>
            <a:pPr algn="just"/>
            <a:r>
              <a:rPr lang="tr-TR" sz="1700" dirty="0" smtClean="0"/>
              <a:t>Isıtma-soğutma sistemleri, havalandırma sistemi, ses sistemi, görüntü sistemi, ışık sistemi, asansör ve benzerlerine yönelik bakım ve onarım hizmetleri bu bölüm kapsamında </a:t>
            </a:r>
            <a:r>
              <a:rPr lang="tr-TR" sz="1700" dirty="0" err="1" smtClean="0"/>
              <a:t>tevkifata</a:t>
            </a:r>
            <a:r>
              <a:rPr lang="tr-TR" sz="1700" dirty="0" smtClean="0"/>
              <a:t> tabi tutulur. </a:t>
            </a:r>
          </a:p>
          <a:p>
            <a:pPr algn="just"/>
            <a:r>
              <a:rPr lang="tr-TR" sz="1700" b="1" dirty="0" smtClean="0"/>
              <a:t>Bunların ilk yapımı veya tamamen yenilenmesi ise ,yapım işleri kapsamında </a:t>
            </a:r>
            <a:r>
              <a:rPr lang="tr-TR" sz="1700" b="1" dirty="0" err="1" smtClean="0"/>
              <a:t>tevkifata</a:t>
            </a:r>
            <a:r>
              <a:rPr lang="tr-TR" sz="1700" b="1" dirty="0" smtClean="0"/>
              <a:t> tabidir. </a:t>
            </a:r>
          </a:p>
          <a:p>
            <a:pPr algn="just"/>
            <a:r>
              <a:rPr lang="tr-TR" sz="1700" dirty="0" smtClean="0"/>
              <a:t>Makine, teçhizat, demirbaş ve taşıtların </a:t>
            </a:r>
            <a:r>
              <a:rPr lang="tr-TR" sz="1700" b="1" dirty="0" smtClean="0">
                <a:solidFill>
                  <a:srgbClr val="FF0000"/>
                </a:solidFill>
              </a:rPr>
              <a:t>bakım hizmetleri</a:t>
            </a:r>
            <a:r>
              <a:rPr lang="tr-TR" sz="1700" dirty="0" smtClean="0"/>
              <a:t>, bunların kendinden beklenen işlevleri sağlamak için belli aralıklarla veya gerektiği zaman yapılan faaliyetlerdir. Bu hizmet sırasında bakımı yapılan eşyanın belli aksam ve parçalarının değiştirilmesi de hizmetin ayrılmaz bir parçasıdır. </a:t>
            </a:r>
          </a:p>
          <a:p>
            <a:pPr algn="just"/>
            <a:r>
              <a:rPr lang="tr-TR" sz="1700" dirty="0" smtClean="0"/>
              <a:t>Makine, teçhizat, demirbaş ve taşıtların </a:t>
            </a:r>
            <a:r>
              <a:rPr lang="tr-TR" sz="1700" b="1" dirty="0" smtClean="0">
                <a:solidFill>
                  <a:srgbClr val="FF0000"/>
                </a:solidFill>
              </a:rPr>
              <a:t>onarımı ise </a:t>
            </a:r>
            <a:r>
              <a:rPr lang="tr-TR" sz="1700" dirty="0" smtClean="0"/>
              <a:t>bozulmuş, eskimiş araçların kullanılabilir hale getirilmesinden ibarettir. Bakım hizmetinde olduğu gibi onarım hizmetinde de onarılan şeye ait bazı parçaların değiştirilmesi işin tabii bir sonucudur. </a:t>
            </a:r>
          </a:p>
          <a:p>
            <a:pPr algn="just"/>
            <a:r>
              <a:rPr lang="tr-TR" sz="1700" dirty="0" smtClean="0"/>
              <a:t>Dolayısıyla, </a:t>
            </a:r>
            <a:r>
              <a:rPr lang="tr-TR" sz="1700" b="1" dirty="0" smtClean="0"/>
              <a:t>makine, teçhizat, demirbaş ve taşıtlara ait bakım ve onarım hizmetlerinin yalnızca işçilik hizmetinden ibaret sayılması söz konusu olmayıp, bu hizmetlerin gereği olarak yapılan malzeme, yedek parça ve sarf malzemesi teslimleri de bakım ve onarım hizmetine dahil bulunmaktadır. </a:t>
            </a:r>
          </a:p>
          <a:p>
            <a:pPr algn="just"/>
            <a:endParaRPr lang="tr-TR" sz="1500"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214290"/>
            <a:ext cx="9144000" cy="7278916"/>
          </a:xfrm>
          <a:prstGeom prst="rect">
            <a:avLst/>
          </a:prstGeom>
        </p:spPr>
        <p:txBody>
          <a:bodyPr wrap="square">
            <a:spAutoFit/>
          </a:bodyPr>
          <a:lstStyle/>
          <a:p>
            <a:r>
              <a:rPr lang="tr-TR" sz="2200" u="sng" dirty="0" smtClean="0"/>
              <a:t>2.1.3.2.4. Yemek Servis ve Organizasyon Hizmetleri </a:t>
            </a:r>
          </a:p>
          <a:p>
            <a:r>
              <a:rPr lang="tr-TR" dirty="0" smtClean="0"/>
              <a:t>2.1.3.2.4.1. </a:t>
            </a:r>
            <a:r>
              <a:rPr lang="tr-TR" dirty="0" err="1" smtClean="0"/>
              <a:t>Tevkifat</a:t>
            </a:r>
            <a:r>
              <a:rPr lang="tr-TR" dirty="0" smtClean="0"/>
              <a:t> Uygulayacak Alıcılar ve </a:t>
            </a:r>
            <a:r>
              <a:rPr lang="tr-TR" dirty="0" err="1" smtClean="0"/>
              <a:t>Tevkifat</a:t>
            </a:r>
            <a:r>
              <a:rPr lang="tr-TR" dirty="0" smtClean="0"/>
              <a:t> Oranı </a:t>
            </a:r>
          </a:p>
          <a:p>
            <a:pPr algn="just"/>
            <a:r>
              <a:rPr lang="tr-TR" dirty="0" smtClean="0"/>
              <a:t>Tebliğin (I/C-2.1.3.1/b) ayırımında sayılanlara karşı ifa edilen her türlü yemek servis ve organizasyon hizmetlerinde alıcılar tarafından (5/10) oranında KDV </a:t>
            </a:r>
            <a:r>
              <a:rPr lang="tr-TR" dirty="0" err="1" smtClean="0"/>
              <a:t>tevkifatı</a:t>
            </a:r>
            <a:r>
              <a:rPr lang="tr-TR" dirty="0" smtClean="0"/>
              <a:t> uygulanır. </a:t>
            </a:r>
          </a:p>
          <a:p>
            <a:pPr algn="just"/>
            <a:r>
              <a:rPr lang="tr-TR" dirty="0" smtClean="0"/>
              <a:t>2.1.3.2.4.2. Kapsam </a:t>
            </a:r>
          </a:p>
          <a:p>
            <a:pPr algn="just"/>
            <a:r>
              <a:rPr lang="tr-TR" dirty="0" smtClean="0"/>
              <a:t>	Yemek servis hizmetleri; Tebliğin (I/C-2.1.3.1/b) ayrımında sayılan idare, kurum ve kuruluşların personel, öğrenci, hasta, müşteri, misafir, yolcu sıfatı taşıyan kişilerin yemek ihtiyaçlarını karşılamak amacıyla yapacakları hizmet alımlarını kapsamaktadır. </a:t>
            </a:r>
          </a:p>
          <a:p>
            <a:pPr algn="just"/>
            <a:r>
              <a:rPr lang="tr-TR" dirty="0" smtClean="0"/>
              <a:t>Yemeğin, </a:t>
            </a:r>
            <a:r>
              <a:rPr lang="tr-TR" dirty="0" err="1" smtClean="0"/>
              <a:t>tevkifat</a:t>
            </a:r>
            <a:r>
              <a:rPr lang="tr-TR" dirty="0" smtClean="0"/>
              <a:t> yapmakla sorumlu idare, kurum veya kuruluşlara ait bir yerde </a:t>
            </a:r>
            <a:r>
              <a:rPr lang="tr-TR" dirty="0" err="1" smtClean="0"/>
              <a:t>azırlanması</a:t>
            </a:r>
            <a:r>
              <a:rPr lang="tr-TR" dirty="0" smtClean="0"/>
              <a:t> (pişirilmesi) veya tüketilmeye hazır halde temin edilmesi </a:t>
            </a:r>
            <a:r>
              <a:rPr lang="tr-TR" dirty="0" err="1" smtClean="0"/>
              <a:t>tevkifat</a:t>
            </a:r>
            <a:r>
              <a:rPr lang="tr-TR" dirty="0" smtClean="0"/>
              <a:t> uygulanmasına engel değildir. </a:t>
            </a:r>
          </a:p>
          <a:p>
            <a:pPr algn="just"/>
            <a:r>
              <a:rPr lang="tr-TR" b="1" dirty="0" smtClean="0"/>
              <a:t>Bazı şirketlerin üreterek pazarladıkları ve oluşturulan sisteme dâhil işyerlerinde yeme-içme hizmeti teminine imkan veren </a:t>
            </a:r>
            <a:r>
              <a:rPr lang="tr-TR" b="1" dirty="0" smtClean="0">
                <a:solidFill>
                  <a:srgbClr val="FF0000"/>
                </a:solidFill>
              </a:rPr>
              <a:t>yemek çeklerinin </a:t>
            </a:r>
            <a:r>
              <a:rPr lang="tr-TR" b="1" dirty="0" smtClean="0"/>
              <a:t>(karnelerinin-biletlerinin) bedeli üzerinden hesaplanan KDV, </a:t>
            </a:r>
            <a:r>
              <a:rPr lang="tr-TR" b="1" dirty="0" err="1" smtClean="0"/>
              <a:t>tevkifata</a:t>
            </a:r>
            <a:r>
              <a:rPr lang="tr-TR" b="1" dirty="0" smtClean="0"/>
              <a:t> tabi tutulmaz. Ancak, yemek servis hizmetinin hizmeti alan idare, kurum veya kuruluşun bünyesinde ve doğrudan yemek çekini satan firma tarafından verilmesi halinde </a:t>
            </a:r>
            <a:r>
              <a:rPr lang="tr-TR" b="1" dirty="0" err="1" smtClean="0"/>
              <a:t>tevkifat</a:t>
            </a:r>
            <a:r>
              <a:rPr lang="tr-TR" b="1" dirty="0" smtClean="0"/>
              <a:t> uygulanır. </a:t>
            </a:r>
          </a:p>
          <a:p>
            <a:pPr algn="just"/>
            <a:r>
              <a:rPr lang="tr-TR" b="1" dirty="0" smtClean="0">
                <a:solidFill>
                  <a:srgbClr val="FF0000"/>
                </a:solidFill>
              </a:rPr>
              <a:t>Ayrıca otel, motel, tatil köyü ve benzeri</a:t>
            </a:r>
            <a:r>
              <a:rPr lang="tr-TR" b="1" dirty="0" smtClean="0"/>
              <a:t> konaklama tesislerinde, konaklama hizmetinden ayrı olarak verilen veya birlikte verilmekle beraber ayrı bir fatura ile belgelendirilen ya da aynı faturada ayrı olarak gösterilen durumlarda, yemek servis hizmeti ile ilgili olarak </a:t>
            </a:r>
            <a:r>
              <a:rPr lang="tr-TR" b="1" dirty="0" err="1" smtClean="0"/>
              <a:t>tevkifat</a:t>
            </a:r>
            <a:r>
              <a:rPr lang="tr-TR" b="1" dirty="0" smtClean="0"/>
              <a:t> uygulaması kapsamında işlem yapılır. </a:t>
            </a:r>
          </a:p>
          <a:p>
            <a:pPr algn="just"/>
            <a:r>
              <a:rPr lang="tr-TR" b="1" dirty="0" smtClean="0"/>
              <a:t>Yemek servis hizmetinin, bu hizmetin verildiği mahallere gidilmesi suretiyle alınması ve hizmete ait faturanın ,belirlenmiş alıcılar adına düzenlenmesi halinde de </a:t>
            </a:r>
            <a:r>
              <a:rPr lang="tr-TR" b="1" dirty="0" err="1" smtClean="0"/>
              <a:t>tevkifat</a:t>
            </a:r>
            <a:r>
              <a:rPr lang="tr-TR" b="1" dirty="0" smtClean="0"/>
              <a:t> kapsamında işlem tesis edilir. </a:t>
            </a:r>
          </a:p>
          <a:p>
            <a:pPr algn="just"/>
            <a:r>
              <a:rPr lang="tr-TR" sz="1500" dirty="0" smtClean="0"/>
              <a:t>. </a:t>
            </a:r>
          </a:p>
          <a:p>
            <a:pPr algn="just"/>
            <a:endParaRPr lang="tr-TR" sz="1600"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3754874"/>
          </a:xfrm>
          <a:prstGeom prst="rect">
            <a:avLst/>
          </a:prstGeom>
        </p:spPr>
        <p:txBody>
          <a:bodyPr wrap="square">
            <a:spAutoFit/>
          </a:bodyPr>
          <a:lstStyle/>
          <a:p>
            <a:r>
              <a:rPr lang="tr-TR" sz="2200" b="1" u="sng" dirty="0" smtClean="0"/>
              <a:t>2.1.3.2.5. İşgücü Temin Hizmetleri </a:t>
            </a:r>
          </a:p>
          <a:p>
            <a:r>
              <a:rPr lang="tr-TR" b="1" dirty="0" smtClean="0"/>
              <a:t>2.1.3.2.5.1. </a:t>
            </a:r>
            <a:r>
              <a:rPr lang="tr-TR" b="1" dirty="0" err="1" smtClean="0"/>
              <a:t>Tevkifat</a:t>
            </a:r>
            <a:r>
              <a:rPr lang="tr-TR" b="1" dirty="0" smtClean="0"/>
              <a:t> Uygulayacak Alıcılar ve </a:t>
            </a:r>
            <a:r>
              <a:rPr lang="tr-TR" b="1" dirty="0" err="1" smtClean="0"/>
              <a:t>Tevkifat</a:t>
            </a:r>
            <a:r>
              <a:rPr lang="tr-TR" b="1" dirty="0" smtClean="0"/>
              <a:t> Oranı </a:t>
            </a:r>
          </a:p>
          <a:p>
            <a:pPr algn="just"/>
            <a:r>
              <a:rPr lang="tr-TR" dirty="0" smtClean="0"/>
              <a:t>Tebliğin (I/C-2.1.3.1/a ve b) bölümünde sayılanlara, faaliyetlerinin yürütülmesi ile ilgili işlemlerde kullanılan işgücünün sağlanması şeklinde verilen hizmetlerde (işgücü temin hizmeti alımlarında), alıcılar tarafından (9/10) oranında KDV </a:t>
            </a:r>
            <a:r>
              <a:rPr lang="tr-TR" dirty="0" err="1" smtClean="0"/>
              <a:t>tevkifatı</a:t>
            </a:r>
            <a:r>
              <a:rPr lang="tr-TR" dirty="0" smtClean="0"/>
              <a:t> uygulanır. </a:t>
            </a:r>
          </a:p>
          <a:p>
            <a:pPr algn="just"/>
            <a:r>
              <a:rPr lang="tr-TR" b="1" dirty="0" smtClean="0"/>
              <a:t>2.1.3.2.5.2. Kapsam </a:t>
            </a:r>
          </a:p>
          <a:p>
            <a:pPr algn="just"/>
            <a:r>
              <a:rPr lang="tr-TR" dirty="0" smtClean="0"/>
              <a:t>Gerçek veya tüzel kişiler, faaliyetlerinin yürütülmesine ilişkin olarak ihtiyaç duydukları işgücünü, kendilerine hizmet akdi ile bağlı ücretli statüsünde hizmet erbabı çalıştırarak temin etmek yerine, alt işverenlerden veya bu alanda ya da başka alanlarda faaliyette bulunan diğer kişi, kurum, kuruluş veya organizasyonlardan temin etmektedirler. </a:t>
            </a:r>
          </a:p>
          <a:p>
            <a:pPr algn="just"/>
            <a:r>
              <a:rPr lang="tr-TR" dirty="0" smtClean="0"/>
              <a:t>Bu tür hizmetler, esas itibarıyla, temin edilen elemanların, hizmeti alan işletmenin bilfiil sevk, idare ve kontrolü altında çalıştırılabilmesinin mümkün bulunduğu durumlarda </a:t>
            </a:r>
            <a:r>
              <a:rPr lang="tr-TR" dirty="0" err="1" smtClean="0"/>
              <a:t>tevkifat</a:t>
            </a:r>
            <a:r>
              <a:rPr lang="tr-TR" dirty="0" smtClean="0"/>
              <a:t> kapsamına girmektedir. </a:t>
            </a:r>
            <a:endParaRPr lang="tr-TR" dirty="0"/>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642918"/>
            <a:ext cx="9144000" cy="5355312"/>
          </a:xfrm>
          <a:prstGeom prst="rect">
            <a:avLst/>
          </a:prstGeom>
        </p:spPr>
        <p:txBody>
          <a:bodyPr wrap="square">
            <a:spAutoFit/>
          </a:bodyPr>
          <a:lstStyle/>
          <a:p>
            <a:r>
              <a:rPr lang="tr-TR" dirty="0" smtClean="0"/>
              <a:t>Bu şekilde ortaya çıkan hizmetlerde aşağıdaki şartların varlığı halinde </a:t>
            </a:r>
            <a:r>
              <a:rPr lang="tr-TR" dirty="0" err="1" smtClean="0"/>
              <a:t>tevkifat</a:t>
            </a:r>
            <a:r>
              <a:rPr lang="tr-TR" dirty="0" smtClean="0"/>
              <a:t> uygulanır: </a:t>
            </a:r>
          </a:p>
          <a:p>
            <a:r>
              <a:rPr lang="tr-TR" b="1" dirty="0" smtClean="0">
                <a:solidFill>
                  <a:srgbClr val="FF0000"/>
                </a:solidFill>
              </a:rPr>
              <a:t>- Temin edilen elemanların, hizmeti alana ücretli statüsünde hizmet akdiyle bağlı olmaması gerekmektedir. </a:t>
            </a:r>
          </a:p>
          <a:p>
            <a:r>
              <a:rPr lang="tr-TR" b="1" dirty="0" smtClean="0">
                <a:solidFill>
                  <a:srgbClr val="FF0000"/>
                </a:solidFill>
              </a:rPr>
              <a:t>- Temin edilen elemanların, hizmeti alanın sevk, idare ve kontrolü altında çalıştırılması gerekmektedir</a:t>
            </a:r>
            <a:r>
              <a:rPr lang="tr-TR" dirty="0" smtClean="0"/>
              <a:t>. Elemanların işletmenin mal ve hizmet üretimi safhalarından herhangi birinde çalıştırılması halinde, sevk, idare ve kontrolün hizmeti alan işletmede olduğu kabul edilir. </a:t>
            </a:r>
          </a:p>
          <a:p>
            <a:r>
              <a:rPr lang="tr-TR" dirty="0" smtClean="0"/>
              <a:t>Dolayısıyla işgücü temin hizmetinin varlığının tespitinde; hizmetin ifasında kullanılan elemanların işgücü temin hizmetini veren firmanın bünyesinde bulunması ve ona hizmet akdiyle bağlı olması, hizmeti alanın sevk, idare ve kontrolü altında çalıştırılması gibi karineler göz önünde bulundurulur, bu hususların varlığı, taraflar arasında bir sözleşme yapılmışsa bu sözleşmedeki hükümler veya sözleşmeye bağlı teknik şartnamedeki açıklamalar da dikkate alınarak tespit edilir. </a:t>
            </a:r>
          </a:p>
          <a:p>
            <a:r>
              <a:rPr lang="tr-TR" dirty="0" smtClean="0"/>
              <a:t>İşgücü temin hizmeti veren mükellefin, söz konusu hizmeti bir başka mükelleften temin ettiği elemanları kullanarak sunması halinde, sadece kendisine verilen işgücü temin hizmetinde </a:t>
            </a:r>
            <a:r>
              <a:rPr lang="tr-TR" dirty="0" err="1" smtClean="0"/>
              <a:t>tevkifat</a:t>
            </a:r>
            <a:r>
              <a:rPr lang="tr-TR" dirty="0" smtClean="0"/>
              <a:t> uygulanır.  </a:t>
            </a:r>
            <a:r>
              <a:rPr lang="tr-TR" b="1" dirty="0" smtClean="0"/>
              <a:t>Film Çekimi</a:t>
            </a:r>
          </a:p>
          <a:p>
            <a:r>
              <a:rPr lang="tr-TR" dirty="0" smtClean="0"/>
              <a:t>İnsan veya hayvan sağlığına yönelik koruyucu hekimlik, teşhis, tedavi ve rehabilitasyon hizmetlerini ifa edenlere hekimler vasıtasıyla verilen hizmetler için işgücü temin hizmeti kapsamında </a:t>
            </a:r>
            <a:r>
              <a:rPr lang="tr-TR" dirty="0" err="1" smtClean="0"/>
              <a:t>tevkifat</a:t>
            </a:r>
            <a:r>
              <a:rPr lang="tr-TR" dirty="0" smtClean="0"/>
              <a:t> uygulanmayacaktır.* </a:t>
            </a:r>
            <a:endParaRPr lang="tr-TR" dirty="0"/>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1142984"/>
            <a:ext cx="9144000" cy="4524315"/>
          </a:xfrm>
          <a:prstGeom prst="rect">
            <a:avLst/>
          </a:prstGeom>
        </p:spPr>
        <p:txBody>
          <a:bodyPr wrap="square">
            <a:spAutoFit/>
          </a:bodyPr>
          <a:lstStyle/>
          <a:p>
            <a:pPr algn="just"/>
            <a:r>
              <a:rPr lang="tr-TR" dirty="0" smtClean="0"/>
              <a:t>Tebliğin (I/C-2.1.3.1/a ve b) bölümlerinde sayılanlara verilen özel güvenlik ve koruma hizmetleri de işgücü temin hizmeti kapsamında </a:t>
            </a:r>
            <a:r>
              <a:rPr lang="tr-TR" dirty="0" err="1" smtClean="0"/>
              <a:t>tevkifata</a:t>
            </a:r>
            <a:r>
              <a:rPr lang="tr-TR" dirty="0" smtClean="0"/>
              <a:t> tabi tutulur. </a:t>
            </a:r>
          </a:p>
          <a:p>
            <a:pPr algn="just"/>
            <a:r>
              <a:rPr lang="tr-TR" dirty="0" smtClean="0"/>
              <a:t>Buna göre, güvenlik hizmetleri sektöründe faaliyet gösteren işletmeler tarafından verilen; </a:t>
            </a:r>
          </a:p>
          <a:p>
            <a:pPr algn="just"/>
            <a:r>
              <a:rPr lang="tr-TR" dirty="0" smtClean="0"/>
              <a:t>- Sabotaj, yangın, hırsızlık, soygun, yağma, yıkma tehditlerine karşı caydırıcı ön tedbirleri alma, </a:t>
            </a:r>
          </a:p>
          <a:p>
            <a:pPr algn="just"/>
            <a:r>
              <a:rPr lang="tr-TR" dirty="0" smtClean="0"/>
              <a:t>- Tesis, alan, alış-veriş merkezi, bina, nakil vasıtaları, konut, işyeri, etkinlik, gösteri, toplantı, kutlama, tören, müsabaka, organizasyon ve benzerlerinin güvenliğini sağlama, </a:t>
            </a:r>
          </a:p>
          <a:p>
            <a:pPr algn="just"/>
            <a:r>
              <a:rPr lang="tr-TR" dirty="0" smtClean="0"/>
              <a:t>- Arama ve kurtarma, özel eğitimli şoför, </a:t>
            </a:r>
          </a:p>
          <a:p>
            <a:pPr algn="just">
              <a:buFontTx/>
              <a:buChar char="-"/>
            </a:pPr>
            <a:r>
              <a:rPr lang="tr-TR" dirty="0" smtClean="0"/>
              <a:t>Güvenlik sistemi oluşturma ve izleme, giriş çıkış kontrolü, güvenlik etütleri hazırlama, personel güvenlik tahkikatları yapma, araştırma, koruma, </a:t>
            </a:r>
          </a:p>
          <a:p>
            <a:pPr algn="just"/>
            <a:r>
              <a:rPr lang="tr-TR" dirty="0" smtClean="0"/>
              <a:t>- Güvenlik ve korumaya yönelik eğitim ve danışmanlık, </a:t>
            </a:r>
          </a:p>
          <a:p>
            <a:pPr algn="just"/>
            <a:r>
              <a:rPr lang="tr-TR" dirty="0" smtClean="0"/>
              <a:t>- Değerli evrak, nakit, koleksiyon, maden ve eşya gibi kıymetlerin bir yerden başka bir yere transferi, </a:t>
            </a:r>
          </a:p>
          <a:p>
            <a:pPr algn="just"/>
            <a:r>
              <a:rPr lang="tr-TR" dirty="0" smtClean="0"/>
              <a:t>- İkaz-ihbar, alarm izleme, ve benzeri tüm hizmetler işgücü temin hizmeti kapsamında </a:t>
            </a:r>
            <a:r>
              <a:rPr lang="tr-TR" dirty="0" err="1" smtClean="0"/>
              <a:t>tevkifata</a:t>
            </a:r>
            <a:r>
              <a:rPr lang="tr-TR" dirty="0" smtClean="0"/>
              <a:t> tabidir. </a:t>
            </a:r>
          </a:p>
          <a:p>
            <a:pPr algn="just"/>
            <a:r>
              <a:rPr lang="tr-TR" dirty="0" smtClean="0"/>
              <a:t>Yalnızca özel güvenlik sistemlerinin </a:t>
            </a:r>
            <a:r>
              <a:rPr lang="tr-TR" b="1" dirty="0" smtClean="0"/>
              <a:t>kurulması, </a:t>
            </a:r>
            <a:r>
              <a:rPr lang="tr-TR" dirty="0" smtClean="0"/>
              <a:t>bu kapsamda </a:t>
            </a:r>
            <a:r>
              <a:rPr lang="tr-TR" dirty="0" err="1" smtClean="0"/>
              <a:t>tevkifata</a:t>
            </a:r>
            <a:r>
              <a:rPr lang="tr-TR" dirty="0" smtClean="0"/>
              <a:t> tabi değildir. </a:t>
            </a:r>
            <a:endParaRPr lang="tr-TR" dirty="0"/>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1500174"/>
            <a:ext cx="9144000" cy="4031873"/>
          </a:xfrm>
          <a:prstGeom prst="rect">
            <a:avLst/>
          </a:prstGeom>
        </p:spPr>
        <p:txBody>
          <a:bodyPr wrap="square">
            <a:spAutoFit/>
          </a:bodyPr>
          <a:lstStyle/>
          <a:p>
            <a:r>
              <a:rPr lang="tr-TR" sz="2200" b="1" u="sng" dirty="0" smtClean="0"/>
              <a:t>2.1.3.2.6. Yapı Denetim Hizmetleri </a:t>
            </a:r>
          </a:p>
          <a:p>
            <a:pPr algn="just"/>
            <a:r>
              <a:rPr lang="tr-TR" b="1" dirty="0" smtClean="0"/>
              <a:t>2.1.3.2.6.1. </a:t>
            </a:r>
            <a:r>
              <a:rPr lang="tr-TR" b="1" dirty="0" err="1" smtClean="0"/>
              <a:t>Tevkifat</a:t>
            </a:r>
            <a:r>
              <a:rPr lang="tr-TR" b="1" dirty="0" smtClean="0"/>
              <a:t> Uygulayacak Alıcılar ve </a:t>
            </a:r>
            <a:r>
              <a:rPr lang="tr-TR" b="1" dirty="0" err="1" smtClean="0"/>
              <a:t>Tevkifat</a:t>
            </a:r>
            <a:r>
              <a:rPr lang="tr-TR" b="1" dirty="0" smtClean="0"/>
              <a:t> Oranı </a:t>
            </a:r>
          </a:p>
          <a:p>
            <a:pPr algn="just"/>
            <a:r>
              <a:rPr lang="tr-TR" dirty="0" smtClean="0"/>
              <a:t>Tebliğin (I/C-2.1.3.1/a ve b) bölümlerinde sayılanlara verilen yapı denetim hizmetlerinde, alıcılar tarafından (9/10) oranında KDV </a:t>
            </a:r>
            <a:r>
              <a:rPr lang="tr-TR" dirty="0" err="1" smtClean="0"/>
              <a:t>tevkifatı</a:t>
            </a:r>
            <a:r>
              <a:rPr lang="tr-TR" dirty="0" smtClean="0"/>
              <a:t> uygulanır. </a:t>
            </a:r>
          </a:p>
          <a:p>
            <a:pPr algn="just"/>
            <a:r>
              <a:rPr lang="tr-TR" b="1" dirty="0" smtClean="0"/>
              <a:t>2.1.3.2.6.2. Kapsam </a:t>
            </a:r>
          </a:p>
          <a:p>
            <a:pPr algn="just"/>
            <a:r>
              <a:rPr lang="tr-TR" dirty="0" err="1" smtClean="0"/>
              <a:t>Tevkifatın</a:t>
            </a:r>
            <a:r>
              <a:rPr lang="tr-TR" dirty="0" smtClean="0"/>
              <a:t> kapsamını, yapı denetim firmalarınca verilen yapı denetim hizmetleri oluşturmaktadır. Su yapıları denetim hizmeti ve benzeri hizmetler de bu kapsamda değerlendirilir. </a:t>
            </a:r>
          </a:p>
          <a:p>
            <a:pPr algn="just"/>
            <a:endParaRPr lang="tr-TR" dirty="0" smtClean="0"/>
          </a:p>
          <a:p>
            <a:pPr algn="just"/>
            <a:r>
              <a:rPr lang="tr-TR" dirty="0" smtClean="0"/>
              <a:t>Arsa karşılığı inşaat işlerinde, hizmet bedeli müteahhit tarafından ödenmekle birlikte yapı denetim hizmetine ait fatura ilgili mevzuatı gereğince inşaat ruhsat sahibi (arsa sahibi) adına düzenlendiğinden, </a:t>
            </a:r>
            <a:r>
              <a:rPr lang="tr-TR" b="1" dirty="0" smtClean="0"/>
              <a:t>inşaat ruhsat sahibinin mükellefiyet durumuna göre hareket edilir. </a:t>
            </a:r>
            <a:r>
              <a:rPr lang="tr-TR" dirty="0" smtClean="0"/>
              <a:t>Ruhsat sahibinin Tebliğin (I/C-2.1.3.1/a ve b) bölümleri kapsamında olması halinde, </a:t>
            </a:r>
            <a:r>
              <a:rPr lang="tr-TR" dirty="0" err="1" smtClean="0"/>
              <a:t>tevkifat</a:t>
            </a:r>
            <a:r>
              <a:rPr lang="tr-TR" dirty="0" smtClean="0"/>
              <a:t> uygulamasına ilişkin işlem tesis edilir. </a:t>
            </a:r>
            <a:endParaRPr lang="tr-TR" dirty="0"/>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500042"/>
            <a:ext cx="9144000" cy="5755422"/>
          </a:xfrm>
          <a:prstGeom prst="rect">
            <a:avLst/>
          </a:prstGeom>
        </p:spPr>
        <p:txBody>
          <a:bodyPr wrap="square">
            <a:spAutoFit/>
          </a:bodyPr>
          <a:lstStyle/>
          <a:p>
            <a:r>
              <a:rPr lang="tr-TR" sz="2200" b="1" u="sng" dirty="0" smtClean="0"/>
              <a:t>2.1.3.2.7. Fason Olarak Yaptırılan Tekstil ve Konfeksiyon İşleri, Çanta ve Ayakkabı Dikim İşleri ve Bu İşlere Aracılık Hizmetleri </a:t>
            </a:r>
          </a:p>
          <a:p>
            <a:pPr algn="just"/>
            <a:r>
              <a:rPr lang="tr-TR" b="1" dirty="0" smtClean="0"/>
              <a:t>2.1.3.2.7.1. </a:t>
            </a:r>
            <a:r>
              <a:rPr lang="tr-TR" b="1" dirty="0" err="1" smtClean="0"/>
              <a:t>Tevkifat</a:t>
            </a:r>
            <a:r>
              <a:rPr lang="tr-TR" b="1" dirty="0" smtClean="0"/>
              <a:t> Uygulayacak Alıcılar ve </a:t>
            </a:r>
            <a:r>
              <a:rPr lang="tr-TR" b="1" dirty="0" err="1" smtClean="0"/>
              <a:t>Tevkifat</a:t>
            </a:r>
            <a:r>
              <a:rPr lang="tr-TR" b="1" dirty="0" smtClean="0"/>
              <a:t> Oranı </a:t>
            </a:r>
          </a:p>
          <a:p>
            <a:pPr algn="just"/>
            <a:r>
              <a:rPr lang="tr-TR" dirty="0" smtClean="0"/>
              <a:t>Tebliğin (I/C-2.1.3.1/a ve b) bölümlerinde sayılanlara yapılan fason tekstil ve konfeksiyon işleri, fason çanta ve ayakkabı dikim işleri ile Tebliğin (I/C-2.1.3.2.7.3) bölümünde belirtilen aracılık hizmetlerinde, alıcılar tarafından (5/10) oranında KDV </a:t>
            </a:r>
            <a:r>
              <a:rPr lang="tr-TR" dirty="0" err="1" smtClean="0"/>
              <a:t>tevkifatı</a:t>
            </a:r>
            <a:r>
              <a:rPr lang="tr-TR" dirty="0" smtClean="0"/>
              <a:t> uygulanır. </a:t>
            </a:r>
          </a:p>
          <a:p>
            <a:pPr algn="just"/>
            <a:r>
              <a:rPr lang="tr-TR" b="1" dirty="0" smtClean="0"/>
              <a:t>2.1.3.2.7.2. Kapsam </a:t>
            </a:r>
          </a:p>
          <a:p>
            <a:pPr algn="just"/>
            <a:r>
              <a:rPr lang="tr-TR" dirty="0" err="1" smtClean="0"/>
              <a:t>Tevkifat</a:t>
            </a:r>
            <a:r>
              <a:rPr lang="tr-TR" dirty="0" smtClean="0"/>
              <a:t> kapsamına; </a:t>
            </a:r>
          </a:p>
          <a:p>
            <a:pPr algn="just"/>
            <a:r>
              <a:rPr lang="tr-TR" dirty="0" smtClean="0"/>
              <a:t>- Deriden mamul giyim eşyalarına ilişkin fason işler de dahil olmak üzere fason tekstil ve konfeksiyon işleri (perde, halı, mobilya kumaşı ve örtüsü, havlu, oto koltuk kumaşı, çuval ve benzerleri ile bunların imalinde kullanılacak iplik veya kumaşa verilen fason hizmetler dahil), </a:t>
            </a:r>
          </a:p>
          <a:p>
            <a:pPr algn="just"/>
            <a:r>
              <a:rPr lang="tr-TR" dirty="0" smtClean="0"/>
              <a:t>- Fason çanta, kemer, cüzdan ve benzerleri ile ayakkabı (terlik, çizme ve benzerleri dahil) dikim işleri (söz konusu malların dikimi dışında tadil ve onarım şeklinde ortaya çıkan hizmetler hariç) </a:t>
            </a:r>
          </a:p>
          <a:p>
            <a:pPr algn="just"/>
            <a:r>
              <a:rPr lang="tr-TR" dirty="0" smtClean="0"/>
              <a:t>- Bu işlerle ilgili aracılık hizmetleri girmektedir. </a:t>
            </a:r>
          </a:p>
          <a:p>
            <a:pPr algn="just"/>
            <a:r>
              <a:rPr lang="tr-TR" dirty="0" smtClean="0"/>
              <a:t>Terziler tarafından, Tebliğin (I/C-2.1.3.1/a ve b) bölümünde sayılanlara verilen dikim, tadil, onarım şeklindeki hizmetler de </a:t>
            </a:r>
            <a:r>
              <a:rPr lang="tr-TR" dirty="0" err="1" smtClean="0"/>
              <a:t>tevkifat</a:t>
            </a:r>
            <a:r>
              <a:rPr lang="tr-TR" dirty="0" smtClean="0"/>
              <a:t> uygulaması kapsamındadır. </a:t>
            </a:r>
          </a:p>
          <a:p>
            <a:pPr algn="just"/>
            <a:r>
              <a:rPr lang="tr-TR" dirty="0" smtClean="0"/>
              <a:t>Fason imalatın şartı, imal edilecek mal ile ilgili ana hammadde başta olmak üzere hammaddelerin fason iş yaptıranlarca temin edilmesidir. </a:t>
            </a:r>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357165"/>
            <a:ext cx="9144000" cy="6186309"/>
          </a:xfrm>
          <a:prstGeom prst="rect">
            <a:avLst/>
          </a:prstGeom>
        </p:spPr>
        <p:txBody>
          <a:bodyPr wrap="square">
            <a:spAutoFit/>
          </a:bodyPr>
          <a:lstStyle/>
          <a:p>
            <a:pPr algn="just"/>
            <a:r>
              <a:rPr lang="tr-TR" dirty="0" smtClean="0"/>
              <a:t>Bu çerçevede, tekstil ve konfeksiyon sektöründeki boya, apre, baskı ve </a:t>
            </a:r>
            <a:r>
              <a:rPr lang="tr-TR" dirty="0" err="1" smtClean="0"/>
              <a:t>kasarlama</a:t>
            </a:r>
            <a:r>
              <a:rPr lang="tr-TR" dirty="0" smtClean="0"/>
              <a:t> işlerinde, boya ve kimyevi maddelerin işi yaptıranlar tarafından temin edilip, bu işleri yapanlara verilmesi halinde </a:t>
            </a:r>
            <a:r>
              <a:rPr lang="tr-TR" dirty="0" err="1" smtClean="0"/>
              <a:t>tevkifat</a:t>
            </a:r>
            <a:r>
              <a:rPr lang="tr-TR" dirty="0" smtClean="0"/>
              <a:t> uygulanacak; boya ve kimyevi maddelerin bu işleri yapanlar tarafından temin edilip kullanılması halinde </a:t>
            </a:r>
            <a:r>
              <a:rPr lang="tr-TR" dirty="0" err="1" smtClean="0"/>
              <a:t>tevkifat</a:t>
            </a:r>
            <a:r>
              <a:rPr lang="tr-TR" dirty="0" smtClean="0"/>
              <a:t> yapılmayacaktır. </a:t>
            </a:r>
          </a:p>
          <a:p>
            <a:pPr algn="just"/>
            <a:r>
              <a:rPr lang="tr-TR" dirty="0" smtClean="0"/>
              <a:t>Ütüleme, çözgü, haşıl, dikim, kesim, kapitone, tıraşlama, zımpara, </a:t>
            </a:r>
            <a:r>
              <a:rPr lang="tr-TR" dirty="0" err="1" smtClean="0"/>
              <a:t>şardon</a:t>
            </a:r>
            <a:r>
              <a:rPr lang="tr-TR" dirty="0" smtClean="0"/>
              <a:t>, yakma, ram, nakış ve benzeri bütün işler </a:t>
            </a:r>
            <a:r>
              <a:rPr lang="tr-TR" dirty="0" err="1" smtClean="0"/>
              <a:t>tevkifat</a:t>
            </a:r>
            <a:r>
              <a:rPr lang="tr-TR" dirty="0" smtClean="0"/>
              <a:t> uygulamasına tabidir. Ancak, bu işler boya, baskı, apre ve </a:t>
            </a:r>
            <a:r>
              <a:rPr lang="tr-TR" dirty="0" err="1" smtClean="0"/>
              <a:t>kasarlama</a:t>
            </a:r>
            <a:r>
              <a:rPr lang="tr-TR" dirty="0" smtClean="0"/>
              <a:t> işlerinin bir unsuru veya tamamlayıcısı olarak onlarla birlikte yapılıyorsa, aynı faturada gösterilmeleri kaydıyla bu işler </a:t>
            </a:r>
            <a:r>
              <a:rPr lang="tr-TR" dirty="0" err="1" smtClean="0"/>
              <a:t>tevkifat</a:t>
            </a:r>
            <a:r>
              <a:rPr lang="tr-TR" dirty="0" smtClean="0"/>
              <a:t> uygulaması bakımından boya, baskı, apre ve </a:t>
            </a:r>
            <a:r>
              <a:rPr lang="tr-TR" dirty="0" err="1" smtClean="0"/>
              <a:t>kasarlama</a:t>
            </a:r>
            <a:r>
              <a:rPr lang="tr-TR" dirty="0" smtClean="0"/>
              <a:t> hizmetleri gibi işlem görecektir. </a:t>
            </a:r>
          </a:p>
          <a:p>
            <a:pPr algn="just"/>
            <a:r>
              <a:rPr lang="tr-TR" dirty="0" smtClean="0"/>
              <a:t>Fason olarak yapılan yıkama ve kurutma işlerinde de yardımcı malzemelerin işi yaptıranlar tarafından temin edilip bu işleri yapanlara verilmesi halinde </a:t>
            </a:r>
            <a:r>
              <a:rPr lang="tr-TR" dirty="0" err="1" smtClean="0"/>
              <a:t>tevkifat</a:t>
            </a:r>
            <a:r>
              <a:rPr lang="tr-TR" dirty="0" smtClean="0"/>
              <a:t> uygulanacaktır. Presleme işinin yıkama ve kurutma işlerinin bir unsuru veya tamamlayıcısı olarak birlikte yapılması ve aynı faturada gösterilmesi halinde </a:t>
            </a:r>
            <a:r>
              <a:rPr lang="tr-TR" dirty="0" err="1" smtClean="0"/>
              <a:t>tevkifat</a:t>
            </a:r>
            <a:r>
              <a:rPr lang="tr-TR" dirty="0" smtClean="0"/>
              <a:t> uygulanırken, presleme işinin yıkama ve kurutma işinden ayrı olarak yapılması durumunda </a:t>
            </a:r>
            <a:r>
              <a:rPr lang="tr-TR" dirty="0" err="1" smtClean="0"/>
              <a:t>tevkifat</a:t>
            </a:r>
            <a:r>
              <a:rPr lang="tr-TR" dirty="0" smtClean="0"/>
              <a:t> uygulanmayacaktır. </a:t>
            </a:r>
          </a:p>
          <a:p>
            <a:pPr algn="just"/>
            <a:r>
              <a:rPr lang="tr-TR" dirty="0" smtClean="0"/>
              <a:t>Fason olarak yaptırılan kapitone işlerinde astarın üzerine sadece elyaf veya elyafla birlikte tül veya tela tatbik edilmektedir. Sadece elyaf tatbik edilen hallerde elyafın, elyaf ile birlikte tül veya telanın tatbik edildiği hallerde elyaf ile tül veya elyaf ile telanın fason iş yaptıranlar tarafından temin edilip fason iş yapanlara astar ile birlikte verilmesi halinde </a:t>
            </a:r>
            <a:r>
              <a:rPr lang="tr-TR" dirty="0" err="1" smtClean="0"/>
              <a:t>tevkifat</a:t>
            </a:r>
            <a:r>
              <a:rPr lang="tr-TR" dirty="0" smtClean="0"/>
              <a:t> uygulanacak, astar hariç yukarıda sayılanların fason iş yapanlarca temin edilip kullanılması halinde ise </a:t>
            </a:r>
            <a:r>
              <a:rPr lang="tr-TR" dirty="0" err="1" smtClean="0"/>
              <a:t>tevkifat</a:t>
            </a:r>
            <a:r>
              <a:rPr lang="tr-TR" dirty="0" smtClean="0"/>
              <a:t> uygulanmayacaktır. </a:t>
            </a:r>
          </a:p>
          <a:p>
            <a:pPr algn="just"/>
            <a:r>
              <a:rPr lang="tr-TR" dirty="0" smtClean="0"/>
              <a:t>Fason işlerde mamul bir bütün olarak imal ettirilebileceği gibi, üretim aşamaları itibarıyla kısmi olarak fason iş yaptırılması da mümkündür. </a:t>
            </a:r>
            <a:endParaRPr lang="tr-TR" dirty="0"/>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14282" y="2136339"/>
            <a:ext cx="8786874" cy="3539430"/>
          </a:xfrm>
          <a:prstGeom prst="rect">
            <a:avLst/>
          </a:prstGeom>
        </p:spPr>
        <p:txBody>
          <a:bodyPr wrap="square">
            <a:spAutoFit/>
          </a:bodyPr>
          <a:lstStyle/>
          <a:p>
            <a:r>
              <a:rPr lang="tr-TR" sz="2200" b="1" u="sng" dirty="0" smtClean="0"/>
              <a:t>2.1.3.2.8. Turistik Mağazalara Verilen Müşteri Bulma / Götürme Hizmetleri </a:t>
            </a:r>
          </a:p>
          <a:p>
            <a:r>
              <a:rPr lang="tr-TR" b="1" dirty="0" smtClean="0"/>
              <a:t>2.1.3.2.8.1. </a:t>
            </a:r>
            <a:r>
              <a:rPr lang="tr-TR" b="1" dirty="0" err="1" smtClean="0"/>
              <a:t>Tevkifat</a:t>
            </a:r>
            <a:r>
              <a:rPr lang="tr-TR" b="1" dirty="0" smtClean="0"/>
              <a:t> Uygulayacak Alıcılar ve </a:t>
            </a:r>
            <a:r>
              <a:rPr lang="tr-TR" b="1" dirty="0" err="1" smtClean="0"/>
              <a:t>Tevkifat</a:t>
            </a:r>
            <a:r>
              <a:rPr lang="tr-TR" b="1" dirty="0" smtClean="0"/>
              <a:t> Oranı </a:t>
            </a:r>
          </a:p>
          <a:p>
            <a:r>
              <a:rPr lang="tr-TR" dirty="0" smtClean="0"/>
              <a:t>Tebliğin (I/C-2.1.3.1/a) ayrımı kapsamındakilere turizm acentesi, rehber ve benzerlerince verilen müşteri bulma hizmetlerinde, alıcılar tarafından (9/10) oranında KDV </a:t>
            </a:r>
            <a:r>
              <a:rPr lang="tr-TR" dirty="0" err="1" smtClean="0"/>
              <a:t>tevkifatı</a:t>
            </a:r>
            <a:r>
              <a:rPr lang="tr-TR" dirty="0" smtClean="0"/>
              <a:t> uygulanır. </a:t>
            </a:r>
          </a:p>
          <a:p>
            <a:r>
              <a:rPr lang="tr-TR" b="1" dirty="0" smtClean="0"/>
              <a:t>2.1.3.2.8.2. Kapsam </a:t>
            </a:r>
          </a:p>
          <a:p>
            <a:r>
              <a:rPr lang="tr-TR" dirty="0" smtClean="0"/>
              <a:t>Turizm acentesi, rehber ve benzerlerinin turist kafilelerini alışveriş etmeleri için belirli dükkânlara/mağazalara götürmeleri karşılığında bu işletmelerden aldıkları komisyonlar genel oranda KDV’ye tabidir. </a:t>
            </a:r>
          </a:p>
          <a:p>
            <a:r>
              <a:rPr lang="tr-TR" dirty="0" smtClean="0"/>
              <a:t>Bu kapsamdaki komisyon ve benzeri ödemeleri yapan işletmeler tarafından komisyon tutarına ait KDV üzerinden </a:t>
            </a:r>
            <a:r>
              <a:rPr lang="tr-TR" dirty="0" err="1" smtClean="0"/>
              <a:t>tevkifat</a:t>
            </a:r>
            <a:r>
              <a:rPr lang="tr-TR" dirty="0" smtClean="0"/>
              <a:t> uygulanır. </a:t>
            </a:r>
            <a:endParaRPr lang="tr-TR" dirty="0"/>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42844" y="1214422"/>
            <a:ext cx="8786874" cy="4093428"/>
          </a:xfrm>
          <a:prstGeom prst="rect">
            <a:avLst/>
          </a:prstGeom>
        </p:spPr>
        <p:txBody>
          <a:bodyPr wrap="square">
            <a:spAutoFit/>
          </a:bodyPr>
          <a:lstStyle/>
          <a:p>
            <a:r>
              <a:rPr lang="tr-TR" sz="2200" b="1" u="sng" dirty="0" smtClean="0"/>
              <a:t>2.1.3.2.9. Spor Kulüplerinin Yayın, Reklâm ve İsim Hakkı Gelirlerine Konu İşlemleri </a:t>
            </a:r>
          </a:p>
          <a:p>
            <a:pPr algn="just"/>
            <a:r>
              <a:rPr lang="tr-TR" b="1" dirty="0" smtClean="0"/>
              <a:t>2.1.3.2.9.1. </a:t>
            </a:r>
            <a:r>
              <a:rPr lang="tr-TR" b="1" dirty="0" err="1" smtClean="0"/>
              <a:t>Tevkifat</a:t>
            </a:r>
            <a:r>
              <a:rPr lang="tr-TR" b="1" dirty="0" smtClean="0"/>
              <a:t> Uygulayacak Alıcılar ve </a:t>
            </a:r>
            <a:r>
              <a:rPr lang="tr-TR" b="1" dirty="0" err="1" smtClean="0"/>
              <a:t>Tevkifat</a:t>
            </a:r>
            <a:r>
              <a:rPr lang="tr-TR" b="1" dirty="0" smtClean="0"/>
              <a:t> Oranı </a:t>
            </a:r>
          </a:p>
          <a:p>
            <a:pPr algn="just"/>
            <a:r>
              <a:rPr lang="tr-TR" dirty="0" smtClean="0"/>
              <a:t>Profesyonel spor kulüplerince (şirketleşenler dahil) yapılan, bu Tebliğin (I/C-2.1.3.2.9.2.) bölümü kapsamındaki işlemlerde, Tebliğin (I/C-2.1.3.1/a ve b) bölümlerinde sayılanlar tarafından (9/10) oranında KDV </a:t>
            </a:r>
            <a:r>
              <a:rPr lang="tr-TR" dirty="0" err="1" smtClean="0"/>
              <a:t>tevkifatı</a:t>
            </a:r>
            <a:r>
              <a:rPr lang="tr-TR" dirty="0" smtClean="0"/>
              <a:t> uygulanır. </a:t>
            </a:r>
          </a:p>
          <a:p>
            <a:pPr algn="just"/>
            <a:r>
              <a:rPr lang="tr-TR" b="1" dirty="0" smtClean="0"/>
              <a:t>2.1.3.2.9.2. Kapsam </a:t>
            </a:r>
          </a:p>
          <a:p>
            <a:pPr algn="just"/>
            <a:r>
              <a:rPr lang="tr-TR" dirty="0" smtClean="0"/>
              <a:t>Profesyonel spor kulüpleri (şirketleşenler dahil); </a:t>
            </a:r>
          </a:p>
          <a:p>
            <a:pPr algn="just"/>
            <a:r>
              <a:rPr lang="tr-TR" dirty="0" smtClean="0"/>
              <a:t>- Sponsorluk yoluyla veya reklâm almak (reklam alanları ve panolarının kiralanması dahil) suretiyle reklâm gelirleri, </a:t>
            </a:r>
          </a:p>
          <a:p>
            <a:pPr algn="just"/>
            <a:r>
              <a:rPr lang="tr-TR" dirty="0" smtClean="0"/>
              <a:t>- Spor müsabakalarının veya kulüple ilgili faaliyetlerin yayınlanması suretiyle yayın geliri, </a:t>
            </a:r>
          </a:p>
          <a:p>
            <a:pPr algn="just"/>
            <a:r>
              <a:rPr lang="tr-TR" dirty="0" smtClean="0"/>
              <a:t>Spor kulüplerinin genel oranda KDV’ye tabi olan bu gelirlerine konu işlemleri nedeniyle hesaplanan KDV’nin (9/10)’u işlemin muhatapları tarafından </a:t>
            </a:r>
            <a:r>
              <a:rPr lang="tr-TR" dirty="0" err="1" smtClean="0"/>
              <a:t>tevkifata</a:t>
            </a:r>
            <a:r>
              <a:rPr lang="tr-TR" dirty="0" smtClean="0"/>
              <a:t> tabidir. </a:t>
            </a:r>
            <a:endParaRPr lang="tr-TR" dirty="0"/>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214280" y="285728"/>
          <a:ext cx="8715440" cy="6356352"/>
        </p:xfrm>
        <a:graphic>
          <a:graphicData uri="http://schemas.openxmlformats.org/drawingml/2006/table">
            <a:tbl>
              <a:tblPr firstRow="1" bandRow="1">
                <a:tableStyleId>{5C22544A-7EE6-4342-B048-85BDC9FD1C3A}</a:tableStyleId>
              </a:tblPr>
              <a:tblGrid>
                <a:gridCol w="3429026"/>
                <a:gridCol w="2143140"/>
                <a:gridCol w="1785950"/>
                <a:gridCol w="1357324"/>
              </a:tblGrid>
              <a:tr h="732240">
                <a:tc>
                  <a:txBody>
                    <a:bodyPr/>
                    <a:lstStyle/>
                    <a:p>
                      <a:pPr algn="ctr">
                        <a:lnSpc>
                          <a:spcPct val="115000"/>
                        </a:lnSpc>
                        <a:spcAft>
                          <a:spcPts val="0"/>
                        </a:spcAft>
                      </a:pPr>
                      <a:r>
                        <a:rPr lang="tr-TR" sz="1600" b="1" dirty="0">
                          <a:latin typeface="Calibri"/>
                          <a:ea typeface="Times New Roman"/>
                          <a:cs typeface="Times New Roman"/>
                        </a:rPr>
                        <a:t>İşlemin Nevi</a:t>
                      </a:r>
                      <a:endParaRPr lang="tr-TR" sz="16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b="1" dirty="0" err="1">
                          <a:latin typeface="Calibri"/>
                          <a:ea typeface="Times New Roman"/>
                          <a:cs typeface="Times New Roman"/>
                        </a:rPr>
                        <a:t>Tevkifat</a:t>
                      </a:r>
                      <a:r>
                        <a:rPr lang="tr-TR" sz="1600" b="1" dirty="0">
                          <a:latin typeface="Calibri"/>
                          <a:ea typeface="Times New Roman"/>
                          <a:cs typeface="Times New Roman"/>
                        </a:rPr>
                        <a:t>  Yapacak Olanlar</a:t>
                      </a:r>
                      <a:endParaRPr lang="tr-TR" sz="16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b="1" dirty="0" err="1">
                          <a:latin typeface="Calibri"/>
                          <a:ea typeface="Times New Roman"/>
                          <a:cs typeface="Times New Roman"/>
                        </a:rPr>
                        <a:t>Tevkifat</a:t>
                      </a:r>
                      <a:r>
                        <a:rPr lang="tr-TR" sz="1600" b="1" dirty="0">
                          <a:latin typeface="Calibri"/>
                          <a:ea typeface="Times New Roman"/>
                          <a:cs typeface="Times New Roman"/>
                        </a:rPr>
                        <a:t> Oranı</a:t>
                      </a:r>
                      <a:endParaRPr lang="tr-TR" sz="16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dirty="0">
                          <a:latin typeface="Times New Roman"/>
                          <a:ea typeface="Times New Roman"/>
                          <a:cs typeface="Times New Roman"/>
                        </a:rPr>
                        <a:t>Tebliğdeki Yeri</a:t>
                      </a:r>
                      <a:endParaRPr lang="tr-TR" sz="1600" dirty="0">
                        <a:latin typeface="Calibri"/>
                        <a:ea typeface="Times New Roman"/>
                        <a:cs typeface="Times New Roman"/>
                      </a:endParaRPr>
                    </a:p>
                  </a:txBody>
                  <a:tcPr marL="68580" marR="68580" marT="0" marB="0" anchor="ctr"/>
                </a:tc>
              </a:tr>
              <a:tr h="732240">
                <a:tc>
                  <a:txBody>
                    <a:bodyPr/>
                    <a:lstStyle/>
                    <a:p>
                      <a:pPr>
                        <a:lnSpc>
                          <a:spcPct val="115000"/>
                        </a:lnSpc>
                        <a:spcAft>
                          <a:spcPts val="0"/>
                        </a:spcAft>
                      </a:pPr>
                      <a:r>
                        <a:rPr lang="tr-TR" sz="1600" dirty="0">
                          <a:latin typeface="Times New Roman"/>
                          <a:ea typeface="Times New Roman"/>
                          <a:cs typeface="Times New Roman"/>
                        </a:rPr>
                        <a:t>Yapım işleri ile bu işlerle birlikte ifa edilen mühendislik-mimarlık ve   etüt-proje hizmetleri</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a:latin typeface="Times New Roman"/>
                          <a:ea typeface="Times New Roman"/>
                          <a:cs typeface="Times New Roman"/>
                        </a:rPr>
                        <a:t>*Belirlenmiş Alıcılar - Taşeronlar dahil</a:t>
                      </a:r>
                      <a:endParaRPr lang="tr-TR" sz="16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a:latin typeface="Times New Roman"/>
                          <a:ea typeface="Times New Roman"/>
                          <a:cs typeface="Times New Roman"/>
                        </a:rPr>
                        <a:t>4/10</a:t>
                      </a:r>
                      <a:endParaRPr lang="tr-TR" sz="160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a:latin typeface="Times New Roman"/>
                          <a:ea typeface="Times New Roman"/>
                          <a:cs typeface="Times New Roman"/>
                        </a:rPr>
                        <a:t>I/C-2.1.3.2.1</a:t>
                      </a:r>
                      <a:endParaRPr lang="tr-TR" sz="1600">
                        <a:latin typeface="Calibri"/>
                        <a:ea typeface="Times New Roman"/>
                        <a:cs typeface="Times New Roman"/>
                      </a:endParaRPr>
                    </a:p>
                  </a:txBody>
                  <a:tcPr marL="68580" marR="68580" marT="0" marB="0" anchor="ctr"/>
                </a:tc>
              </a:tr>
              <a:tr h="732240">
                <a:tc>
                  <a:txBody>
                    <a:bodyPr/>
                    <a:lstStyle/>
                    <a:p>
                      <a:pPr>
                        <a:lnSpc>
                          <a:spcPct val="115000"/>
                        </a:lnSpc>
                        <a:spcAft>
                          <a:spcPts val="0"/>
                        </a:spcAft>
                      </a:pPr>
                      <a:r>
                        <a:rPr lang="tr-TR" sz="1600" dirty="0">
                          <a:latin typeface="Times New Roman"/>
                          <a:ea typeface="Times New Roman"/>
                          <a:cs typeface="Times New Roman"/>
                        </a:rPr>
                        <a:t>Etüt, plan-proje, danışmanlık, denetim ve benzeri hizmetler</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a:latin typeface="Times New Roman"/>
                          <a:ea typeface="Times New Roman"/>
                          <a:cs typeface="Times New Roman"/>
                        </a:rPr>
                        <a:t>*Belirlenmiş Alıcılar</a:t>
                      </a:r>
                      <a:endParaRPr lang="tr-TR" sz="16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a:latin typeface="Times New Roman"/>
                          <a:ea typeface="Times New Roman"/>
                          <a:cs typeface="Times New Roman"/>
                        </a:rPr>
                        <a:t>9/10</a:t>
                      </a:r>
                      <a:endParaRPr lang="tr-TR" sz="160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a:latin typeface="Times New Roman"/>
                          <a:ea typeface="Times New Roman"/>
                          <a:cs typeface="Times New Roman"/>
                        </a:rPr>
                        <a:t>I/C-2.1.3.2.2</a:t>
                      </a:r>
                      <a:endParaRPr lang="tr-TR" sz="1600">
                        <a:latin typeface="Calibri"/>
                        <a:ea typeface="Times New Roman"/>
                        <a:cs typeface="Times New Roman"/>
                      </a:endParaRPr>
                    </a:p>
                  </a:txBody>
                  <a:tcPr marL="68580" marR="68580" marT="0" marB="0" anchor="ctr"/>
                </a:tc>
              </a:tr>
              <a:tr h="732240">
                <a:tc>
                  <a:txBody>
                    <a:bodyPr/>
                    <a:lstStyle/>
                    <a:p>
                      <a:pPr>
                        <a:lnSpc>
                          <a:spcPct val="115000"/>
                        </a:lnSpc>
                        <a:spcAft>
                          <a:spcPts val="0"/>
                        </a:spcAft>
                      </a:pPr>
                      <a:r>
                        <a:rPr lang="tr-TR" sz="1600" dirty="0">
                          <a:latin typeface="Times New Roman"/>
                          <a:ea typeface="Times New Roman"/>
                          <a:cs typeface="Times New Roman"/>
                        </a:rPr>
                        <a:t>Makine, teçhizat, demirbaş ve taşıtlara ait tadil, bakım ve onarım   Hizmetleri</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a:latin typeface="Times New Roman"/>
                          <a:ea typeface="Times New Roman"/>
                          <a:cs typeface="Times New Roman"/>
                        </a:rPr>
                        <a:t>*Belirlenmiş Alıcılar</a:t>
                      </a:r>
                      <a:endParaRPr lang="tr-TR" sz="16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dirty="0">
                          <a:latin typeface="Times New Roman"/>
                          <a:ea typeface="Times New Roman"/>
                          <a:cs typeface="Times New Roman"/>
                        </a:rPr>
                        <a:t>7/10</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a:latin typeface="Times New Roman"/>
                          <a:ea typeface="Times New Roman"/>
                          <a:cs typeface="Times New Roman"/>
                        </a:rPr>
                        <a:t>I/C-2.1.3.2.3</a:t>
                      </a:r>
                      <a:endParaRPr lang="tr-TR" sz="1600">
                        <a:latin typeface="Calibri"/>
                        <a:ea typeface="Times New Roman"/>
                        <a:cs typeface="Times New Roman"/>
                      </a:endParaRPr>
                    </a:p>
                  </a:txBody>
                  <a:tcPr marL="68580" marR="68580" marT="0" marB="0" anchor="ctr"/>
                </a:tc>
              </a:tr>
              <a:tr h="732240">
                <a:tc>
                  <a:txBody>
                    <a:bodyPr/>
                    <a:lstStyle/>
                    <a:p>
                      <a:pPr>
                        <a:lnSpc>
                          <a:spcPct val="115000"/>
                        </a:lnSpc>
                        <a:spcAft>
                          <a:spcPts val="0"/>
                        </a:spcAft>
                      </a:pPr>
                      <a:r>
                        <a:rPr lang="tr-TR" sz="1600" dirty="0">
                          <a:latin typeface="Times New Roman"/>
                          <a:ea typeface="Times New Roman"/>
                          <a:cs typeface="Times New Roman"/>
                        </a:rPr>
                        <a:t>Yemek servi ve organizasyon hizmetleri</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a:latin typeface="Times New Roman"/>
                          <a:ea typeface="Times New Roman"/>
                          <a:cs typeface="Times New Roman"/>
                        </a:rPr>
                        <a:t>*Belirlenmiş Alıcılar</a:t>
                      </a:r>
                      <a:endParaRPr lang="tr-TR" sz="16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dirty="0">
                          <a:latin typeface="Times New Roman"/>
                          <a:ea typeface="Times New Roman"/>
                          <a:cs typeface="Times New Roman"/>
                        </a:rPr>
                        <a:t>5/10</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a:latin typeface="Times New Roman"/>
                          <a:ea typeface="Times New Roman"/>
                          <a:cs typeface="Times New Roman"/>
                        </a:rPr>
                        <a:t>I/C-2.1.3.2.4</a:t>
                      </a:r>
                      <a:endParaRPr lang="tr-TR" sz="1600">
                        <a:latin typeface="Calibri"/>
                        <a:ea typeface="Times New Roman"/>
                        <a:cs typeface="Times New Roman"/>
                      </a:endParaRPr>
                    </a:p>
                  </a:txBody>
                  <a:tcPr marL="68580" marR="68580" marT="0" marB="0" anchor="ctr"/>
                </a:tc>
              </a:tr>
              <a:tr h="732240">
                <a:tc>
                  <a:txBody>
                    <a:bodyPr/>
                    <a:lstStyle/>
                    <a:p>
                      <a:pPr>
                        <a:lnSpc>
                          <a:spcPct val="115000"/>
                        </a:lnSpc>
                        <a:spcAft>
                          <a:spcPts val="0"/>
                        </a:spcAft>
                      </a:pPr>
                      <a:r>
                        <a:rPr lang="tr-TR" sz="1600" dirty="0">
                          <a:latin typeface="Times New Roman"/>
                          <a:ea typeface="Times New Roman"/>
                          <a:cs typeface="Times New Roman"/>
                        </a:rPr>
                        <a:t>İşgücü temin hizmetleri (özel güvenlik ve koruma hizmetleri dahil)</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a:latin typeface="Times New Roman"/>
                          <a:ea typeface="Times New Roman"/>
                          <a:cs typeface="Times New Roman"/>
                        </a:rPr>
                        <a:t>KDV Mükellefleri ve Belirlenmiş Alıcılar</a:t>
                      </a:r>
                      <a:endParaRPr lang="tr-TR" sz="16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dirty="0">
                          <a:latin typeface="Times New Roman"/>
                          <a:ea typeface="Times New Roman"/>
                          <a:cs typeface="Times New Roman"/>
                        </a:rPr>
                        <a:t>9/10</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a:latin typeface="Times New Roman"/>
                          <a:ea typeface="Times New Roman"/>
                          <a:cs typeface="Times New Roman"/>
                        </a:rPr>
                        <a:t>I/C-2.1.3.2.5</a:t>
                      </a:r>
                      <a:endParaRPr lang="tr-TR" sz="1600">
                        <a:latin typeface="Calibri"/>
                        <a:ea typeface="Times New Roman"/>
                        <a:cs typeface="Times New Roman"/>
                      </a:endParaRPr>
                    </a:p>
                  </a:txBody>
                  <a:tcPr marL="68580" marR="68580" marT="0" marB="0" anchor="ctr"/>
                </a:tc>
              </a:tr>
              <a:tr h="732240">
                <a:tc>
                  <a:txBody>
                    <a:bodyPr/>
                    <a:lstStyle/>
                    <a:p>
                      <a:pPr>
                        <a:lnSpc>
                          <a:spcPct val="115000"/>
                        </a:lnSpc>
                        <a:spcAft>
                          <a:spcPts val="0"/>
                        </a:spcAft>
                      </a:pPr>
                      <a:r>
                        <a:rPr lang="tr-TR" sz="1600" dirty="0">
                          <a:latin typeface="Times New Roman"/>
                          <a:ea typeface="Times New Roman"/>
                          <a:cs typeface="Times New Roman"/>
                        </a:rPr>
                        <a:t>Yapı denetim hizmetleri</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a:latin typeface="Times New Roman"/>
                          <a:ea typeface="Times New Roman"/>
                          <a:cs typeface="Times New Roman"/>
                        </a:rPr>
                        <a:t>KDV Mükellefleri ve Belirlenmiş Alıcılar</a:t>
                      </a:r>
                      <a:endParaRPr lang="tr-TR" sz="16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dirty="0">
                          <a:latin typeface="Times New Roman"/>
                          <a:ea typeface="Times New Roman"/>
                          <a:cs typeface="Times New Roman"/>
                        </a:rPr>
                        <a:t>9/10</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a:latin typeface="Times New Roman"/>
                          <a:ea typeface="Times New Roman"/>
                          <a:cs typeface="Times New Roman"/>
                        </a:rPr>
                        <a:t>I/C-2.1.3.2.6</a:t>
                      </a:r>
                      <a:endParaRPr lang="tr-TR" sz="1600" dirty="0">
                        <a:latin typeface="Calibri"/>
                        <a:ea typeface="Times New Roman"/>
                        <a:cs typeface="Times New Roman"/>
                      </a:endParaRPr>
                    </a:p>
                  </a:txBody>
                  <a:tcPr marL="68580" marR="68580" marT="0" marB="0" anchor="ctr"/>
                </a:tc>
              </a:tr>
              <a:tr h="732240">
                <a:tc>
                  <a:txBody>
                    <a:bodyPr/>
                    <a:lstStyle/>
                    <a:p>
                      <a:pPr>
                        <a:lnSpc>
                          <a:spcPct val="115000"/>
                        </a:lnSpc>
                        <a:spcAft>
                          <a:spcPts val="0"/>
                        </a:spcAft>
                      </a:pPr>
                      <a:r>
                        <a:rPr lang="tr-TR" sz="1600" dirty="0">
                          <a:latin typeface="Times New Roman"/>
                          <a:ea typeface="Times New Roman"/>
                          <a:cs typeface="Times New Roman"/>
                        </a:rPr>
                        <a:t>Fason olarak yaptırılan tekstil ve konfeksiyon işleri, </a:t>
                      </a:r>
                      <a:r>
                        <a:rPr lang="tr-TR" sz="1600" b="1" dirty="0">
                          <a:latin typeface="Times New Roman"/>
                          <a:ea typeface="Times New Roman"/>
                          <a:cs typeface="Times New Roman"/>
                        </a:rPr>
                        <a:t>çanta ve   ayakkabı dikim işleri </a:t>
                      </a:r>
                      <a:r>
                        <a:rPr lang="tr-TR" sz="1600" dirty="0">
                          <a:latin typeface="Times New Roman"/>
                          <a:ea typeface="Times New Roman"/>
                          <a:cs typeface="Times New Roman"/>
                        </a:rPr>
                        <a:t>ve bu işlere aracılık hizmetleri</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a:latin typeface="Times New Roman"/>
                          <a:ea typeface="Times New Roman"/>
                          <a:cs typeface="Times New Roman"/>
                        </a:rPr>
                        <a:t>KDV Mükellefleri ve Belirlenmiş Alıcılar</a:t>
                      </a:r>
                      <a:endParaRPr lang="tr-TR" sz="16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a:latin typeface="Times New Roman"/>
                          <a:ea typeface="Times New Roman"/>
                          <a:cs typeface="Times New Roman"/>
                        </a:rPr>
                        <a:t>7/10</a:t>
                      </a:r>
                      <a:endParaRPr lang="tr-TR" sz="160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a:latin typeface="Times New Roman"/>
                          <a:ea typeface="Times New Roman"/>
                          <a:cs typeface="Times New Roman"/>
                        </a:rPr>
                        <a:t>I/C-2.1.3.2.7</a:t>
                      </a:r>
                      <a:endParaRPr lang="tr-TR" sz="1600" dirty="0">
                        <a:latin typeface="Calibri"/>
                        <a:ea typeface="Times New Roman"/>
                        <a:cs typeface="Times New Roman"/>
                      </a:endParaRPr>
                    </a:p>
                  </a:txBody>
                  <a:tcPr marL="68580" marR="68580" marT="0" marB="0" anchor="ctr"/>
                </a:tc>
              </a:tr>
            </a:tbl>
          </a:graphicData>
        </a:graphic>
      </p:graphicFrame>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214290"/>
            <a:ext cx="9144000" cy="6432530"/>
          </a:xfrm>
          <a:prstGeom prst="rect">
            <a:avLst/>
          </a:prstGeom>
        </p:spPr>
        <p:txBody>
          <a:bodyPr wrap="square">
            <a:spAutoFit/>
          </a:bodyPr>
          <a:lstStyle/>
          <a:p>
            <a:r>
              <a:rPr lang="tr-TR" sz="2200" b="1" u="sng" dirty="0" smtClean="0"/>
              <a:t>2.1.3.2.10. Temizlik, Çevre ve Bahçe Bakım Hizmetleri </a:t>
            </a:r>
          </a:p>
          <a:p>
            <a:r>
              <a:rPr lang="tr-TR" b="1" dirty="0" smtClean="0"/>
              <a:t>2.1.3.2.10.1. </a:t>
            </a:r>
            <a:r>
              <a:rPr lang="tr-TR" b="1" dirty="0" err="1" smtClean="0"/>
              <a:t>Tevkifat</a:t>
            </a:r>
            <a:r>
              <a:rPr lang="tr-TR" b="1" dirty="0" smtClean="0"/>
              <a:t> Uygulayacak Alıcılar ve </a:t>
            </a:r>
            <a:r>
              <a:rPr lang="tr-TR" b="1" dirty="0" err="1" smtClean="0"/>
              <a:t>Tevkifat</a:t>
            </a:r>
            <a:r>
              <a:rPr lang="tr-TR" b="1" dirty="0" smtClean="0"/>
              <a:t> Oranı </a:t>
            </a:r>
          </a:p>
          <a:p>
            <a:r>
              <a:rPr lang="tr-TR" dirty="0" smtClean="0"/>
              <a:t>Tebliğin (I/C-2.1.3.1/a ve b) bölümünde sayılanların Tebliğin (I/C-2.1.3.2.10.2.) bölümünde belirtilen temizlik, çevre ve bahçe bakım hizmeti alımlarında, alıcılar tarafından (7/10) oranında KDV </a:t>
            </a:r>
            <a:r>
              <a:rPr lang="tr-TR" dirty="0" err="1" smtClean="0"/>
              <a:t>tevkifatı</a:t>
            </a:r>
            <a:r>
              <a:rPr lang="tr-TR" dirty="0" smtClean="0"/>
              <a:t> uygulanır. </a:t>
            </a:r>
          </a:p>
          <a:p>
            <a:r>
              <a:rPr lang="tr-TR" b="1" dirty="0" smtClean="0"/>
              <a:t>2.1.3.2.10.2. Kapsam </a:t>
            </a:r>
          </a:p>
          <a:p>
            <a:r>
              <a:rPr lang="tr-TR" sz="1600" dirty="0" smtClean="0"/>
              <a:t>Temizlik hizmetleri sektörünün yaygın olarak sunduğu hizmetler; </a:t>
            </a:r>
          </a:p>
          <a:p>
            <a:r>
              <a:rPr lang="tr-TR" sz="1600" dirty="0" smtClean="0"/>
              <a:t>- Bina temizliği, </a:t>
            </a:r>
          </a:p>
          <a:p>
            <a:r>
              <a:rPr lang="tr-TR" sz="1600" dirty="0" smtClean="0"/>
              <a:t>- Sokak temizliği, </a:t>
            </a:r>
          </a:p>
          <a:p>
            <a:r>
              <a:rPr lang="tr-TR" sz="1600" dirty="0" smtClean="0"/>
              <a:t>- Sağlık kuruluşlarının hijyenik temizliği ve hastane atıklarının toplanması ve imhası, </a:t>
            </a:r>
          </a:p>
          <a:p>
            <a:r>
              <a:rPr lang="tr-TR" sz="1600" dirty="0" smtClean="0"/>
              <a:t>- Çöp toplama ve toplanan çöplerin imhası, </a:t>
            </a:r>
          </a:p>
          <a:p>
            <a:r>
              <a:rPr lang="tr-TR" sz="1600" dirty="0" smtClean="0"/>
              <a:t>- Park ve bahçeler ile mezarlık alanlarının temizliği, </a:t>
            </a:r>
          </a:p>
          <a:p>
            <a:r>
              <a:rPr lang="tr-TR" sz="1600" dirty="0" smtClean="0"/>
              <a:t>- Haşere mücadelesi, </a:t>
            </a:r>
          </a:p>
          <a:p>
            <a:r>
              <a:rPr lang="tr-TR" sz="1600" dirty="0" smtClean="0"/>
              <a:t>- Demiryolu ve kara nakil vasıtalarının temizliği, </a:t>
            </a:r>
          </a:p>
          <a:p>
            <a:r>
              <a:rPr lang="tr-TR" sz="1600" dirty="0" smtClean="0"/>
              <a:t>ve benzeri işlerden oluşmakta olup, bu işler </a:t>
            </a:r>
            <a:r>
              <a:rPr lang="tr-TR" sz="1600" dirty="0" err="1" smtClean="0"/>
              <a:t>tevkifat</a:t>
            </a:r>
            <a:r>
              <a:rPr lang="tr-TR" sz="1600" dirty="0" smtClean="0"/>
              <a:t> uygulaması kapsamındadır. </a:t>
            </a:r>
          </a:p>
          <a:p>
            <a:r>
              <a:rPr lang="tr-TR" sz="1600" dirty="0" smtClean="0"/>
              <a:t>Bina temizliğine; binaların müştemilat ve eklentileri dahil iç ve dış cephesinin temizliği ile her türlü mefruşatının (halı, perde, koltuk, süs eşyası vb.) bina içinde veya dışında yaptırılan temizliği dahildir. </a:t>
            </a:r>
          </a:p>
          <a:p>
            <a:r>
              <a:rPr lang="tr-TR" sz="1600" dirty="0" smtClean="0"/>
              <a:t>Ayrıca havlu, çarşaf, elbise, çamaşır gibi eşyaların temizlettirilmesi veya yıkattırılması da temizlik hizmetleri kapsamında </a:t>
            </a:r>
            <a:r>
              <a:rPr lang="tr-TR" sz="1600" dirty="0" err="1" smtClean="0"/>
              <a:t>tevkifata</a:t>
            </a:r>
            <a:r>
              <a:rPr lang="tr-TR" sz="1600" dirty="0" smtClean="0"/>
              <a:t> tabidir. </a:t>
            </a:r>
          </a:p>
          <a:p>
            <a:r>
              <a:rPr lang="tr-TR" sz="1600" dirty="0" smtClean="0"/>
              <a:t>Ancak, temizlik işlerinde kullanılacak deterjan, süpürge gibi alet-edevat ve sarf malzemelerinin satın alınması sırasında </a:t>
            </a:r>
            <a:r>
              <a:rPr lang="tr-TR" sz="1600" dirty="0" err="1" smtClean="0"/>
              <a:t>tevkifat</a:t>
            </a:r>
            <a:r>
              <a:rPr lang="tr-TR" sz="1600" dirty="0" smtClean="0"/>
              <a:t> uygulanmaz. </a:t>
            </a:r>
          </a:p>
          <a:p>
            <a:r>
              <a:rPr lang="tr-TR" sz="1600" dirty="0" smtClean="0"/>
              <a:t>Sorumlu tayin edilenlerin park, bahçe ve mezarlık alanları ile bulvar, refüj, göbek, rekreasyon alanları ve havuzların bakımı, </a:t>
            </a:r>
            <a:r>
              <a:rPr lang="tr-TR" sz="1600" dirty="0" err="1" smtClean="0"/>
              <a:t>bitkilendirilmesi</a:t>
            </a:r>
            <a:r>
              <a:rPr lang="tr-TR" sz="1600" dirty="0" smtClean="0"/>
              <a:t>, sulanması, haşere mücadelesi, sokak hayvanlarının toplanması-ıslahı ve benzerlerine ilişkin hizmet alımları, çevre ve bahçe bakım hizmetleri kapsamında </a:t>
            </a:r>
            <a:r>
              <a:rPr lang="tr-TR" sz="1600" dirty="0" err="1" smtClean="0"/>
              <a:t>tevkifata</a:t>
            </a:r>
            <a:r>
              <a:rPr lang="tr-TR" sz="1600" dirty="0" smtClean="0"/>
              <a:t> tabidir. </a:t>
            </a:r>
            <a:endParaRPr lang="tr-TR" sz="1600" dirty="0"/>
          </a:p>
        </p:txBody>
      </p:sp>
    </p:spTree>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14282" y="1785926"/>
            <a:ext cx="8715436" cy="4728747"/>
          </a:xfrm>
          <a:prstGeom prst="rect">
            <a:avLst/>
          </a:prstGeom>
        </p:spPr>
        <p:txBody>
          <a:bodyPr wrap="square">
            <a:spAutoFit/>
          </a:bodyPr>
          <a:lstStyle/>
          <a:p>
            <a:r>
              <a:rPr lang="tr-TR" sz="2200" b="1" u="sng" dirty="0" smtClean="0"/>
              <a:t>2.1.3.2.11. Servis Taşımacılığı Hizmeti </a:t>
            </a:r>
          </a:p>
          <a:p>
            <a:pPr algn="just"/>
            <a:r>
              <a:rPr lang="tr-TR" b="1" dirty="0" smtClean="0"/>
              <a:t>2.1.3.2.11.1. </a:t>
            </a:r>
            <a:r>
              <a:rPr lang="tr-TR" b="1" dirty="0" err="1" smtClean="0"/>
              <a:t>Tevkifat</a:t>
            </a:r>
            <a:r>
              <a:rPr lang="tr-TR" b="1" dirty="0" smtClean="0"/>
              <a:t> Uygulayacak Alıcılar ve </a:t>
            </a:r>
            <a:r>
              <a:rPr lang="tr-TR" b="1" dirty="0" err="1" smtClean="0"/>
              <a:t>Tevkifat</a:t>
            </a:r>
            <a:r>
              <a:rPr lang="tr-TR" b="1" dirty="0" smtClean="0"/>
              <a:t> Oranı </a:t>
            </a:r>
          </a:p>
          <a:p>
            <a:pPr algn="just"/>
            <a:r>
              <a:rPr lang="tr-TR" dirty="0" smtClean="0"/>
              <a:t>Tebliğin (I/C-2.1.3.1/a ve b) bölümünde sayılanların, Tebliğin (I/C-2.1.3.2.11.2.) bölümü kapsamındaki taşımacılık hizmeti alımlarında (5/10) oranında KDV </a:t>
            </a:r>
            <a:r>
              <a:rPr lang="tr-TR" dirty="0" err="1" smtClean="0"/>
              <a:t>tevkifatı</a:t>
            </a:r>
            <a:r>
              <a:rPr lang="tr-TR" dirty="0" smtClean="0"/>
              <a:t> uygulanır. </a:t>
            </a:r>
          </a:p>
          <a:p>
            <a:pPr algn="just"/>
            <a:r>
              <a:rPr lang="tr-TR" b="1" dirty="0" smtClean="0"/>
              <a:t>2.1.3.2.11.2. Kapsam </a:t>
            </a:r>
          </a:p>
          <a:p>
            <a:pPr algn="just"/>
            <a:r>
              <a:rPr lang="tr-TR" dirty="0" smtClean="0"/>
              <a:t>Bu bölüm kapsamına, personel, öğrenci, müşteri ve benzerlerinin belirli bir güzergah dahilinde taşınması amacıyla ihdas ettikleri servis hizmetlerine ilişkin olarak yaptıkları taşımacılık hizmeti alımları girmektedir. </a:t>
            </a:r>
          </a:p>
          <a:p>
            <a:pPr algn="just"/>
            <a:r>
              <a:rPr lang="tr-TR" dirty="0" smtClean="0"/>
              <a:t>Söz konusu hizmetin, tahsis edilmiş özel plakalı araçlar ile yapılıp yapılmaması </a:t>
            </a:r>
            <a:r>
              <a:rPr lang="tr-TR" dirty="0" err="1" smtClean="0"/>
              <a:t>tevkifat</a:t>
            </a:r>
            <a:r>
              <a:rPr lang="tr-TR" dirty="0" smtClean="0"/>
              <a:t> uygulaması kapsamında işlem tesisine engel değildir. </a:t>
            </a:r>
          </a:p>
          <a:p>
            <a:pPr algn="just"/>
            <a:r>
              <a:rPr lang="tr-TR" dirty="0" smtClean="0"/>
              <a:t>Servis hizmetinin, personel veya öğrencilerin (veya velilerin) kendi aralarında anlaşmak suretiyle doğrudan taşımacı ile sözleşme yapılması/anlaşılması suretiyle sağlanması halinde, esas olarak hizmete ait faturaların servis hizmetinden yararlanan personel, öğrenci (veya velisi) adına düzenlenmesi gerektiğinden, </a:t>
            </a:r>
            <a:r>
              <a:rPr lang="tr-TR" dirty="0" err="1" smtClean="0"/>
              <a:t>tevkifat</a:t>
            </a:r>
            <a:r>
              <a:rPr lang="tr-TR" dirty="0" smtClean="0"/>
              <a:t> uygulanmaz. Ancak, faturanın </a:t>
            </a:r>
            <a:r>
              <a:rPr lang="tr-TR" dirty="0" err="1" smtClean="0"/>
              <a:t>tevkifat</a:t>
            </a:r>
            <a:r>
              <a:rPr lang="tr-TR" dirty="0" smtClean="0"/>
              <a:t> yapmakla sorumlu tutulanlar adına düzenlenmesi halinde </a:t>
            </a:r>
            <a:r>
              <a:rPr lang="tr-TR" dirty="0" err="1" smtClean="0"/>
              <a:t>tevkifat</a:t>
            </a:r>
            <a:r>
              <a:rPr lang="tr-TR" dirty="0" smtClean="0"/>
              <a:t> uygulaması kapsamında işlem tesis edilir. </a:t>
            </a:r>
            <a:endParaRPr lang="tr-TR" dirty="0"/>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2844" y="857232"/>
            <a:ext cx="8715436" cy="56015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2.1.3.2.15. Ticari Reklam Hizmetleri</a:t>
            </a:r>
            <a:endParaRPr kumimoji="0" lang="tr-TR" sz="2200" b="0" i="0" u="sng"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2.1.3.2.15.1. </a:t>
            </a:r>
            <a:r>
              <a:rPr kumimoji="0" lang="tr-TR" sz="1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Tevkifat</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Uygulayacak Alıcılar ve </a:t>
            </a:r>
            <a:r>
              <a:rPr kumimoji="0" lang="tr-TR" sz="1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Tevkifat</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Oranı</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Tebliğin (I/C-2.1.3.1/a ve b) b</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nde sayılanların, Tebliğin (I/C-2.1.3.2.15.2.) b</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kapsamındaki reklam hizmeti alımlarında (3/10) oranında KDV </a:t>
            </a:r>
            <a:r>
              <a:rPr kumimoji="0" lang="tr-TR"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tevkifatı</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uygulanır.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2.1.3.2.15.2. Kapsam</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Ticari reklam, ticaret, iş, zanaat veya bir meslekle bağlantılı olarak; </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bir mal veya hizmetin satışını ya da kiralanmasını sağlamak, hedef kitleyi oluşturanları bilgilendirmek veya ikna etmek amacıyla reklam verenler tarafından herhangi bir mecrada yazılı, g</a:t>
            </a:r>
            <a:r>
              <a:rPr kumimoji="0" lang="tr-TR" sz="1600" b="1"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rsel, işitsel ve benzeri yollarla ger</a:t>
            </a:r>
            <a:r>
              <a:rPr kumimoji="0" lang="tr-TR" sz="1600" b="1"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ekleştirilen pazarlama iletişimi niteliğindeki duyurulardır</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Tevkifat</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kapsamına, mal veya hizmetlerin tanıtım ve pazarlamasına y</a:t>
            </a:r>
            <a:r>
              <a:rPr kumimoji="0" lang="tr-TR" sz="1600" b="1"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nelik her t</a:t>
            </a:r>
            <a:r>
              <a:rPr kumimoji="0" lang="tr-TR" sz="1600" b="1"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rl</a:t>
            </a:r>
            <a:r>
              <a:rPr kumimoji="0" lang="tr-TR" sz="1600" b="1"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ticari reklam hizmeti alımları (reklama ilişkin danışmanlık, reklamın planlanması, reklam i</a:t>
            </a:r>
            <a:r>
              <a:rPr kumimoji="0" lang="tr-TR" sz="1600" b="1"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eriğinin hazırlanması ve tasarımı, reklamın yayımlanması gibi reklama y</a:t>
            </a:r>
            <a:r>
              <a:rPr kumimoji="0" lang="tr-TR" sz="1600" b="1"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nelik hizmetler dahil) girmektedir</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t>
            </a:r>
            <a:r>
              <a:rPr kumimoji="0" lang="tr-TR" sz="1600" b="1"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klenicileri tarafından tamamen veya kısmen alt y</a:t>
            </a:r>
            <a:r>
              <a:rPr kumimoji="0" lang="tr-TR" sz="1600" b="1"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klenicilere veya daha alt y</a:t>
            </a:r>
            <a:r>
              <a:rPr kumimoji="0" lang="tr-TR" sz="1600" b="1"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klenicilere devredilen ticari reklam hizmetlerinde, işi devreden her y</a:t>
            </a:r>
            <a:r>
              <a:rPr kumimoji="0" lang="tr-TR" sz="1600" b="1"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klenici tarafından, kendisine ifa edilen hizmete ait KDV </a:t>
            </a:r>
            <a:r>
              <a:rPr kumimoji="0" lang="tr-TR" sz="1600" b="1"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zerinden </a:t>
            </a:r>
            <a:r>
              <a:rPr kumimoji="0" lang="tr-TR" sz="1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tevkifat</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yapılır</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Reklam hizmetinin, reklam ajansları </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zerinden alınması, s</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 konusu ajansların bu kapsamda alacakları yayın, prod</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ksiyon gibi reklama y</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nelik hizmetlerin </a:t>
            </a:r>
            <a:r>
              <a:rPr kumimoji="0" lang="tr-TR"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tevkifata</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tabi tutulmasına engel teşkil etmez.</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Profesyonel spor kul</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plerinin (şirketleşenler dahil) reklam hizmetleri Tebliğin (I/C-2.1.3.2.9.) b</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kapsamında, tasarımı yapılmış olan reklamlara ilişkin baskı ve basım hizmeti alımları Tebliğin (I/C-2.1.3.2.12.) b</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kapsamında değerlendirilir.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42844" y="500042"/>
            <a:ext cx="8786874"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2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2.1.3.2.11. Taşımacılık Hizmetleri (Karayolu Yük</a:t>
            </a:r>
            <a:r>
              <a:rPr kumimoji="0" lang="tr-TR" sz="2200" b="1" i="0" u="sng" strike="noStrike" cap="none" normalizeH="0" dirty="0" smtClean="0">
                <a:ln>
                  <a:noFill/>
                </a:ln>
                <a:solidFill>
                  <a:schemeClr val="tx1"/>
                </a:solidFill>
                <a:effectLst/>
                <a:latin typeface="Arial" pitchFamily="34" charset="0"/>
                <a:ea typeface="Times New Roman" pitchFamily="18" charset="0"/>
                <a:cs typeface="Arial" pitchFamily="34" charset="0"/>
              </a:rPr>
              <a:t> Taşımacılığı)</a:t>
            </a:r>
            <a:endParaRPr kumimoji="0" lang="tr-TR" sz="2200" b="0" i="0" u="sng"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2.1.3.2.11.1. </a:t>
            </a:r>
            <a:r>
              <a:rPr kumimoji="0" lang="tr-TR" sz="1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Tevkifat</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Uygulayacak Alıcılar ve </a:t>
            </a:r>
            <a:r>
              <a:rPr kumimoji="0" lang="tr-TR" sz="1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Tevkifat</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Oranı</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Tebliğin (I/C-2.1.3.1/a ve b) b</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nde sayılanların, Tebliğin (I/C-2.1.3.2.11.2.) b</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kapsamındaki y</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 taşımacılığı hizmeti alımlarında (2/10), servis taşımacılığı hizmeti alımlarında ise (5/10) oranında KDV </a:t>
            </a:r>
            <a:r>
              <a:rPr kumimoji="0" lang="tr-TR"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tevkifatı</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uygulanır.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2.1.3.2.11.2. Kapsam</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 b</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 kapsamına, personel, </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ğrenci, m</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şteri ve benzerlerinin belirli bir g</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zergah dahilinde taşınması amacıyla ihdas ettikleri servis hizmetlerine ilişkin olarak yaptıkları taşımacılık hizmeti alımları ile karayoluyla yapılan y</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 taşımacılığı hizmeti alımları </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(kargo işletmeciliği yetki belgesi sahibi m</a:t>
            </a:r>
            <a:r>
              <a:rPr kumimoji="0" lang="tr-TR" sz="1600" b="1"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kellefler tarafından yapılan kargo taşıma işleri hari</a:t>
            </a:r>
            <a:r>
              <a:rPr kumimoji="0" lang="tr-TR" sz="1600" b="1"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girmektedir.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 konusu hizmetlerin, tahsis edilmiş </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zel plakalı ara</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lar ile yapılıp yapılmaması, ilgili birimlerden taşımacılıkla ilgili zorunlu belge ve sertifikaların alınıp alınmaması veya taşıma işinde kullanılan aracın </a:t>
            </a:r>
            <a:r>
              <a:rPr kumimoji="0" lang="tr-TR" sz="1600" b="0" i="0" u="none" strike="noStrike" cap="none" normalizeH="0" baseline="0" dirty="0" err="1" smtClean="0">
                <a:ln>
                  <a:noFill/>
                </a:ln>
                <a:solidFill>
                  <a:schemeClr val="tx1"/>
                </a:solidFill>
                <a:effectLst/>
                <a:latin typeface="Calibri"/>
                <a:ea typeface="Times New Roman" pitchFamily="18" charset="0"/>
                <a:cs typeface="Arial" pitchFamily="34" charset="0"/>
              </a:rPr>
              <a:t>ö</a:t>
            </a:r>
            <a:r>
              <a:rPr kumimoji="0" lang="tr-TR"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zmal</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ya da s</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zleşmeli taşıt olup olmaması </a:t>
            </a:r>
            <a:r>
              <a:rPr kumimoji="0" lang="tr-TR"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tevkifat</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uygulaması kapsamında işlem tesisine engel değildir.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Servis hizmetinin, personel veya </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ğrencilerin (veya velilerin) kendi aralarında anlaşmak suretiyle doğrudan taşımacı ile s</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zleşme yapılması/anlaşılması suretiyle sağlanması halinde, esas olarak hizmete ait faturaların servis hizmetinden yararlanan personel, </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ğrenci (veya velisi) adına d</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zenlenmesi gerektiğinden, </a:t>
            </a:r>
            <a:r>
              <a:rPr kumimoji="0" lang="tr-TR"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tevkifat</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uygulanmaz. Ancak, faturanın </a:t>
            </a:r>
            <a:r>
              <a:rPr kumimoji="0" lang="tr-TR"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tevkifat</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yapmakla sorumlu tutulanlar adına d</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zenlenmesi halinde </a:t>
            </a:r>
            <a:r>
              <a:rPr kumimoji="0" lang="tr-TR"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tevkifat</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uygulaması kapsamında işlem tesis edilir</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Sadece yük taşımacılığı ile uğraşan mükellefler değil, taşıma işini yapanlar.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Taşımacılık hizmetini y</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klenen bir firmanın, bu işi bizzat ifa etmeyip bir başka firmaya devretmesi durumunda, taşımacılık hizmetini alan tarafından bu kapsamda </a:t>
            </a:r>
            <a:r>
              <a:rPr kumimoji="0" lang="tr-TR"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tevkifat</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yapılmaz. Ancak taşımacılık hizmetini y</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klenen firma tarafından, taşımacılık hizmetini fiilen ifa eden firmadan alınan hizmet i</a:t>
            </a:r>
            <a:r>
              <a:rPr kumimoji="0" lang="tr-TR" sz="16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KDV </a:t>
            </a:r>
            <a:r>
              <a:rPr kumimoji="0" lang="tr-TR"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tevkifatı</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uygulanır.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42844" y="1142984"/>
            <a:ext cx="8786874" cy="5139869"/>
          </a:xfrm>
          <a:prstGeom prst="rect">
            <a:avLst/>
          </a:prstGeom>
        </p:spPr>
        <p:txBody>
          <a:bodyPr wrap="square">
            <a:spAutoFit/>
          </a:bodyPr>
          <a:lstStyle/>
          <a:p>
            <a:r>
              <a:rPr lang="tr-TR" sz="2200" b="1" u="sng" dirty="0" smtClean="0"/>
              <a:t>2.1.3.2.12. Her Türlü Baskı ve Basım Hizmetleri </a:t>
            </a:r>
          </a:p>
          <a:p>
            <a:pPr algn="just"/>
            <a:r>
              <a:rPr lang="tr-TR" b="1" dirty="0" smtClean="0"/>
              <a:t>2.1.3.2.12.1. </a:t>
            </a:r>
            <a:r>
              <a:rPr lang="tr-TR" b="1" dirty="0" err="1" smtClean="0"/>
              <a:t>Tevkifat</a:t>
            </a:r>
            <a:r>
              <a:rPr lang="tr-TR" b="1" dirty="0" smtClean="0"/>
              <a:t> Uygulayacak Alıcılar ve </a:t>
            </a:r>
            <a:r>
              <a:rPr lang="tr-TR" b="1" dirty="0" err="1" smtClean="0"/>
              <a:t>Tevkifat</a:t>
            </a:r>
            <a:r>
              <a:rPr lang="tr-TR" b="1" dirty="0" smtClean="0"/>
              <a:t> Oranı </a:t>
            </a:r>
          </a:p>
          <a:p>
            <a:pPr algn="just"/>
            <a:r>
              <a:rPr lang="tr-TR" dirty="0" smtClean="0"/>
              <a:t>Tebliğin (I/C-2.1.3.1/b) ayırımında sayılanlara karşı ifa edilen baskı ve basım hizmetlerinde alıcılar tarafından (5/10) oranında KDV </a:t>
            </a:r>
            <a:r>
              <a:rPr lang="tr-TR" dirty="0" err="1" smtClean="0"/>
              <a:t>tevkifatı</a:t>
            </a:r>
            <a:r>
              <a:rPr lang="tr-TR" dirty="0" smtClean="0"/>
              <a:t> uygulanır. </a:t>
            </a:r>
          </a:p>
          <a:p>
            <a:pPr algn="just"/>
            <a:r>
              <a:rPr lang="tr-TR" b="1" dirty="0" smtClean="0"/>
              <a:t>2.1.3.2.12.2. Kapsam </a:t>
            </a:r>
          </a:p>
          <a:p>
            <a:pPr algn="just"/>
            <a:r>
              <a:rPr lang="tr-TR" dirty="0" smtClean="0"/>
              <a:t>Sorumlu tayin edilenlere verilen; kitap, ansiklopedi, risale, dergi, broşür, gazete, bülten, basılı kağıt, katalog, afiş, poster, dosya, klasör, matbu evrak, makbuz, kartvizit, antetli kağıt, zarf, bloknot, defter, ajanda, takvim, her çeşit belge ve sertifika, davetiye, mesaj ve tebrik kartı, etiket, ambalaj, test gibi süreli veya süresiz yayınlar ile diğer ürünlerin her türlü (</a:t>
            </a:r>
            <a:r>
              <a:rPr lang="tr-TR" dirty="0" err="1" smtClean="0"/>
              <a:t>cd</a:t>
            </a:r>
            <a:r>
              <a:rPr lang="tr-TR" dirty="0" smtClean="0"/>
              <a:t>, </a:t>
            </a:r>
            <a:r>
              <a:rPr lang="tr-TR" dirty="0" err="1" smtClean="0"/>
              <a:t>vcd</a:t>
            </a:r>
            <a:r>
              <a:rPr lang="tr-TR" dirty="0" smtClean="0"/>
              <a:t>, </a:t>
            </a:r>
            <a:r>
              <a:rPr lang="tr-TR" dirty="0" err="1" smtClean="0"/>
              <a:t>dvd</a:t>
            </a:r>
            <a:r>
              <a:rPr lang="tr-TR" dirty="0" smtClean="0"/>
              <a:t> gibi baskılar dâhil) baskı ve basımı hizmeti ile bunların veya sorumlu tayin edilenler tarafından kullanılan her çeşit evrakın ciltlenmesine ilişkin hizmetler bu bölüm kapsamında </a:t>
            </a:r>
            <a:r>
              <a:rPr lang="tr-TR" dirty="0" err="1" smtClean="0"/>
              <a:t>tevkifata</a:t>
            </a:r>
            <a:r>
              <a:rPr lang="tr-TR" dirty="0" smtClean="0"/>
              <a:t> tabidir. </a:t>
            </a:r>
          </a:p>
          <a:p>
            <a:pPr algn="just"/>
            <a:r>
              <a:rPr lang="tr-TR" dirty="0" smtClean="0"/>
              <a:t>Üretimde kullanılacak kâğıt, boya ve benzeri ham ve yardımcı maddelerin siparişi veren alıcı tarafından temin edilmesi veya edilmemesi </a:t>
            </a:r>
            <a:r>
              <a:rPr lang="tr-TR" dirty="0" err="1" smtClean="0"/>
              <a:t>tevkifat</a:t>
            </a:r>
            <a:r>
              <a:rPr lang="tr-TR" dirty="0" smtClean="0"/>
              <a:t> uygulamasına engel değildir. </a:t>
            </a:r>
          </a:p>
          <a:p>
            <a:pPr algn="just"/>
            <a:r>
              <a:rPr lang="tr-TR" dirty="0" smtClean="0"/>
              <a:t>Ayrıca, söz konusu işlemler hizmet niteliğinde olduğundan, baskısı yapılmış ve piyasada satışa sunulmuş hazır haldeki ürünlerin doğrudan alımında </a:t>
            </a:r>
            <a:r>
              <a:rPr lang="tr-TR" dirty="0" err="1" smtClean="0"/>
              <a:t>tevkifat</a:t>
            </a:r>
            <a:r>
              <a:rPr lang="tr-TR" dirty="0" smtClean="0"/>
              <a:t> uygulanmayacaktır. Bu kapsamda, hizmetin veya faaliyetin gerektirdiği kırtasiye, basılı kağıt, defter ve benzeri malların alımı bu bölüm kapsamında değerlendirilmeyecektir. </a:t>
            </a:r>
            <a:endParaRPr lang="tr-TR" dirty="0"/>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14282" y="1071546"/>
            <a:ext cx="8786874" cy="2646878"/>
          </a:xfrm>
          <a:prstGeom prst="rect">
            <a:avLst/>
          </a:prstGeom>
        </p:spPr>
        <p:txBody>
          <a:bodyPr wrap="square">
            <a:spAutoFit/>
          </a:bodyPr>
          <a:lstStyle/>
          <a:p>
            <a:r>
              <a:rPr lang="tr-TR" b="1" dirty="0" smtClean="0"/>
              <a:t>2.1.3.2.13. Diğer Hizmetler</a:t>
            </a:r>
            <a:endParaRPr lang="tr-TR" dirty="0" smtClean="0"/>
          </a:p>
          <a:p>
            <a:pPr algn="just"/>
            <a:r>
              <a:rPr lang="tr-TR" dirty="0" smtClean="0"/>
              <a:t>KDV mükellefleri tarafından, 5018 sayılı Kanuna ekli cetveller kapsamındaki idare, kurum ve kuruluşlar, kanunla kurulan kamu kurum ve kuruluşları, döner sermayeli kuruluşlar, kamu kurumu niteliğindeki meslek kuruluşları, bankalar, sigorta ve reasürans şirketleri, kanunla kurulan veya tüzel kişiliği haiz emekli ve yardım sandıkları ile kalkınma ajanslarına ifa edilen ve Tebliğde özel olarak belirlenmeyen diğer bütün hizmet ifalarında söz konusu alıcılar tarafından (5/10) oranında KDV </a:t>
            </a:r>
            <a:r>
              <a:rPr lang="tr-TR" dirty="0" err="1" smtClean="0"/>
              <a:t>tevkifatı</a:t>
            </a:r>
            <a:r>
              <a:rPr lang="tr-TR" dirty="0" smtClean="0"/>
              <a:t> uygulanır.”</a:t>
            </a:r>
          </a:p>
          <a:p>
            <a:endParaRPr lang="tr-TR" dirty="0"/>
          </a:p>
        </p:txBody>
      </p:sp>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3400" y="714356"/>
            <a:ext cx="7851648" cy="3786214"/>
          </a:xfrm>
        </p:spPr>
        <p:txBody>
          <a:bodyPr/>
          <a:lstStyle/>
          <a:p>
            <a:pPr algn="ctr"/>
            <a:r>
              <a:rPr lang="tr-TR" u="sng" dirty="0" smtClean="0"/>
              <a:t>2.1.3.3. Kısmi </a:t>
            </a:r>
            <a:r>
              <a:rPr lang="tr-TR" u="sng" dirty="0" err="1" smtClean="0"/>
              <a:t>Tevkifat</a:t>
            </a:r>
            <a:r>
              <a:rPr lang="tr-TR" u="sng" dirty="0" smtClean="0"/>
              <a:t> Uygulanacak Teslimler </a:t>
            </a:r>
            <a:endParaRPr lang="tr-TR" u="sng" dirty="0"/>
          </a:p>
        </p:txBody>
      </p:sp>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142852"/>
            <a:ext cx="9144000" cy="6463308"/>
          </a:xfrm>
          <a:prstGeom prst="rect">
            <a:avLst/>
          </a:prstGeom>
        </p:spPr>
        <p:txBody>
          <a:bodyPr wrap="square">
            <a:spAutoFit/>
          </a:bodyPr>
          <a:lstStyle/>
          <a:p>
            <a:r>
              <a:rPr lang="tr-TR" sz="2200" b="1" u="sng" dirty="0" smtClean="0"/>
              <a:t>2.1.3.3.1. Külçe Metal Teslimleri </a:t>
            </a:r>
          </a:p>
          <a:p>
            <a:r>
              <a:rPr lang="tr-TR" b="1" dirty="0" smtClean="0"/>
              <a:t>2.1.3.3.1.1. </a:t>
            </a:r>
            <a:r>
              <a:rPr lang="tr-TR" b="1" dirty="0" err="1" smtClean="0"/>
              <a:t>Tevkifat</a:t>
            </a:r>
            <a:r>
              <a:rPr lang="tr-TR" b="1" dirty="0" smtClean="0"/>
              <a:t> Uygulayacak Alıcılar ve </a:t>
            </a:r>
            <a:r>
              <a:rPr lang="tr-TR" b="1" dirty="0" err="1" smtClean="0"/>
              <a:t>Tevkifat</a:t>
            </a:r>
            <a:r>
              <a:rPr lang="tr-TR" b="1" dirty="0" smtClean="0"/>
              <a:t> Oranı </a:t>
            </a:r>
          </a:p>
          <a:p>
            <a:r>
              <a:rPr lang="tr-TR" dirty="0" smtClean="0"/>
              <a:t>Külçe metallerin Tebliğin (I/C-2.1.3.1/a ve b) bölümlerinde sayılanlara tesliminde, (7/10)** oranında KDV </a:t>
            </a:r>
            <a:r>
              <a:rPr lang="tr-TR" dirty="0" err="1" smtClean="0"/>
              <a:t>tevkifatı</a:t>
            </a:r>
            <a:r>
              <a:rPr lang="tr-TR" dirty="0" smtClean="0"/>
              <a:t> uygulanır. </a:t>
            </a:r>
          </a:p>
          <a:p>
            <a:r>
              <a:rPr lang="tr-TR" dirty="0" smtClean="0">
                <a:solidFill>
                  <a:srgbClr val="FF0000"/>
                </a:solidFill>
              </a:rPr>
              <a:t>Hurda metallerden elde edilenler dışındaki </a:t>
            </a:r>
            <a:r>
              <a:rPr lang="tr-TR" dirty="0" smtClean="0"/>
              <a:t>bakır, çinko, alüminyum ve kurşun külçelerinin </a:t>
            </a:r>
            <a:r>
              <a:rPr lang="tr-TR" dirty="0" smtClean="0">
                <a:solidFill>
                  <a:srgbClr val="FF0000"/>
                </a:solidFill>
              </a:rPr>
              <a:t>ithalatçılar ve ilk üreticiler </a:t>
            </a:r>
            <a:r>
              <a:rPr lang="tr-TR" dirty="0" smtClean="0"/>
              <a:t>,tarafından yapılan teslimlerinde </a:t>
            </a:r>
            <a:r>
              <a:rPr lang="tr-TR" dirty="0" err="1" smtClean="0"/>
              <a:t>tevkifat</a:t>
            </a:r>
            <a:r>
              <a:rPr lang="tr-TR" dirty="0" smtClean="0"/>
              <a:t> uygulanmaz, bu safhalardan sonraki el değiştirmelerde ise </a:t>
            </a:r>
            <a:r>
              <a:rPr lang="tr-TR" dirty="0" err="1" smtClean="0"/>
              <a:t>tevkifat</a:t>
            </a:r>
            <a:r>
              <a:rPr lang="tr-TR" dirty="0" smtClean="0"/>
              <a:t> uygulanır. Hurda metalden elde edilen külçelerin ithalatçıları ve üreticileri tarafından tesliminde de </a:t>
            </a:r>
            <a:r>
              <a:rPr lang="tr-TR" dirty="0" err="1" smtClean="0"/>
              <a:t>tevkifat</a:t>
            </a:r>
            <a:r>
              <a:rPr lang="tr-TR" dirty="0" smtClean="0"/>
              <a:t> uygulanır. </a:t>
            </a:r>
          </a:p>
          <a:p>
            <a:r>
              <a:rPr lang="tr-TR" dirty="0" smtClean="0"/>
              <a:t>İthalatçılar tarafından yapılan teslimlerde, satıcı (ithalatçı) tarafından düzenlenen faturada “Teslim edilen mal doğrudan ithalat yoluyla temin edildiğinden </a:t>
            </a:r>
            <a:r>
              <a:rPr lang="tr-TR" dirty="0" err="1" smtClean="0"/>
              <a:t>tevkifat</a:t>
            </a:r>
            <a:r>
              <a:rPr lang="tr-TR" dirty="0" smtClean="0"/>
              <a:t> uygulanmamıştır.” açıklamasına ve ithalata ilişkin fatura ve gümrük beyannamesi bilgilerine yer verilir. Cevherden üretim yapanlar ise düzenlenen faturada “Teslim edilen mal firmamızca cevherden üretildiğinden </a:t>
            </a:r>
            <a:r>
              <a:rPr lang="tr-TR" dirty="0" err="1" smtClean="0"/>
              <a:t>tevkifat</a:t>
            </a:r>
            <a:r>
              <a:rPr lang="tr-TR" dirty="0" smtClean="0"/>
              <a:t> uygulanmamıştır.” açıklamasına yer vermek suretiyle </a:t>
            </a:r>
            <a:r>
              <a:rPr lang="tr-TR" dirty="0" err="1" smtClean="0"/>
              <a:t>tevkifat</a:t>
            </a:r>
            <a:r>
              <a:rPr lang="tr-TR" dirty="0" smtClean="0"/>
              <a:t> uygulanmaksızın işlem yapar. </a:t>
            </a:r>
          </a:p>
          <a:p>
            <a:r>
              <a:rPr lang="tr-TR" b="1" dirty="0" smtClean="0"/>
              <a:t>2.1.3.3.1.2. Kapsam </a:t>
            </a:r>
          </a:p>
          <a:p>
            <a:r>
              <a:rPr lang="tr-TR" dirty="0" err="1" smtClean="0"/>
              <a:t>Tevkifat</a:t>
            </a:r>
            <a:r>
              <a:rPr lang="tr-TR" dirty="0" smtClean="0"/>
              <a:t> kapsamına, her türlü hurda metallerden elde edilen külçeler ile hurda metallerden elde edilenler dışındaki bakır, çinko, alüminyum ve kurşun külçelerinin teslimi girmektedir. </a:t>
            </a:r>
            <a:r>
              <a:rPr lang="tr-TR" dirty="0" err="1" smtClean="0"/>
              <a:t>Slab</a:t>
            </a:r>
            <a:r>
              <a:rPr lang="tr-TR" dirty="0" smtClean="0"/>
              <a:t>, </a:t>
            </a:r>
            <a:r>
              <a:rPr lang="tr-TR" dirty="0" err="1" smtClean="0"/>
              <a:t>billet</a:t>
            </a:r>
            <a:r>
              <a:rPr lang="tr-TR" dirty="0" smtClean="0"/>
              <a:t> (</a:t>
            </a:r>
            <a:r>
              <a:rPr lang="tr-TR" dirty="0" err="1" smtClean="0"/>
              <a:t>biyet</a:t>
            </a:r>
            <a:r>
              <a:rPr lang="tr-TR" dirty="0" smtClean="0"/>
              <a:t>), kütük ve </a:t>
            </a:r>
            <a:r>
              <a:rPr lang="tr-TR" dirty="0" err="1" smtClean="0"/>
              <a:t>ingot</a:t>
            </a:r>
            <a:r>
              <a:rPr lang="tr-TR" dirty="0" smtClean="0"/>
              <a:t> teslimleri de bu uygulama bakımından külçe olarak değerlendirilir. </a:t>
            </a:r>
          </a:p>
          <a:p>
            <a:r>
              <a:rPr lang="tr-TR" dirty="0" smtClean="0"/>
              <a:t>Yukarıda belirtilen metallerin, alışlarında </a:t>
            </a:r>
            <a:r>
              <a:rPr lang="tr-TR" dirty="0" err="1" smtClean="0"/>
              <a:t>tevkifat</a:t>
            </a:r>
            <a:r>
              <a:rPr lang="tr-TR" dirty="0" smtClean="0"/>
              <a:t> uygulanıp uygulanmadığına ve silisyum, magnezyum, mangan, nikel, titan gibi maddeler ihtiva edip etmediklerine bakılmaksızın, külçe, </a:t>
            </a:r>
            <a:r>
              <a:rPr lang="tr-TR" dirty="0" err="1" smtClean="0"/>
              <a:t>slab</a:t>
            </a:r>
            <a:r>
              <a:rPr lang="tr-TR" dirty="0" smtClean="0"/>
              <a:t>, </a:t>
            </a:r>
            <a:r>
              <a:rPr lang="tr-TR" dirty="0" err="1" smtClean="0"/>
              <a:t>biyet</a:t>
            </a:r>
            <a:r>
              <a:rPr lang="tr-TR" dirty="0" smtClean="0"/>
              <a:t>, kütük ve </a:t>
            </a:r>
            <a:r>
              <a:rPr lang="tr-TR" dirty="0" err="1" smtClean="0"/>
              <a:t>ingot</a:t>
            </a:r>
            <a:r>
              <a:rPr lang="tr-TR" dirty="0" smtClean="0"/>
              <a:t> haline getirilmiş şekilde satışında KDV </a:t>
            </a:r>
            <a:r>
              <a:rPr lang="tr-TR" dirty="0" err="1" smtClean="0"/>
              <a:t>tevkifatı</a:t>
            </a:r>
            <a:r>
              <a:rPr lang="tr-TR" dirty="0" smtClean="0"/>
              <a:t> uygulanır. </a:t>
            </a:r>
            <a:endParaRPr lang="tr-TR" dirty="0"/>
          </a:p>
        </p:txBody>
      </p:sp>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197346"/>
            <a:ext cx="9144000" cy="6586418"/>
          </a:xfrm>
          <a:prstGeom prst="rect">
            <a:avLst/>
          </a:prstGeom>
        </p:spPr>
        <p:txBody>
          <a:bodyPr wrap="square">
            <a:spAutoFit/>
          </a:bodyPr>
          <a:lstStyle/>
          <a:p>
            <a:r>
              <a:rPr lang="tr-TR" sz="2200" b="1" u="sng" dirty="0" smtClean="0"/>
              <a:t>2.1.3.3.2. Bakır, Çinko, Alüminyum ve Kurşun Ürünlerinin Teslimi </a:t>
            </a:r>
          </a:p>
          <a:p>
            <a:r>
              <a:rPr lang="tr-TR" b="1" dirty="0" smtClean="0"/>
              <a:t>2.1.3.3.2.1. </a:t>
            </a:r>
            <a:r>
              <a:rPr lang="tr-TR" b="1" dirty="0" err="1" smtClean="0"/>
              <a:t>Tevkifat</a:t>
            </a:r>
            <a:r>
              <a:rPr lang="tr-TR" b="1" dirty="0" smtClean="0"/>
              <a:t> Uygulayacak Alıcılar ve </a:t>
            </a:r>
            <a:r>
              <a:rPr lang="tr-TR" b="1" dirty="0" err="1" smtClean="0"/>
              <a:t>Tevkifat</a:t>
            </a:r>
            <a:r>
              <a:rPr lang="tr-TR" b="1" dirty="0" smtClean="0"/>
              <a:t> Oranı </a:t>
            </a:r>
          </a:p>
          <a:p>
            <a:r>
              <a:rPr lang="tr-TR" sz="1600" dirty="0" smtClean="0"/>
              <a:t>Bakır ve alaşımlarından, çinko ve alaşımlarından, alüminyum ve alaşımlarından, kurşun ve alaşımlarından mamul, ürünlerin, Tebliğin (I/C-2.1.3.1/a ve b) bölümlerinde sayılanlara tesliminde, (7/10) oranında KDV </a:t>
            </a:r>
            <a:r>
              <a:rPr lang="tr-TR" sz="1600" dirty="0" err="1" smtClean="0"/>
              <a:t>tevkifatı</a:t>
            </a:r>
            <a:r>
              <a:rPr lang="tr-TR" sz="1600" dirty="0" smtClean="0"/>
              <a:t> uygulanır. </a:t>
            </a:r>
          </a:p>
          <a:p>
            <a:r>
              <a:rPr lang="tr-TR" sz="1600" dirty="0" smtClean="0"/>
              <a:t>Bunların, ilk üreticileri (cevherden üretim yapanlar) ile ithalatçıları tarafından tesliminde </a:t>
            </a:r>
            <a:r>
              <a:rPr lang="tr-TR" sz="1600" dirty="0" err="1" smtClean="0"/>
              <a:t>tevkifat</a:t>
            </a:r>
            <a:r>
              <a:rPr lang="tr-TR" sz="1600" dirty="0" smtClean="0"/>
              <a:t> uygulanmaz, sonraki safhaların teslimleri ise </a:t>
            </a:r>
            <a:r>
              <a:rPr lang="tr-TR" sz="1600" dirty="0" err="1" smtClean="0"/>
              <a:t>tevkifata</a:t>
            </a:r>
            <a:r>
              <a:rPr lang="tr-TR" sz="1600" dirty="0" smtClean="0"/>
              <a:t> tabidir. </a:t>
            </a:r>
          </a:p>
          <a:p>
            <a:r>
              <a:rPr lang="tr-TR" sz="1600" dirty="0" smtClean="0"/>
              <a:t>İthalatçılar tarafından yapılan teslimlerde, satıcı (ithalatçı) tarafından düzenlenen faturada “Teslim edilen mal doğrudan ithalat yoluyla temin edildiğinden </a:t>
            </a:r>
            <a:r>
              <a:rPr lang="tr-TR" sz="1600" dirty="0" err="1" smtClean="0"/>
              <a:t>tevkifat</a:t>
            </a:r>
            <a:r>
              <a:rPr lang="tr-TR" sz="1600" dirty="0" smtClean="0"/>
              <a:t> uygulanmamıştır.” açıklamasına ve ithalata ilişkin fatura ve gümrük beyannamesi bilgilerine yer verilir. Cevherden üretim yapanlar ise düzenlenen faturada “Teslim edilen mal firmamızca cevherden üretildiğinden </a:t>
            </a:r>
            <a:r>
              <a:rPr lang="tr-TR" sz="1600" dirty="0" err="1" smtClean="0"/>
              <a:t>tevkifat</a:t>
            </a:r>
            <a:r>
              <a:rPr lang="tr-TR" sz="1600" dirty="0" smtClean="0"/>
              <a:t> uygulanmamıştır.” açıklamasına yer vermek suretiyle </a:t>
            </a:r>
            <a:r>
              <a:rPr lang="tr-TR" sz="1600" dirty="0" err="1" smtClean="0"/>
              <a:t>tevkifat</a:t>
            </a:r>
            <a:r>
              <a:rPr lang="tr-TR" sz="1600" dirty="0" smtClean="0"/>
              <a:t> uygulanmaksızın işlem yapar. </a:t>
            </a:r>
          </a:p>
          <a:p>
            <a:r>
              <a:rPr lang="tr-TR" sz="1600" b="1" dirty="0" smtClean="0"/>
              <a:t>2.1.3.3.2.2. Kapsam </a:t>
            </a:r>
          </a:p>
          <a:p>
            <a:r>
              <a:rPr lang="tr-TR" sz="1600" dirty="0" err="1" smtClean="0"/>
              <a:t>Tevkifat</a:t>
            </a:r>
            <a:r>
              <a:rPr lang="tr-TR" sz="1600" dirty="0" smtClean="0"/>
              <a:t> kapsamına bakır ve alaşımlarından, çinko ve alaşımlarından, alüminyum ve alaşımlarından, kurşun ve alaşımlarından mamul; anot, katot, granül, </a:t>
            </a:r>
            <a:r>
              <a:rPr lang="tr-TR" sz="1600" dirty="0" err="1" smtClean="0"/>
              <a:t>filmaşin</a:t>
            </a:r>
            <a:r>
              <a:rPr lang="tr-TR" sz="1600" dirty="0" smtClean="0"/>
              <a:t>, profil, levha, tabaka, rulo, şerit, panel, sac, boru, pirinç çubuk, lama, her türlü tel ve benzerleri, çinko oksit ile kurşun ve alaşımlarından mamul, tuğla, mühür, yaprak, plaka, folyo, pul, saçma, ızgara, toz, kurşun oksit, kurşun monoksit, kırmızı oksit ve benzerleri girmektedir. </a:t>
            </a:r>
          </a:p>
          <a:p>
            <a:r>
              <a:rPr lang="tr-TR" sz="1600" dirty="0" smtClean="0"/>
              <a:t>Profilin boyanmış veya kaplanmış olması, bunların tesliminde </a:t>
            </a:r>
            <a:r>
              <a:rPr lang="tr-TR" sz="1600" dirty="0" err="1" smtClean="0"/>
              <a:t>tevkifat</a:t>
            </a:r>
            <a:r>
              <a:rPr lang="tr-TR" sz="1600" dirty="0" smtClean="0"/>
              <a:t> uygulanmasına engel değildir. Bu durumda, profilin boyanması veya kaplanmasına ilişkin fason </a:t>
            </a:r>
            <a:r>
              <a:rPr lang="tr-TR" sz="1600" dirty="0" err="1" smtClean="0"/>
              <a:t>eloksal</a:t>
            </a:r>
            <a:r>
              <a:rPr lang="tr-TR" sz="1600" dirty="0" smtClean="0"/>
              <a:t> işçiliği </a:t>
            </a:r>
            <a:r>
              <a:rPr lang="tr-TR" sz="1600" dirty="0" err="1" smtClean="0"/>
              <a:t>tevkifat</a:t>
            </a:r>
            <a:r>
              <a:rPr lang="tr-TR" sz="1600" dirty="0" smtClean="0"/>
              <a:t> kapsamında değildir. </a:t>
            </a:r>
          </a:p>
          <a:p>
            <a:r>
              <a:rPr lang="tr-TR" sz="1600" dirty="0" smtClean="0"/>
              <a:t>Bakır, çinko, alüminyum ve kurşun telin; plastik, cam, kâğıt, emaye, vernik ve benzeri izolasyon malzemeleri ile kaplanması suretiyle elde edilen "izoleli iletken" teslimleri </a:t>
            </a:r>
            <a:r>
              <a:rPr lang="tr-TR" sz="1600" dirty="0" err="1" smtClean="0"/>
              <a:t>tevkifata</a:t>
            </a:r>
            <a:r>
              <a:rPr lang="tr-TR" sz="1600" dirty="0" smtClean="0"/>
              <a:t> tabi tutulmaz. </a:t>
            </a:r>
          </a:p>
          <a:p>
            <a:r>
              <a:rPr lang="tr-TR" sz="1600" dirty="0" smtClean="0"/>
              <a:t>Ayrıca, söz konusu metal ve alaşımlarından imal edilen nihai ürünler ile bunların kesme, sıyırma, kıvırma, kaynak, bükme, vida yeri delme-açma ve benzeri şekillerde işlenmesi sonucu elde edilen yarı mamul ve mamul mahiyetindeki malların teslimleri </a:t>
            </a:r>
            <a:r>
              <a:rPr lang="tr-TR" sz="1600" dirty="0" err="1" smtClean="0"/>
              <a:t>tevkifata</a:t>
            </a:r>
            <a:r>
              <a:rPr lang="tr-TR" sz="1600" dirty="0" smtClean="0"/>
              <a:t> tabi değildir. </a:t>
            </a:r>
            <a:endParaRPr lang="tr-TR" sz="1600" dirty="0"/>
          </a:p>
        </p:txBody>
      </p:sp>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142852"/>
            <a:ext cx="9144000" cy="6740307"/>
          </a:xfrm>
          <a:prstGeom prst="rect">
            <a:avLst/>
          </a:prstGeom>
        </p:spPr>
        <p:txBody>
          <a:bodyPr wrap="square">
            <a:spAutoFit/>
          </a:bodyPr>
          <a:lstStyle/>
          <a:p>
            <a:r>
              <a:rPr lang="es-ES" sz="2200" b="1" u="sng" dirty="0" smtClean="0"/>
              <a:t>2.1.3.3.3. Hurda ve Atık Teslimi </a:t>
            </a:r>
          </a:p>
          <a:p>
            <a:r>
              <a:rPr lang="tr-TR" b="1" dirty="0" smtClean="0"/>
              <a:t>2.1.3.3.3.1. </a:t>
            </a:r>
            <a:r>
              <a:rPr lang="tr-TR" b="1" dirty="0" err="1" smtClean="0"/>
              <a:t>Tevkifat</a:t>
            </a:r>
            <a:r>
              <a:rPr lang="tr-TR" b="1" dirty="0" smtClean="0"/>
              <a:t> Uygulayacak Alıcılar ve </a:t>
            </a:r>
            <a:r>
              <a:rPr lang="tr-TR" b="1" dirty="0" err="1" smtClean="0"/>
              <a:t>Tevkifat</a:t>
            </a:r>
            <a:r>
              <a:rPr lang="tr-TR" b="1" dirty="0" smtClean="0"/>
              <a:t> Oranı </a:t>
            </a:r>
          </a:p>
          <a:p>
            <a:r>
              <a:rPr lang="tr-TR" sz="1600" dirty="0" smtClean="0"/>
              <a:t>Metal, plastik, lastik, kauçuk, kâğıt, cam hurda ve atıkları ile konfeksiyon kırpıntılarının*teslimi 3065 sayılı Kanunun (17/4-g) maddesi gereğince KDV’den müstesnadır. Ancak, bu malların teslimi ile ilgili olarak aynı Kanunun (18/1) inci maddesine göre istisnadan vazgeçilmesi mümkündür. </a:t>
            </a:r>
          </a:p>
          <a:p>
            <a:r>
              <a:rPr lang="tr-TR" sz="1600" dirty="0" smtClean="0"/>
              <a:t>İstisnadan vazgeçenlerin metal, plastik, lastik, kauçuk, kâğıt, cam hurda ve atıklarının tesliminde, Tebliğin (I/C-2.1.3.1/a ve b) bölümü kapsamındaki alıcılar tarafından (7/10)** oranında KDV </a:t>
            </a:r>
            <a:r>
              <a:rPr lang="tr-TR" sz="1600" dirty="0" err="1" smtClean="0"/>
              <a:t>tevkifatı</a:t>
            </a:r>
            <a:r>
              <a:rPr lang="tr-TR" sz="1600" dirty="0" smtClean="0"/>
              <a:t> uygulanır. </a:t>
            </a:r>
          </a:p>
          <a:p>
            <a:r>
              <a:rPr lang="tr-TR" sz="1600" b="1" dirty="0" smtClean="0"/>
              <a:t>2.1.3.3.3.2. Kapsam </a:t>
            </a:r>
          </a:p>
          <a:p>
            <a:r>
              <a:rPr lang="tr-TR" sz="1600" dirty="0" smtClean="0"/>
              <a:t>Hurda kavramı; her türlü metal, plastik, lastik, kauçuk, kâğıt ve cam hurdasını, bunların hurda halindeki karışımlarını, aynen veya onarılmak suretiyle üretim amaçlarına uygun olarak kullanılamayacak haldeki metal, plastik, lastik, kauçuk, kâğıt ve cam karakterli her türlü ham, yarı mamul ile mamul maddeyi ifade etmektedir. </a:t>
            </a:r>
          </a:p>
          <a:p>
            <a:r>
              <a:rPr lang="tr-TR" sz="1600" dirty="0" smtClean="0"/>
              <a:t>Hurda kavramında işaret edilen genel anlam çerçevesinde; </a:t>
            </a:r>
          </a:p>
          <a:p>
            <a:r>
              <a:rPr lang="tr-TR" sz="1600" dirty="0" smtClean="0"/>
              <a:t>- Demir, bakır, alüminyum, pirinç, kurşun, teneke, çelik, çinko, pik, sarı, bronz, nikel, kızıl, lehim, mangan-tutya, antimon ve benzeri her türlü metaller, </a:t>
            </a:r>
          </a:p>
          <a:p>
            <a:r>
              <a:rPr lang="tr-TR" sz="1600" dirty="0" smtClean="0"/>
              <a:t>- Bu metallerin alaşım, bileşim ve cürufları, </a:t>
            </a:r>
          </a:p>
          <a:p>
            <a:r>
              <a:rPr lang="tr-TR" sz="1600" dirty="0" smtClean="0"/>
              <a:t>- İmalathane ya da fabrikalarda imalat sırasında ortaya çıkan metal kırpıntı, döküntü ve talaşlar ile standart dışı çıkan metal ürünler, </a:t>
            </a:r>
          </a:p>
          <a:p>
            <a:r>
              <a:rPr lang="tr-TR" sz="1600" dirty="0" smtClean="0"/>
              <a:t>- İzabe tesislerinden çıkan standart dışı metal hammaddeler, yarı mamuller, hadde bozukları, </a:t>
            </a:r>
          </a:p>
          <a:p>
            <a:r>
              <a:rPr lang="tr-TR" sz="1600" dirty="0" smtClean="0"/>
              <a:t>ve benzerleri "hurda metal" kabul edilir. </a:t>
            </a:r>
          </a:p>
          <a:p>
            <a:r>
              <a:rPr lang="tr-TR" sz="1600" dirty="0" smtClean="0"/>
              <a:t>Ayrıca, hurda veya atık niteliğindeki; her türlü kâğıt, karton, mukavva, kauçuk, plastik ile bunların kırpıntıları, naylon, lastik kırıkları, cam şişe, kavanoz, otomobil ve pencere camları, cam kırıkları, konfeksiyon kırpıntıları*** teslimleri de </a:t>
            </a:r>
            <a:r>
              <a:rPr lang="tr-TR" sz="1600" dirty="0" err="1" smtClean="0"/>
              <a:t>tevkifat</a:t>
            </a:r>
            <a:r>
              <a:rPr lang="tr-TR" sz="1600" dirty="0" smtClean="0"/>
              <a:t> uygulaması kapsamındadır. </a:t>
            </a:r>
          </a:p>
          <a:p>
            <a:r>
              <a:rPr lang="tr-TR" sz="1600" dirty="0" smtClean="0"/>
              <a:t>Tamir ve bakımdan sonra aynı amaçla kullanılması mümkün olan kullanılmış metal, plastik, lastik, kauçuk, kâğıt ve cam esaslı eşya teslimlerinde </a:t>
            </a:r>
            <a:r>
              <a:rPr lang="tr-TR" sz="1600" dirty="0" err="1" smtClean="0"/>
              <a:t>tevkifat</a:t>
            </a:r>
            <a:r>
              <a:rPr lang="tr-TR" sz="1600" dirty="0" smtClean="0"/>
              <a:t> uygulanmaz.**** </a:t>
            </a:r>
            <a:endParaRPr lang="tr-TR" sz="1600" dirty="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214280" y="214290"/>
          <a:ext cx="8715440" cy="6429420"/>
        </p:xfrm>
        <a:graphic>
          <a:graphicData uri="http://schemas.openxmlformats.org/drawingml/2006/table">
            <a:tbl>
              <a:tblPr firstRow="1" bandRow="1">
                <a:tableStyleId>{5C22544A-7EE6-4342-B048-85BDC9FD1C3A}</a:tableStyleId>
              </a:tblPr>
              <a:tblGrid>
                <a:gridCol w="3643340"/>
                <a:gridCol w="2214578"/>
                <a:gridCol w="1428760"/>
                <a:gridCol w="1428762"/>
              </a:tblGrid>
              <a:tr h="714380">
                <a:tc>
                  <a:txBody>
                    <a:bodyPr/>
                    <a:lstStyle/>
                    <a:p>
                      <a:pPr algn="ctr">
                        <a:lnSpc>
                          <a:spcPct val="115000"/>
                        </a:lnSpc>
                        <a:spcAft>
                          <a:spcPts val="0"/>
                        </a:spcAft>
                      </a:pPr>
                      <a:r>
                        <a:rPr lang="tr-TR" sz="1600" b="1" dirty="0">
                          <a:latin typeface="Calibri"/>
                          <a:ea typeface="Times New Roman"/>
                          <a:cs typeface="Times New Roman"/>
                        </a:rPr>
                        <a:t>İşlemin Nevi</a:t>
                      </a:r>
                      <a:endParaRPr lang="tr-TR" sz="16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b="1">
                          <a:latin typeface="Calibri"/>
                          <a:ea typeface="Times New Roman"/>
                          <a:cs typeface="Times New Roman"/>
                        </a:rPr>
                        <a:t>Tevkifat  Yapacak Olanlar</a:t>
                      </a:r>
                      <a:endParaRPr lang="tr-TR" sz="16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b="1">
                          <a:latin typeface="Calibri"/>
                          <a:ea typeface="Times New Roman"/>
                          <a:cs typeface="Times New Roman"/>
                        </a:rPr>
                        <a:t>Tevkifat Oranı</a:t>
                      </a:r>
                      <a:endParaRPr lang="tr-TR" sz="16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dirty="0">
                          <a:latin typeface="Times New Roman"/>
                          <a:ea typeface="Times New Roman"/>
                          <a:cs typeface="Times New Roman"/>
                        </a:rPr>
                        <a:t>Tebliğdeki Yeri</a:t>
                      </a:r>
                      <a:endParaRPr lang="tr-TR" sz="1600" dirty="0">
                        <a:latin typeface="Calibri"/>
                        <a:ea typeface="Times New Roman"/>
                        <a:cs typeface="Times New Roman"/>
                      </a:endParaRPr>
                    </a:p>
                  </a:txBody>
                  <a:tcPr marL="68580" marR="68580" marT="0" marB="0" anchor="ctr"/>
                </a:tc>
              </a:tr>
              <a:tr h="714380">
                <a:tc>
                  <a:txBody>
                    <a:bodyPr/>
                    <a:lstStyle/>
                    <a:p>
                      <a:pPr>
                        <a:lnSpc>
                          <a:spcPct val="115000"/>
                        </a:lnSpc>
                        <a:spcAft>
                          <a:spcPts val="0"/>
                        </a:spcAft>
                      </a:pPr>
                      <a:r>
                        <a:rPr lang="tr-TR" sz="1600" dirty="0">
                          <a:latin typeface="Times New Roman"/>
                          <a:ea typeface="Times New Roman"/>
                          <a:cs typeface="Times New Roman"/>
                        </a:rPr>
                        <a:t>Turistik mağazalara verilen müşteri bulma / götürme hizmetleri </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a:latin typeface="Times New Roman"/>
                          <a:ea typeface="Times New Roman"/>
                          <a:cs typeface="Times New Roman"/>
                        </a:rPr>
                        <a:t>KDV Mükellefleri</a:t>
                      </a:r>
                      <a:endParaRPr lang="tr-TR" sz="16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dirty="0">
                          <a:latin typeface="Times New Roman"/>
                          <a:ea typeface="Times New Roman"/>
                          <a:cs typeface="Times New Roman"/>
                        </a:rPr>
                        <a:t>9/10</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a:latin typeface="Times New Roman"/>
                          <a:ea typeface="Times New Roman"/>
                          <a:cs typeface="Times New Roman"/>
                        </a:rPr>
                        <a:t>I/C-2.1.3.2.8</a:t>
                      </a:r>
                      <a:endParaRPr lang="tr-TR" sz="1600">
                        <a:latin typeface="Calibri"/>
                        <a:ea typeface="Times New Roman"/>
                        <a:cs typeface="Times New Roman"/>
                      </a:endParaRPr>
                    </a:p>
                  </a:txBody>
                  <a:tcPr marL="68580" marR="68580" marT="0" marB="0" anchor="ctr"/>
                </a:tc>
              </a:tr>
              <a:tr h="714380">
                <a:tc>
                  <a:txBody>
                    <a:bodyPr/>
                    <a:lstStyle/>
                    <a:p>
                      <a:pPr>
                        <a:lnSpc>
                          <a:spcPct val="115000"/>
                        </a:lnSpc>
                        <a:spcAft>
                          <a:spcPts val="0"/>
                        </a:spcAft>
                      </a:pPr>
                      <a:r>
                        <a:rPr lang="tr-TR" sz="1600" dirty="0">
                          <a:latin typeface="Times New Roman"/>
                          <a:ea typeface="Times New Roman"/>
                          <a:cs typeface="Times New Roman"/>
                        </a:rPr>
                        <a:t>Spor kulüplerinin yayın, reklâm ve isim hakkı gelirlerine konu İşlemleri</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a:latin typeface="Times New Roman"/>
                          <a:ea typeface="Times New Roman"/>
                          <a:cs typeface="Times New Roman"/>
                        </a:rPr>
                        <a:t>KDV Mükellefleri ve Belirlenmiş Alıcılar</a:t>
                      </a:r>
                      <a:endParaRPr lang="tr-TR" sz="16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a:latin typeface="Times New Roman"/>
                          <a:ea typeface="Times New Roman"/>
                          <a:cs typeface="Times New Roman"/>
                        </a:rPr>
                        <a:t>9/10</a:t>
                      </a:r>
                      <a:endParaRPr lang="tr-TR" sz="160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a:latin typeface="Times New Roman"/>
                          <a:ea typeface="Times New Roman"/>
                          <a:cs typeface="Times New Roman"/>
                        </a:rPr>
                        <a:t>I/C-2.1.3.2.9</a:t>
                      </a:r>
                      <a:endParaRPr lang="tr-TR" sz="1600">
                        <a:latin typeface="Calibri"/>
                        <a:ea typeface="Times New Roman"/>
                        <a:cs typeface="Times New Roman"/>
                      </a:endParaRPr>
                    </a:p>
                  </a:txBody>
                  <a:tcPr marL="68580" marR="68580" marT="0" marB="0" anchor="ctr"/>
                </a:tc>
              </a:tr>
              <a:tr h="714380">
                <a:tc>
                  <a:txBody>
                    <a:bodyPr/>
                    <a:lstStyle/>
                    <a:p>
                      <a:pPr>
                        <a:lnSpc>
                          <a:spcPct val="115000"/>
                        </a:lnSpc>
                        <a:spcAft>
                          <a:spcPts val="0"/>
                        </a:spcAft>
                      </a:pPr>
                      <a:r>
                        <a:rPr lang="tr-TR" sz="1600" dirty="0">
                          <a:latin typeface="Times New Roman"/>
                          <a:ea typeface="Times New Roman"/>
                          <a:cs typeface="Times New Roman"/>
                        </a:rPr>
                        <a:t>Temizlik, çevre ve bahçe bakım hizmetleri</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a:latin typeface="Times New Roman"/>
                          <a:ea typeface="Times New Roman"/>
                          <a:cs typeface="Times New Roman"/>
                        </a:rPr>
                        <a:t>KDV Mükellefleri ve Belirlenmiş Alıcılar</a:t>
                      </a:r>
                      <a:endParaRPr lang="tr-TR" sz="16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dirty="0">
                          <a:latin typeface="Times New Roman"/>
                          <a:ea typeface="Times New Roman"/>
                          <a:cs typeface="Times New Roman"/>
                        </a:rPr>
                        <a:t>9/10</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a:latin typeface="Times New Roman"/>
                          <a:ea typeface="Times New Roman"/>
                          <a:cs typeface="Times New Roman"/>
                        </a:rPr>
                        <a:t>I/C-2.1.3.2.10</a:t>
                      </a:r>
                      <a:endParaRPr lang="tr-TR" sz="1600">
                        <a:latin typeface="Calibri"/>
                        <a:ea typeface="Times New Roman"/>
                        <a:cs typeface="Times New Roman"/>
                      </a:endParaRPr>
                    </a:p>
                  </a:txBody>
                  <a:tcPr marL="68580" marR="68580" marT="0" marB="0" anchor="ctr"/>
                </a:tc>
              </a:tr>
              <a:tr h="714380">
                <a:tc>
                  <a:txBody>
                    <a:bodyPr/>
                    <a:lstStyle/>
                    <a:p>
                      <a:pPr>
                        <a:lnSpc>
                          <a:spcPct val="115000"/>
                        </a:lnSpc>
                        <a:spcAft>
                          <a:spcPts val="0"/>
                        </a:spcAft>
                      </a:pPr>
                      <a:r>
                        <a:rPr lang="tr-TR" sz="1600" dirty="0">
                          <a:latin typeface="Times New Roman"/>
                          <a:ea typeface="Times New Roman"/>
                          <a:cs typeface="Times New Roman"/>
                        </a:rPr>
                        <a:t>Servis taşımacılığı hizmeti </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a:latin typeface="Times New Roman"/>
                          <a:ea typeface="Times New Roman"/>
                          <a:cs typeface="Times New Roman"/>
                        </a:rPr>
                        <a:t>KDV Mükellefleri ve Belirlenmiş Alıcılar</a:t>
                      </a:r>
                      <a:endParaRPr lang="tr-TR" sz="16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dirty="0">
                          <a:latin typeface="Times New Roman"/>
                          <a:ea typeface="Times New Roman"/>
                          <a:cs typeface="Times New Roman"/>
                        </a:rPr>
                        <a:t>5/10</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a:latin typeface="Times New Roman"/>
                          <a:ea typeface="Times New Roman"/>
                          <a:cs typeface="Times New Roman"/>
                        </a:rPr>
                        <a:t>I/C-2.1.3.2.11</a:t>
                      </a:r>
                      <a:endParaRPr lang="tr-TR" sz="1600">
                        <a:latin typeface="Calibri"/>
                        <a:ea typeface="Times New Roman"/>
                        <a:cs typeface="Times New Roman"/>
                      </a:endParaRPr>
                    </a:p>
                  </a:txBody>
                  <a:tcPr marL="68580" marR="68580" marT="0" marB="0" anchor="ctr"/>
                </a:tc>
              </a:tr>
              <a:tr h="714380">
                <a:tc>
                  <a:txBody>
                    <a:bodyPr/>
                    <a:lstStyle/>
                    <a:p>
                      <a:pPr>
                        <a:lnSpc>
                          <a:spcPct val="115000"/>
                        </a:lnSpc>
                        <a:spcAft>
                          <a:spcPts val="0"/>
                        </a:spcAft>
                      </a:pPr>
                      <a:r>
                        <a:rPr lang="tr-TR" sz="1600">
                          <a:latin typeface="Times New Roman"/>
                          <a:ea typeface="Times New Roman"/>
                          <a:cs typeface="Times New Roman"/>
                        </a:rPr>
                        <a:t>Ticari reklam hizmetleri</a:t>
                      </a:r>
                      <a:endParaRPr lang="tr-TR" sz="160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a:latin typeface="Times New Roman"/>
                          <a:ea typeface="Times New Roman"/>
                          <a:cs typeface="Times New Roman"/>
                        </a:rPr>
                        <a:t>KDV Mükellefleri ve Belirlenmiş Alıcılar</a:t>
                      </a:r>
                      <a:endParaRPr lang="tr-TR" sz="16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dirty="0">
                          <a:latin typeface="Times New Roman"/>
                          <a:ea typeface="Times New Roman"/>
                          <a:cs typeface="Times New Roman"/>
                        </a:rPr>
                        <a:t>3/10</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a:latin typeface="Times New Roman"/>
                          <a:ea typeface="Times New Roman"/>
                          <a:cs typeface="Times New Roman"/>
                        </a:rPr>
                        <a:t>I/C-2.1.3.2.11</a:t>
                      </a:r>
                      <a:endParaRPr lang="tr-TR" sz="1600">
                        <a:latin typeface="Calibri"/>
                        <a:ea typeface="Times New Roman"/>
                        <a:cs typeface="Times New Roman"/>
                      </a:endParaRPr>
                    </a:p>
                  </a:txBody>
                  <a:tcPr marL="68580" marR="68580" marT="0" marB="0" anchor="ctr"/>
                </a:tc>
              </a:tr>
              <a:tr h="714380">
                <a:tc>
                  <a:txBody>
                    <a:bodyPr/>
                    <a:lstStyle/>
                    <a:p>
                      <a:pPr>
                        <a:lnSpc>
                          <a:spcPct val="115000"/>
                        </a:lnSpc>
                        <a:spcAft>
                          <a:spcPts val="0"/>
                        </a:spcAft>
                      </a:pPr>
                      <a:r>
                        <a:rPr lang="tr-TR" sz="1600">
                          <a:latin typeface="Times New Roman"/>
                          <a:ea typeface="Times New Roman"/>
                          <a:cs typeface="Times New Roman"/>
                        </a:rPr>
                        <a:t>Karayolu Yük Taşımacılığı</a:t>
                      </a:r>
                      <a:endParaRPr lang="tr-TR" sz="160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a:latin typeface="Times New Roman"/>
                          <a:ea typeface="Times New Roman"/>
                          <a:cs typeface="Times New Roman"/>
                        </a:rPr>
                        <a:t>KDV Mükellefleri ve Belirlenmiş Alıcılar</a:t>
                      </a:r>
                      <a:endParaRPr lang="tr-TR" sz="16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dirty="0">
                          <a:latin typeface="Times New Roman"/>
                          <a:ea typeface="Times New Roman"/>
                          <a:cs typeface="Times New Roman"/>
                        </a:rPr>
                        <a:t>2/10</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a:latin typeface="Times New Roman"/>
                          <a:ea typeface="Times New Roman"/>
                          <a:cs typeface="Times New Roman"/>
                        </a:rPr>
                        <a:t>I/C-2.1.3.2.11.1</a:t>
                      </a:r>
                      <a:endParaRPr lang="tr-TR" sz="1600" dirty="0">
                        <a:latin typeface="Calibri"/>
                        <a:ea typeface="Times New Roman"/>
                        <a:cs typeface="Times New Roman"/>
                      </a:endParaRPr>
                    </a:p>
                  </a:txBody>
                  <a:tcPr marL="68580" marR="68580" marT="0" marB="0" anchor="ctr"/>
                </a:tc>
              </a:tr>
              <a:tr h="714380">
                <a:tc>
                  <a:txBody>
                    <a:bodyPr/>
                    <a:lstStyle/>
                    <a:p>
                      <a:pPr>
                        <a:lnSpc>
                          <a:spcPct val="115000"/>
                        </a:lnSpc>
                        <a:spcAft>
                          <a:spcPts val="0"/>
                        </a:spcAft>
                      </a:pPr>
                      <a:r>
                        <a:rPr lang="tr-TR" sz="1600" dirty="0">
                          <a:latin typeface="Times New Roman"/>
                          <a:ea typeface="Times New Roman"/>
                          <a:cs typeface="Times New Roman"/>
                        </a:rPr>
                        <a:t>Her türlü baskı ve basım hizmetleri </a:t>
                      </a:r>
                      <a:r>
                        <a:rPr lang="tr-TR" sz="1600" b="1" dirty="0" smtClean="0">
                          <a:latin typeface="Times New Roman"/>
                          <a:ea typeface="Times New Roman"/>
                          <a:cs typeface="Times New Roman"/>
                        </a:rPr>
                        <a:t> </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a:latin typeface="Times New Roman"/>
                          <a:ea typeface="Times New Roman"/>
                          <a:cs typeface="Times New Roman"/>
                        </a:rPr>
                        <a:t>*Belirlenmiş Alıcılar</a:t>
                      </a:r>
                      <a:endParaRPr lang="tr-TR" sz="16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dirty="0">
                          <a:latin typeface="Times New Roman"/>
                          <a:ea typeface="Times New Roman"/>
                          <a:cs typeface="Times New Roman"/>
                        </a:rPr>
                        <a:t>7/10</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smtClean="0">
                          <a:latin typeface="Times New Roman"/>
                          <a:ea typeface="Times New Roman"/>
                          <a:cs typeface="Times New Roman"/>
                        </a:rPr>
                        <a:t>I/C-2.1.3.2.12</a:t>
                      </a:r>
                      <a:endParaRPr lang="tr-TR" sz="1600" dirty="0">
                        <a:latin typeface="Calibri"/>
                        <a:ea typeface="Times New Roman"/>
                        <a:cs typeface="Times New Roman"/>
                      </a:endParaRPr>
                    </a:p>
                  </a:txBody>
                  <a:tcPr marL="68580" marR="68580" marT="0" marB="0" anchor="ctr"/>
                </a:tc>
              </a:tr>
              <a:tr h="714380">
                <a:tc>
                  <a:txBody>
                    <a:bodyPr/>
                    <a:lstStyle/>
                    <a:p>
                      <a:pPr>
                        <a:lnSpc>
                          <a:spcPct val="115000"/>
                        </a:lnSpc>
                        <a:spcAft>
                          <a:spcPts val="0"/>
                        </a:spcAft>
                      </a:pPr>
                      <a:r>
                        <a:rPr lang="tr-TR" sz="1600">
                          <a:latin typeface="Times New Roman"/>
                          <a:ea typeface="Times New Roman"/>
                          <a:cs typeface="Times New Roman"/>
                        </a:rPr>
                        <a:t>Diğer Hizmetler</a:t>
                      </a:r>
                      <a:endParaRPr lang="tr-TR" sz="160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a:latin typeface="Times New Roman"/>
                          <a:ea typeface="Times New Roman"/>
                          <a:cs typeface="Times New Roman"/>
                        </a:rPr>
                        <a:t>Belirlenmiş alıcılar</a:t>
                      </a:r>
                      <a:endParaRPr lang="tr-TR" sz="16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dirty="0">
                          <a:latin typeface="Times New Roman"/>
                          <a:ea typeface="Times New Roman"/>
                          <a:cs typeface="Times New Roman"/>
                        </a:rPr>
                        <a:t>5/10</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a:latin typeface="Times New Roman"/>
                          <a:ea typeface="Times New Roman"/>
                          <a:cs typeface="Times New Roman"/>
                        </a:rPr>
                        <a:t>I/C-2.1.3.2.13</a:t>
                      </a:r>
                      <a:endParaRPr lang="tr-TR" sz="1600" dirty="0">
                        <a:latin typeface="Calibri"/>
                        <a:ea typeface="Times New Roman"/>
                        <a:cs typeface="Times New Roman"/>
                      </a:endParaRPr>
                    </a:p>
                  </a:txBody>
                  <a:tcPr marL="68580" marR="68580" marT="0" marB="0" anchor="ctr"/>
                </a:tc>
              </a:tr>
            </a:tbl>
          </a:graphicData>
        </a:graphic>
      </p:graphicFrame>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42844" y="928670"/>
            <a:ext cx="8786874" cy="5816977"/>
          </a:xfrm>
          <a:prstGeom prst="rect">
            <a:avLst/>
          </a:prstGeom>
        </p:spPr>
        <p:txBody>
          <a:bodyPr wrap="square">
            <a:spAutoFit/>
          </a:bodyPr>
          <a:lstStyle/>
          <a:p>
            <a:r>
              <a:rPr lang="tr-TR" sz="2200" b="1" u="sng" dirty="0" smtClean="0"/>
              <a:t>2.1.3.3.4. Metal, Plastik, Lastik, Kauçuk, Kâğıt, Cam Hurda ve Atıkları ile Konfeksiyon Kırpıntılarından Elde Edilen Hammadde Teslimi** </a:t>
            </a:r>
          </a:p>
          <a:p>
            <a:r>
              <a:rPr lang="tr-TR" b="1" dirty="0" smtClean="0"/>
              <a:t>2.1.3.3.4.1. </a:t>
            </a:r>
            <a:r>
              <a:rPr lang="tr-TR" b="1" dirty="0" err="1" smtClean="0"/>
              <a:t>Tevkifat</a:t>
            </a:r>
            <a:r>
              <a:rPr lang="tr-TR" b="1" dirty="0" smtClean="0"/>
              <a:t> Uygulayacak Alıcılar ve </a:t>
            </a:r>
            <a:r>
              <a:rPr lang="tr-TR" b="1" dirty="0" err="1" smtClean="0"/>
              <a:t>Tevkifat</a:t>
            </a:r>
            <a:r>
              <a:rPr lang="tr-TR" b="1" dirty="0" smtClean="0"/>
              <a:t> Oranı </a:t>
            </a:r>
          </a:p>
          <a:p>
            <a:r>
              <a:rPr lang="tr-TR" dirty="0" smtClean="0"/>
              <a:t>KDV mükellefleri tarafından Tebliğin (I/C-2.1.3.3.4.2.) bölümünde belirtilen ürünlerin, Tebliğin (I/C-2.1.3.1/a ve b)bölümünde sayılanlara tesliminde, (9/10) oranında KDV </a:t>
            </a:r>
            <a:r>
              <a:rPr lang="tr-TR" dirty="0" err="1" smtClean="0"/>
              <a:t>tevkifatı</a:t>
            </a:r>
            <a:r>
              <a:rPr lang="tr-TR" dirty="0" smtClean="0"/>
              <a:t> uygulanır. </a:t>
            </a:r>
          </a:p>
          <a:p>
            <a:r>
              <a:rPr lang="tr-TR" dirty="0" smtClean="0"/>
              <a:t>Söz konusu ürünlerin teslimleri, 3065 sayılı Kanunun (17/4-g) maddesi kapsamında olmayıp, genel oranda (%18) KDV’ye tabi bulunmaktadır. </a:t>
            </a:r>
          </a:p>
          <a:p>
            <a:r>
              <a:rPr lang="tr-TR" dirty="0" smtClean="0"/>
              <a:t>Bunların, ithalatçıları tarafından tesliminde </a:t>
            </a:r>
            <a:r>
              <a:rPr lang="tr-TR" dirty="0" err="1" smtClean="0"/>
              <a:t>tevkifat</a:t>
            </a:r>
            <a:r>
              <a:rPr lang="tr-TR" dirty="0" smtClean="0"/>
              <a:t> uygulanmaz, sonraki safhaların teslimleri ise </a:t>
            </a:r>
            <a:r>
              <a:rPr lang="tr-TR" dirty="0" err="1" smtClean="0"/>
              <a:t>tevkifata</a:t>
            </a:r>
            <a:r>
              <a:rPr lang="tr-TR" dirty="0" smtClean="0"/>
              <a:t> tabidir. İthalatçılar tarafından yapılan teslimlerde, satıcı (ithalatçı) tarafından düzenlenen faturada “Teslim edilen mal doğrudan ithalat yoluyla temin edildiğinden </a:t>
            </a:r>
            <a:r>
              <a:rPr lang="tr-TR" dirty="0" err="1" smtClean="0"/>
              <a:t>tevkifat</a:t>
            </a:r>
            <a:r>
              <a:rPr lang="tr-TR" dirty="0" smtClean="0"/>
              <a:t> uygulanmamıştır.” açıklamasına ve ithalata ilişkin fatura ve gümrük beyannamesi bilgilerine yer verilir. </a:t>
            </a:r>
          </a:p>
          <a:p>
            <a:r>
              <a:rPr lang="tr-TR" b="1" dirty="0" smtClean="0"/>
              <a:t>2.1.3.3.4.2. Kapsam </a:t>
            </a:r>
          </a:p>
          <a:p>
            <a:r>
              <a:rPr lang="tr-TR" dirty="0" smtClean="0"/>
              <a:t>Metal, plastik, lastik, kauçuk, kâğıt, cam hurda ve atıkları ile konfeksiyon kırpıntılarının*** çeşitli işlemlerden geçirilip işlenmesi sonucunda elde edilen ve genellikle hurda ve atık niteliklerini kaybederek metal, plastik, lastik, kauçuk, kâğıt ve cam esaslı malzeme imalatında hammadde olarak kullanılan mamul niteliğindeki kırık, çapak, toz, granül ve benzeri ürünlerin teslimi </a:t>
            </a:r>
            <a:r>
              <a:rPr lang="tr-TR" dirty="0" err="1" smtClean="0"/>
              <a:t>tevkifat</a:t>
            </a:r>
            <a:r>
              <a:rPr lang="tr-TR" dirty="0" smtClean="0"/>
              <a:t> uygulaması kapsamındadır. </a:t>
            </a:r>
            <a:endParaRPr lang="tr-TR" dirty="0"/>
          </a:p>
        </p:txBody>
      </p:sp>
    </p:spTree>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42844" y="1285860"/>
            <a:ext cx="8786874" cy="5201424"/>
          </a:xfrm>
          <a:prstGeom prst="rect">
            <a:avLst/>
          </a:prstGeom>
        </p:spPr>
        <p:txBody>
          <a:bodyPr wrap="square">
            <a:spAutoFit/>
          </a:bodyPr>
          <a:lstStyle/>
          <a:p>
            <a:r>
              <a:rPr lang="tr-TR" sz="2200" b="1" u="sng" dirty="0" smtClean="0"/>
              <a:t>2.1.3.3.5. Pamuk, Tiftik, Yün ve Yapağı ile Ham Post ve Deri Teslimleri </a:t>
            </a:r>
          </a:p>
          <a:p>
            <a:r>
              <a:rPr lang="tr-TR" b="1" dirty="0" smtClean="0"/>
              <a:t>2.1.3.3.5.1. </a:t>
            </a:r>
            <a:r>
              <a:rPr lang="tr-TR" b="1" dirty="0" err="1" smtClean="0"/>
              <a:t>Tevkifat</a:t>
            </a:r>
            <a:r>
              <a:rPr lang="tr-TR" b="1" dirty="0" smtClean="0"/>
              <a:t> Uygulayacak Alıcılar ve </a:t>
            </a:r>
            <a:r>
              <a:rPr lang="tr-TR" b="1" dirty="0" err="1" smtClean="0"/>
              <a:t>Tevkifat</a:t>
            </a:r>
            <a:r>
              <a:rPr lang="tr-TR" b="1" dirty="0" smtClean="0"/>
              <a:t> Oranı </a:t>
            </a:r>
          </a:p>
          <a:p>
            <a:r>
              <a:rPr lang="tr-TR" dirty="0" smtClean="0"/>
              <a:t>KDV mükellefleri tarafından Tebliğin (I/C-2.1.3.3.5.2.) bölümünde belirtilen malların, Tebliğin (I/C-2.1.3.1/a ve b) bölümünde sayılanlara tesliminde, (9/10) oranında KDV </a:t>
            </a:r>
            <a:r>
              <a:rPr lang="tr-TR" dirty="0" err="1" smtClean="0"/>
              <a:t>tevkifatı</a:t>
            </a:r>
            <a:r>
              <a:rPr lang="tr-TR" dirty="0" smtClean="0"/>
              <a:t> uygulanır. </a:t>
            </a:r>
          </a:p>
          <a:p>
            <a:r>
              <a:rPr lang="tr-TR" b="1" dirty="0" smtClean="0"/>
              <a:t>2.1.3.3.5.2. Kapsam </a:t>
            </a:r>
          </a:p>
          <a:p>
            <a:r>
              <a:rPr lang="tr-TR" dirty="0" smtClean="0"/>
              <a:t>Mal ve hizmetlere uygulanan KDV oranlarını belirleyen 2007/13033 sayılı Bakanlar Kurulu Kararı12 eki (II) sayılı listenin (B) bölümünün 1 ve 2 </a:t>
            </a:r>
            <a:r>
              <a:rPr lang="tr-TR" dirty="0" err="1" smtClean="0"/>
              <a:t>nci</a:t>
            </a:r>
            <a:r>
              <a:rPr lang="tr-TR" dirty="0" smtClean="0"/>
              <a:t> sıraları kapsamına giren ürünlerin teslimi </a:t>
            </a:r>
            <a:r>
              <a:rPr lang="tr-TR" dirty="0" err="1" smtClean="0"/>
              <a:t>tevkifat</a:t>
            </a:r>
            <a:r>
              <a:rPr lang="tr-TR" dirty="0" smtClean="0"/>
              <a:t> uygulaması kapsamındadır. </a:t>
            </a:r>
          </a:p>
          <a:p>
            <a:r>
              <a:rPr lang="tr-TR" dirty="0" smtClean="0"/>
              <a:t>Buna göre; </a:t>
            </a:r>
          </a:p>
          <a:p>
            <a:r>
              <a:rPr lang="tr-TR" dirty="0" smtClean="0"/>
              <a:t>- Kütlü ve elyaf pamuk, </a:t>
            </a:r>
            <a:r>
              <a:rPr lang="tr-TR" dirty="0" err="1" smtClean="0"/>
              <a:t>linter</a:t>
            </a:r>
            <a:r>
              <a:rPr lang="tr-TR" dirty="0" smtClean="0"/>
              <a:t> pamuk, pamuk lifi döküntüleri, natürel veya </a:t>
            </a:r>
            <a:r>
              <a:rPr lang="tr-TR" dirty="0" err="1" smtClean="0"/>
              <a:t>tops</a:t>
            </a:r>
            <a:r>
              <a:rPr lang="tr-TR" dirty="0" smtClean="0"/>
              <a:t> haldeki tiftik, yün ve yapağı, </a:t>
            </a:r>
          </a:p>
          <a:p>
            <a:r>
              <a:rPr lang="tr-TR" dirty="0" smtClean="0"/>
              <a:t>- Türk Gümrük Tarife Cetvelinin 41.01 pozisyonundaki sığır ve atların, 41.02 pozisyonundaki koyun ve kuzuların (astragan veya karakul, </a:t>
            </a:r>
            <a:r>
              <a:rPr lang="tr-TR" dirty="0" err="1" smtClean="0"/>
              <a:t>persaniye</a:t>
            </a:r>
            <a:r>
              <a:rPr lang="tr-TR" dirty="0" smtClean="0"/>
              <a:t>, </a:t>
            </a:r>
            <a:r>
              <a:rPr lang="tr-TR" dirty="0" err="1" smtClean="0"/>
              <a:t>breitschwanz</a:t>
            </a:r>
            <a:r>
              <a:rPr lang="tr-TR" dirty="0" smtClean="0"/>
              <a:t> ve benzerleri, Hint, Çin, Moğolistan ve Tibet kuzuları hariç), 41.03 pozisyonundaki keçi ve oğlakların (Yemen, Moğolistan ve Tibet keçi ve oğlakları hariç) ham post ve derilerinin, </a:t>
            </a:r>
          </a:p>
          <a:p>
            <a:r>
              <a:rPr lang="tr-TR" dirty="0" smtClean="0"/>
              <a:t>tesliminde </a:t>
            </a:r>
            <a:r>
              <a:rPr lang="tr-TR" dirty="0" err="1" smtClean="0"/>
              <a:t>tevkifat</a:t>
            </a:r>
            <a:r>
              <a:rPr lang="tr-TR" dirty="0" smtClean="0"/>
              <a:t> uygulanır. </a:t>
            </a:r>
            <a:endParaRPr lang="tr-TR" dirty="0"/>
          </a:p>
        </p:txBody>
      </p:sp>
    </p:spTree>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357165"/>
            <a:ext cx="9144000" cy="6247864"/>
          </a:xfrm>
          <a:prstGeom prst="rect">
            <a:avLst/>
          </a:prstGeom>
        </p:spPr>
        <p:txBody>
          <a:bodyPr wrap="square">
            <a:spAutoFit/>
          </a:bodyPr>
          <a:lstStyle/>
          <a:p>
            <a:r>
              <a:rPr lang="tr-TR" sz="2200" b="1" u="sng" dirty="0" smtClean="0"/>
              <a:t>2.1.3.3.6. Ağaç ve Orman Ürünleri Teslimi </a:t>
            </a:r>
          </a:p>
          <a:p>
            <a:r>
              <a:rPr lang="tr-TR" b="1" dirty="0" smtClean="0"/>
              <a:t>2.1.3.3.6.1. </a:t>
            </a:r>
            <a:r>
              <a:rPr lang="tr-TR" b="1" dirty="0" err="1" smtClean="0"/>
              <a:t>Tevkifat</a:t>
            </a:r>
            <a:r>
              <a:rPr lang="tr-TR" b="1" dirty="0" smtClean="0"/>
              <a:t> Uygulayacak Alıcılar ve </a:t>
            </a:r>
            <a:r>
              <a:rPr lang="tr-TR" b="1" dirty="0" err="1" smtClean="0"/>
              <a:t>Tevkifat</a:t>
            </a:r>
            <a:r>
              <a:rPr lang="tr-TR" b="1" dirty="0" smtClean="0"/>
              <a:t> Oranı </a:t>
            </a:r>
          </a:p>
          <a:p>
            <a:r>
              <a:rPr lang="tr-TR" dirty="0" smtClean="0"/>
              <a:t>Tebliğin (I/C-2.1.3.1/a ve b) bölümünde sayılanların, Tebliğin (I/C-2.1.3.3.6.2) bölümünde belirtilen ürün, artık, talaş ve kırpıntı alımlarında (5/10) oranında KDV </a:t>
            </a:r>
            <a:r>
              <a:rPr lang="tr-TR" dirty="0" err="1" smtClean="0"/>
              <a:t>tevkifatı</a:t>
            </a:r>
            <a:r>
              <a:rPr lang="tr-TR" dirty="0" smtClean="0"/>
              <a:t> uygulanır. </a:t>
            </a:r>
          </a:p>
          <a:p>
            <a:r>
              <a:rPr lang="tr-TR" dirty="0" smtClean="0"/>
              <a:t>Söz konusu malların ithalatçıları veya bu malları 5018 sayılı Kanuna ekli cetveller kapsamındaki idare, kurum ve kuruluşlardan alanlar tarafından yapılan teslimlerde </a:t>
            </a:r>
            <a:r>
              <a:rPr lang="tr-TR" dirty="0" err="1" smtClean="0"/>
              <a:t>tevkifat</a:t>
            </a:r>
            <a:r>
              <a:rPr lang="tr-TR" dirty="0" smtClean="0"/>
              <a:t> uygulanmaz. Bu teslimlere ilişkin düzenlenen faturada “Teslim edilen mal doğrudan ithalat yoluyla temin edildiğinden/temin edilerek üretildiğinden </a:t>
            </a:r>
            <a:r>
              <a:rPr lang="tr-TR" dirty="0" err="1" smtClean="0"/>
              <a:t>tevkifat</a:t>
            </a:r>
            <a:r>
              <a:rPr lang="tr-TR" dirty="0" smtClean="0"/>
              <a:t> uygulanmamıştır.” veya “Teslim edilen mal 5018 sayılı Kanuna ekli cetveller kapsamındaki idare, kurum ve kuruluşlardan temin edildiğinden/temin edilerek üretildiğinden </a:t>
            </a:r>
            <a:r>
              <a:rPr lang="tr-TR" dirty="0" err="1" smtClean="0"/>
              <a:t>tevkifat</a:t>
            </a:r>
            <a:r>
              <a:rPr lang="tr-TR" dirty="0" smtClean="0"/>
              <a:t> uygulanmamıştır.” açıklamasına ve söz konusu malların ithalatına ilişkin fatura ve gümrük beyannamesi bilgilerine veya bu malların 5018 sayılı Kanuna ekli cetveller kapsamındaki idare, kurum ve kuruluşlardan alımına ilişkin fatura bilgilerine yer verilir.*** </a:t>
            </a:r>
          </a:p>
          <a:p>
            <a:r>
              <a:rPr lang="tr-TR" b="1" dirty="0" smtClean="0"/>
              <a:t>2.1.3.3.6.2. Kapsam </a:t>
            </a:r>
          </a:p>
          <a:p>
            <a:r>
              <a:rPr lang="tr-TR" dirty="0" smtClean="0"/>
              <a:t>Ağaç işleme endüstrisinde kullanılan ve ilk madde-malzeme niteliğinde olan her türlü ağaç, tomruk, odun ile bunların önceden belirlenmiş ölçülerde biçilmesiyle elde edilen inşaatlık, doğramalık, marangozluk, mobilyalık ve benzeri kereste, mobilya ve kereste imalatı sonucu ortaya çıkan kırpıntı, çıta ve benzeri imalat artıkları ile odun artığı talaş teslimleri </a:t>
            </a:r>
            <a:r>
              <a:rPr lang="tr-TR" dirty="0" err="1" smtClean="0"/>
              <a:t>tevkifat</a:t>
            </a:r>
            <a:r>
              <a:rPr lang="tr-TR" dirty="0" smtClean="0"/>
              <a:t> uygulaması kapsamındadır. </a:t>
            </a:r>
          </a:p>
          <a:p>
            <a:r>
              <a:rPr lang="tr-TR" dirty="0" smtClean="0"/>
              <a:t>Öte yandan, tomruk, odun, kereste, kırpıntı, atık vb. mahiyetinde olmayan; mobilya, kapı-pencere doğraması, döşeme malzemesi, sunta, levha, </a:t>
            </a:r>
            <a:r>
              <a:rPr lang="tr-TR" dirty="0" err="1" smtClean="0"/>
              <a:t>mdf</a:t>
            </a:r>
            <a:r>
              <a:rPr lang="tr-TR" dirty="0" smtClean="0"/>
              <a:t>, rabıta, lambri, süpürgelik ve benzeri ürünlerin tesliminde </a:t>
            </a:r>
            <a:r>
              <a:rPr lang="tr-TR" dirty="0" err="1" smtClean="0"/>
              <a:t>tevkifat</a:t>
            </a:r>
            <a:r>
              <a:rPr lang="tr-TR" dirty="0" smtClean="0"/>
              <a:t> uygulanmaz. </a:t>
            </a:r>
            <a:endParaRPr lang="tr-TR" dirty="0"/>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142844" y="214291"/>
          <a:ext cx="8858312" cy="6478140"/>
        </p:xfrm>
        <a:graphic>
          <a:graphicData uri="http://schemas.openxmlformats.org/drawingml/2006/table">
            <a:tbl>
              <a:tblPr firstRow="1" bandRow="1">
                <a:tableStyleId>{5C22544A-7EE6-4342-B048-85BDC9FD1C3A}</a:tableStyleId>
              </a:tblPr>
              <a:tblGrid>
                <a:gridCol w="4000528"/>
                <a:gridCol w="2000264"/>
                <a:gridCol w="1357322"/>
                <a:gridCol w="1500198"/>
              </a:tblGrid>
              <a:tr h="892746">
                <a:tc>
                  <a:txBody>
                    <a:bodyPr/>
                    <a:lstStyle/>
                    <a:p>
                      <a:pPr algn="ctr">
                        <a:lnSpc>
                          <a:spcPct val="115000"/>
                        </a:lnSpc>
                        <a:spcAft>
                          <a:spcPts val="0"/>
                        </a:spcAft>
                      </a:pPr>
                      <a:r>
                        <a:rPr lang="tr-TR" sz="1600" b="1" dirty="0">
                          <a:latin typeface="Calibri"/>
                          <a:ea typeface="Times New Roman"/>
                          <a:cs typeface="Times New Roman"/>
                        </a:rPr>
                        <a:t>İşlemin Nevi</a:t>
                      </a:r>
                      <a:endParaRPr lang="tr-TR" sz="16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b="1">
                          <a:latin typeface="Calibri"/>
                          <a:ea typeface="Times New Roman"/>
                          <a:cs typeface="Times New Roman"/>
                        </a:rPr>
                        <a:t>Tevkifat  Yapacak Olanlar</a:t>
                      </a:r>
                      <a:endParaRPr lang="tr-TR" sz="16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b="1">
                          <a:latin typeface="Calibri"/>
                          <a:ea typeface="Times New Roman"/>
                          <a:cs typeface="Times New Roman"/>
                        </a:rPr>
                        <a:t>Tevkifat Oranı</a:t>
                      </a:r>
                      <a:endParaRPr lang="tr-TR" sz="16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dirty="0">
                          <a:latin typeface="Times New Roman"/>
                          <a:ea typeface="Times New Roman"/>
                          <a:cs typeface="Times New Roman"/>
                        </a:rPr>
                        <a:t>Tebliğdeki Yeri</a:t>
                      </a:r>
                      <a:endParaRPr lang="tr-TR" sz="1600" dirty="0">
                        <a:latin typeface="Calibri"/>
                        <a:ea typeface="Times New Roman"/>
                        <a:cs typeface="Times New Roman"/>
                      </a:endParaRPr>
                    </a:p>
                  </a:txBody>
                  <a:tcPr marL="68580" marR="68580" marT="0" marB="0" anchor="ctr"/>
                </a:tc>
              </a:tr>
              <a:tr h="1072945">
                <a:tc>
                  <a:txBody>
                    <a:bodyPr/>
                    <a:lstStyle/>
                    <a:p>
                      <a:pPr>
                        <a:lnSpc>
                          <a:spcPct val="115000"/>
                        </a:lnSpc>
                        <a:spcAft>
                          <a:spcPts val="0"/>
                        </a:spcAft>
                      </a:pPr>
                      <a:r>
                        <a:rPr lang="tr-TR" sz="1600" dirty="0">
                          <a:latin typeface="Times New Roman"/>
                          <a:ea typeface="Times New Roman"/>
                          <a:cs typeface="Times New Roman"/>
                        </a:rPr>
                        <a:t>Külçe Metal Teslimleri Hurdadan elde edilenler dışındaki Bakır, Alüminyum   ve Çinko külçe teslimleri 1.3.2013 tarihinden itibaren kurşun</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a:latin typeface="Times New Roman"/>
                          <a:ea typeface="Times New Roman"/>
                          <a:cs typeface="Times New Roman"/>
                        </a:rPr>
                        <a:t>KDV Mükellefleri ve Belirlenmiş Alıcılar</a:t>
                      </a:r>
                      <a:endParaRPr lang="tr-TR" sz="16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a:latin typeface="Times New Roman"/>
                          <a:ea typeface="Times New Roman"/>
                          <a:cs typeface="Times New Roman"/>
                        </a:rPr>
                        <a:t>7/10 </a:t>
                      </a:r>
                      <a:endParaRPr lang="tr-TR" sz="160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a:latin typeface="Times New Roman"/>
                          <a:ea typeface="Times New Roman"/>
                          <a:cs typeface="Times New Roman"/>
                        </a:rPr>
                        <a:t>I/C-2.1.3.3.1</a:t>
                      </a:r>
                      <a:endParaRPr lang="tr-TR" sz="1600">
                        <a:latin typeface="Calibri"/>
                        <a:ea typeface="Times New Roman"/>
                        <a:cs typeface="Times New Roman"/>
                      </a:endParaRPr>
                    </a:p>
                  </a:txBody>
                  <a:tcPr marL="68580" marR="68580" marT="0" marB="0" anchor="ctr"/>
                </a:tc>
              </a:tr>
              <a:tr h="892746">
                <a:tc>
                  <a:txBody>
                    <a:bodyPr/>
                    <a:lstStyle/>
                    <a:p>
                      <a:pPr>
                        <a:lnSpc>
                          <a:spcPct val="115000"/>
                        </a:lnSpc>
                        <a:spcAft>
                          <a:spcPts val="0"/>
                        </a:spcAft>
                      </a:pPr>
                      <a:r>
                        <a:rPr lang="tr-TR" sz="1600" dirty="0">
                          <a:latin typeface="Times New Roman"/>
                          <a:ea typeface="Times New Roman"/>
                          <a:cs typeface="Times New Roman"/>
                        </a:rPr>
                        <a:t>Bakır Çinko ve Alüminyum Ürünlerinin Teslimi İlk üretici ithalatçı   teslimi hariç</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a:latin typeface="Times New Roman"/>
                          <a:ea typeface="Times New Roman"/>
                          <a:cs typeface="Times New Roman"/>
                        </a:rPr>
                        <a:t>KDV Mükellefleri ve Belirlenmiş Alıcılar</a:t>
                      </a:r>
                      <a:endParaRPr lang="tr-TR" sz="16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a:latin typeface="Times New Roman"/>
                          <a:ea typeface="Times New Roman"/>
                          <a:cs typeface="Times New Roman"/>
                        </a:rPr>
                        <a:t>7/10</a:t>
                      </a:r>
                      <a:endParaRPr lang="tr-TR" sz="160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a:latin typeface="Times New Roman"/>
                          <a:ea typeface="Times New Roman"/>
                          <a:cs typeface="Times New Roman"/>
                        </a:rPr>
                        <a:t>I/C-2.1.3.3.2</a:t>
                      </a:r>
                      <a:endParaRPr lang="tr-TR" sz="1600">
                        <a:latin typeface="Calibri"/>
                        <a:ea typeface="Times New Roman"/>
                        <a:cs typeface="Times New Roman"/>
                      </a:endParaRPr>
                    </a:p>
                  </a:txBody>
                  <a:tcPr marL="68580" marR="68580" marT="0" marB="0" anchor="ctr"/>
                </a:tc>
              </a:tr>
              <a:tr h="892746">
                <a:tc>
                  <a:txBody>
                    <a:bodyPr/>
                    <a:lstStyle/>
                    <a:p>
                      <a:pPr>
                        <a:lnSpc>
                          <a:spcPct val="115000"/>
                        </a:lnSpc>
                        <a:spcAft>
                          <a:spcPts val="0"/>
                        </a:spcAft>
                      </a:pPr>
                      <a:r>
                        <a:rPr lang="tr-TR" sz="1600" dirty="0">
                          <a:latin typeface="Times New Roman"/>
                          <a:ea typeface="Times New Roman"/>
                          <a:cs typeface="Times New Roman"/>
                        </a:rPr>
                        <a:t>Hurda ve Atık Teslimi(İstisnadan vazgeçilmesi halinde)</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a:latin typeface="Times New Roman"/>
                          <a:ea typeface="Times New Roman"/>
                          <a:cs typeface="Times New Roman"/>
                        </a:rPr>
                        <a:t>KDV Mükellefleri ve Belirlenmiş Alıcılar</a:t>
                      </a:r>
                      <a:endParaRPr lang="tr-TR" sz="16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dirty="0">
                          <a:latin typeface="Times New Roman"/>
                          <a:ea typeface="Times New Roman"/>
                          <a:cs typeface="Times New Roman"/>
                        </a:rPr>
                        <a:t>7/10</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a:latin typeface="Times New Roman"/>
                          <a:ea typeface="Times New Roman"/>
                          <a:cs typeface="Times New Roman"/>
                        </a:rPr>
                        <a:t>I/C-2.1.3.3.3</a:t>
                      </a:r>
                      <a:endParaRPr lang="tr-TR" sz="1600">
                        <a:latin typeface="Calibri"/>
                        <a:ea typeface="Times New Roman"/>
                        <a:cs typeface="Times New Roman"/>
                      </a:endParaRPr>
                    </a:p>
                  </a:txBody>
                  <a:tcPr marL="68580" marR="68580" marT="0" marB="0" anchor="ctr"/>
                </a:tc>
              </a:tr>
              <a:tr h="892746">
                <a:tc>
                  <a:txBody>
                    <a:bodyPr/>
                    <a:lstStyle/>
                    <a:p>
                      <a:pPr>
                        <a:lnSpc>
                          <a:spcPct val="115000"/>
                        </a:lnSpc>
                        <a:spcAft>
                          <a:spcPts val="0"/>
                        </a:spcAft>
                      </a:pPr>
                      <a:r>
                        <a:rPr lang="tr-TR" sz="1600">
                          <a:latin typeface="Times New Roman"/>
                          <a:ea typeface="Times New Roman"/>
                          <a:cs typeface="Times New Roman"/>
                        </a:rPr>
                        <a:t>Metal,Plastik,Lastik,Kauçuk,kağıt ve cam hurda ve atıklarından elde   edilen hammadde teslimi</a:t>
                      </a:r>
                      <a:endParaRPr lang="tr-TR" sz="160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a:latin typeface="Times New Roman"/>
                          <a:ea typeface="Times New Roman"/>
                          <a:cs typeface="Times New Roman"/>
                        </a:rPr>
                        <a:t>KDV Mükellefleri ve Belirlenmiş Alıcılar</a:t>
                      </a:r>
                      <a:endParaRPr lang="tr-TR" sz="16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dirty="0">
                          <a:latin typeface="Times New Roman"/>
                          <a:ea typeface="Times New Roman"/>
                          <a:cs typeface="Times New Roman"/>
                        </a:rPr>
                        <a:t>9/10</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a:latin typeface="Times New Roman"/>
                          <a:ea typeface="Times New Roman"/>
                          <a:cs typeface="Times New Roman"/>
                        </a:rPr>
                        <a:t>I/C-2.1.3.3.4</a:t>
                      </a:r>
                      <a:endParaRPr lang="tr-TR" sz="1600">
                        <a:latin typeface="Calibri"/>
                        <a:ea typeface="Times New Roman"/>
                        <a:cs typeface="Times New Roman"/>
                      </a:endParaRPr>
                    </a:p>
                  </a:txBody>
                  <a:tcPr marL="68580" marR="68580" marT="0" marB="0" anchor="ctr"/>
                </a:tc>
              </a:tr>
              <a:tr h="892746">
                <a:tc>
                  <a:txBody>
                    <a:bodyPr/>
                    <a:lstStyle/>
                    <a:p>
                      <a:pPr>
                        <a:lnSpc>
                          <a:spcPct val="115000"/>
                        </a:lnSpc>
                        <a:spcAft>
                          <a:spcPts val="0"/>
                        </a:spcAft>
                      </a:pPr>
                      <a:r>
                        <a:rPr lang="tr-TR" sz="1600">
                          <a:latin typeface="Times New Roman"/>
                          <a:ea typeface="Times New Roman"/>
                          <a:cs typeface="Times New Roman"/>
                        </a:rPr>
                        <a:t>Pamuk,Tiftik,yün ve yapağı ile ham post ve deri teslimleri</a:t>
                      </a:r>
                      <a:endParaRPr lang="tr-TR" sz="160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a:latin typeface="Times New Roman"/>
                          <a:ea typeface="Times New Roman"/>
                          <a:cs typeface="Times New Roman"/>
                        </a:rPr>
                        <a:t>KDV Mükellefleri ve Belirlenmiş Alıcılar</a:t>
                      </a:r>
                      <a:endParaRPr lang="tr-TR" sz="16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dirty="0">
                          <a:latin typeface="Times New Roman"/>
                          <a:ea typeface="Times New Roman"/>
                          <a:cs typeface="Times New Roman"/>
                        </a:rPr>
                        <a:t>9/10</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a:latin typeface="Times New Roman"/>
                          <a:ea typeface="Times New Roman"/>
                          <a:cs typeface="Times New Roman"/>
                        </a:rPr>
                        <a:t>I/C-2.1.3.3.5</a:t>
                      </a:r>
                      <a:endParaRPr lang="tr-TR" sz="1600" dirty="0">
                        <a:latin typeface="Calibri"/>
                        <a:ea typeface="Times New Roman"/>
                        <a:cs typeface="Times New Roman"/>
                      </a:endParaRPr>
                    </a:p>
                  </a:txBody>
                  <a:tcPr marL="68580" marR="68580" marT="0" marB="0" anchor="ctr"/>
                </a:tc>
              </a:tr>
              <a:tr h="892746">
                <a:tc>
                  <a:txBody>
                    <a:bodyPr/>
                    <a:lstStyle/>
                    <a:p>
                      <a:pPr>
                        <a:lnSpc>
                          <a:spcPct val="115000"/>
                        </a:lnSpc>
                        <a:spcAft>
                          <a:spcPts val="0"/>
                        </a:spcAft>
                      </a:pPr>
                      <a:r>
                        <a:rPr lang="tr-TR" sz="1600">
                          <a:latin typeface="Times New Roman"/>
                          <a:ea typeface="Times New Roman"/>
                          <a:cs typeface="Times New Roman"/>
                        </a:rPr>
                        <a:t>Ağaç ve orman ürünleri teslimi </a:t>
                      </a:r>
                      <a:r>
                        <a:rPr lang="tr-TR" sz="1600" b="1">
                          <a:latin typeface="Times New Roman"/>
                          <a:ea typeface="Times New Roman"/>
                          <a:cs typeface="Times New Roman"/>
                        </a:rPr>
                        <a:t>(Yeni)</a:t>
                      </a:r>
                      <a:endParaRPr lang="tr-TR" sz="160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a:latin typeface="Times New Roman"/>
                          <a:ea typeface="Times New Roman"/>
                          <a:cs typeface="Times New Roman"/>
                        </a:rPr>
                        <a:t>KDV Mükellefleri ve Belirlenmiş Alıcılar</a:t>
                      </a:r>
                      <a:endParaRPr lang="tr-TR" sz="16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tr-TR" sz="1600" dirty="0">
                          <a:latin typeface="Times New Roman"/>
                          <a:ea typeface="Times New Roman"/>
                          <a:cs typeface="Times New Roman"/>
                        </a:rPr>
                        <a:t>5/10</a:t>
                      </a:r>
                      <a:endParaRPr lang="tr-TR" sz="1600" dirty="0">
                        <a:latin typeface="Calibri"/>
                        <a:ea typeface="Times New Roman"/>
                        <a:cs typeface="Times New Roman"/>
                      </a:endParaRPr>
                    </a:p>
                  </a:txBody>
                  <a:tcPr marL="68580" marR="68580" marT="0" marB="0" anchor="ctr"/>
                </a:tc>
                <a:tc>
                  <a:txBody>
                    <a:bodyPr/>
                    <a:lstStyle/>
                    <a:p>
                      <a:pPr>
                        <a:lnSpc>
                          <a:spcPct val="115000"/>
                        </a:lnSpc>
                        <a:spcAft>
                          <a:spcPts val="0"/>
                        </a:spcAft>
                      </a:pPr>
                      <a:r>
                        <a:rPr lang="tr-TR" sz="1600" dirty="0">
                          <a:latin typeface="Times New Roman"/>
                          <a:ea typeface="Times New Roman"/>
                          <a:cs typeface="Times New Roman"/>
                        </a:rPr>
                        <a:t>I/C-2.1.3.3.6</a:t>
                      </a:r>
                      <a:endParaRPr lang="tr-TR" sz="1600" dirty="0">
                        <a:latin typeface="Calibri"/>
                        <a:ea typeface="Times New Roman"/>
                        <a:cs typeface="Times New Roman"/>
                      </a:endParaRPr>
                    </a:p>
                  </a:txBody>
                  <a:tcPr marL="68580" marR="68580" marT="0" marB="0" anchor="ctr"/>
                </a:tc>
              </a:tr>
            </a:tbl>
          </a:graphicData>
        </a:graphic>
      </p:graphicFrame>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3400" y="2214554"/>
            <a:ext cx="7851648" cy="4143404"/>
          </a:xfrm>
        </p:spPr>
        <p:txBody>
          <a:bodyPr/>
          <a:lstStyle/>
          <a:p>
            <a:r>
              <a:rPr lang="tr-TR" u="sng" dirty="0" smtClean="0"/>
              <a:t>Tam </a:t>
            </a:r>
            <a:r>
              <a:rPr lang="tr-TR" u="sng" dirty="0" err="1" smtClean="0"/>
              <a:t>Tevkifat</a:t>
            </a:r>
            <a:r>
              <a:rPr lang="tr-TR" u="sng" dirty="0" smtClean="0"/>
              <a:t> Uygulaması </a:t>
            </a:r>
            <a:endParaRPr lang="tr-TR" u="sng" dirty="0"/>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6909584"/>
          </a:xfrm>
          <a:prstGeom prst="rect">
            <a:avLst/>
          </a:prstGeom>
        </p:spPr>
        <p:txBody>
          <a:bodyPr wrap="square">
            <a:spAutoFit/>
          </a:bodyPr>
          <a:lstStyle/>
          <a:p>
            <a:r>
              <a:rPr lang="tr-TR" b="1" u="sng" dirty="0" smtClean="0"/>
              <a:t>b) Belirlenmiş alıcılar (KDV mükellefi olsun olmasın): </a:t>
            </a:r>
          </a:p>
          <a:p>
            <a:r>
              <a:rPr lang="tr-TR" sz="1700" dirty="0" smtClean="0"/>
              <a:t>- 5018 sayılı Kanuna ekli cetvellerde yer alan idare, kurum ve kuruluşlar, il özel idareleri ve bunların teşkil ettikleri birlikler, belediyelerin teşkil ettikleri birlikler ile köylere hizmet götürme birlikleri, </a:t>
            </a:r>
          </a:p>
          <a:p>
            <a:r>
              <a:rPr lang="tr-TR" sz="1700" dirty="0" smtClean="0"/>
              <a:t>- Yukarıda sayılanlar dışındaki, kanunla kurulan kamu kurum ve kuruluşları, </a:t>
            </a:r>
          </a:p>
          <a:p>
            <a:r>
              <a:rPr lang="tr-TR" sz="1700" dirty="0" smtClean="0"/>
              <a:t>- Döner sermayeli kuruluşlar, </a:t>
            </a:r>
          </a:p>
          <a:p>
            <a:r>
              <a:rPr lang="tr-TR" sz="1700" dirty="0" smtClean="0"/>
              <a:t>- Kamu kurumu niteliğindeki meslek kuruluşları, </a:t>
            </a:r>
          </a:p>
          <a:p>
            <a:r>
              <a:rPr lang="tr-TR" sz="1700" dirty="0" smtClean="0"/>
              <a:t>- Kanunla kurulan veya tüzel kişiliği haiz emekli ve yardım sandıkları, </a:t>
            </a:r>
          </a:p>
          <a:p>
            <a:r>
              <a:rPr lang="tr-TR" sz="1700" dirty="0" smtClean="0"/>
              <a:t>- Bankalar, </a:t>
            </a:r>
          </a:p>
          <a:p>
            <a:r>
              <a:rPr lang="tr-TR" sz="1700" dirty="0" smtClean="0"/>
              <a:t>- Büyükşehir belediyelerinin su ve kanalizasyon idareleri,* </a:t>
            </a:r>
          </a:p>
          <a:p>
            <a:r>
              <a:rPr lang="tr-TR" sz="1700" dirty="0" smtClean="0"/>
              <a:t>- Kamu iktisadi teşebbüsleri (Kamu İktisadi Kuruluşları, İktisadi Devlet Teşekkülleri), </a:t>
            </a:r>
          </a:p>
          <a:p>
            <a:r>
              <a:rPr lang="tr-TR" sz="1700" dirty="0" smtClean="0"/>
              <a:t>- Özelleştirme kapsamındaki kuruluşlar, </a:t>
            </a:r>
          </a:p>
          <a:p>
            <a:r>
              <a:rPr lang="tr-TR" sz="1700" dirty="0" smtClean="0"/>
              <a:t>- Türkiye Varlık Fonu ile alt fonlara devredilen kuruluşlar,* </a:t>
            </a:r>
          </a:p>
          <a:p>
            <a:r>
              <a:rPr lang="tr-TR" sz="1700" dirty="0" smtClean="0"/>
              <a:t>- Organize sanayi bölgeleri ile menkul kıymetler, vadeli işlemler borsaları dahil bütün borsalar, </a:t>
            </a:r>
          </a:p>
          <a:p>
            <a:r>
              <a:rPr lang="tr-TR" sz="1700" dirty="0" smtClean="0"/>
              <a:t>- </a:t>
            </a:r>
            <a:r>
              <a:rPr lang="tr-TR" sz="1700" b="1" dirty="0" smtClean="0"/>
              <a:t>Yarıdan fazla hissesi doğrudan yukarıda sayılan idare, kurum ve kuruluşlara ait olan (tek başına ya da birlikte) kurum, kuruluş ve işletmeler, </a:t>
            </a:r>
          </a:p>
          <a:p>
            <a:r>
              <a:rPr lang="tr-TR" sz="1700" dirty="0" smtClean="0"/>
              <a:t>- Payları Borsa İstanbul (BİST)A.Ş.’</a:t>
            </a:r>
            <a:r>
              <a:rPr lang="tr-TR" sz="1700" dirty="0" err="1" smtClean="0"/>
              <a:t>nde</a:t>
            </a:r>
            <a:r>
              <a:rPr lang="tr-TR" sz="1700" dirty="0" smtClean="0"/>
              <a:t> işlem gören şirketler, </a:t>
            </a:r>
          </a:p>
          <a:p>
            <a:pPr>
              <a:buFontTx/>
              <a:buChar char="-"/>
            </a:pPr>
            <a:r>
              <a:rPr lang="tr-TR" sz="1700" dirty="0" smtClean="0"/>
              <a:t>Kalkınma ve yatırım ajansları. </a:t>
            </a:r>
          </a:p>
          <a:p>
            <a:r>
              <a:rPr lang="tr-TR" sz="1700" dirty="0" smtClean="0"/>
              <a:t>“- Sigorta ve reasürans şirketleri,</a:t>
            </a:r>
          </a:p>
          <a:p>
            <a:r>
              <a:rPr lang="tr-TR" sz="1700" dirty="0" smtClean="0"/>
              <a:t>- Sendikalar ve üst kuruluşları,</a:t>
            </a:r>
          </a:p>
          <a:p>
            <a:r>
              <a:rPr lang="tr-TR" sz="1700" dirty="0" smtClean="0"/>
              <a:t>- Vakıf üniversiteleri,</a:t>
            </a:r>
          </a:p>
          <a:p>
            <a:r>
              <a:rPr lang="tr-TR" sz="1700" dirty="0" smtClean="0"/>
              <a:t>- Mobil elektronik haberleşme işletmecileri,”</a:t>
            </a:r>
          </a:p>
          <a:p>
            <a:r>
              <a:rPr lang="tr-TR" sz="1700" dirty="0" smtClean="0"/>
              <a:t>Okul aile birlikleri ve Sağlık Bakanlığına bağlı aile hekimliği kurumları, Tebliğin (I/C-2.1.3.1/b) ayrımı kapsamında değerlendirilmez. </a:t>
            </a:r>
          </a:p>
          <a:p>
            <a:r>
              <a:rPr lang="tr-TR" sz="1700" b="1" dirty="0" smtClean="0"/>
              <a:t>Belirlenmiş alıcıların birbirlerine karşı yaptıkları teslim ve hizmetlerde , KDV </a:t>
            </a:r>
            <a:r>
              <a:rPr lang="tr-TR" sz="1700" b="1" dirty="0" err="1" smtClean="0"/>
              <a:t>tevkifatı</a:t>
            </a:r>
            <a:r>
              <a:rPr lang="tr-TR" sz="1700" b="1" dirty="0" smtClean="0"/>
              <a:t> uygulanmaz. </a:t>
            </a:r>
            <a:endParaRPr lang="tr-TR" sz="1700" b="1"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500042"/>
            <a:ext cx="9144000" cy="6232475"/>
          </a:xfrm>
          <a:prstGeom prst="rect">
            <a:avLst/>
          </a:prstGeom>
        </p:spPr>
        <p:txBody>
          <a:bodyPr wrap="square">
            <a:spAutoFit/>
          </a:bodyPr>
          <a:lstStyle/>
          <a:p>
            <a:pPr algn="just"/>
            <a:r>
              <a:rPr lang="tr-TR" sz="1900" b="1" u="sng" dirty="0" smtClean="0"/>
              <a:t>2.1.3.2.1. Yapım İşleri ile Bu İşlerle Birlikte İfa Edilen Mühendislik-Mimarlık ve Etüt-Proje Hizmetleri </a:t>
            </a:r>
            <a:endParaRPr lang="tr-TR" sz="1900" u="sng" dirty="0" smtClean="0"/>
          </a:p>
          <a:p>
            <a:pPr algn="just"/>
            <a:r>
              <a:rPr lang="tr-TR" sz="1900" dirty="0" smtClean="0"/>
              <a:t>Bu bölüm kapsamına aşağıdaki hizmetler girmektedir: </a:t>
            </a:r>
          </a:p>
          <a:p>
            <a:pPr algn="just"/>
            <a:r>
              <a:rPr lang="tr-TR" sz="1900" dirty="0" smtClean="0"/>
              <a:t>- Bina, karayolu, demiryolu, otoyol, havalimanı, rıhtım, liman, tersane, köprü, tünel, metro, viyadük, spor tesisi, alt yapı, boru iletim hattı, haberleşme ve enerji nakil hattı, baraj, enerji santrali, rafineri tesisi, sulama tesisi, toprak ıslahı, </a:t>
            </a:r>
            <a:r>
              <a:rPr lang="tr-TR" sz="1900" dirty="0" err="1" smtClean="0"/>
              <a:t>dekapaj</a:t>
            </a:r>
            <a:r>
              <a:rPr lang="tr-TR" sz="1900" dirty="0" smtClean="0"/>
              <a:t>, taşkın koruma ve benzerlerine ilişkin her türlü inşaat işleri. </a:t>
            </a:r>
          </a:p>
          <a:p>
            <a:pPr algn="just"/>
            <a:r>
              <a:rPr lang="tr-TR" sz="1900" dirty="0" smtClean="0"/>
              <a:t>- Yukarıda sayılan yapılar ve inşaat işleri ile ilgili tesisat, imalat, </a:t>
            </a:r>
            <a:r>
              <a:rPr lang="tr-TR" sz="1900" dirty="0" err="1" smtClean="0"/>
              <a:t>ihrazat</a:t>
            </a:r>
            <a:r>
              <a:rPr lang="tr-TR" sz="1900" dirty="0" smtClean="0"/>
              <a:t>,(Stoklama) nakliye, ısıtma-soğutma sistemleri, ses sistemi, görüntü sistemi, ışık sistemi, tamamlama, boya badana dahil her türlü bakım-onarım, dekorasyon, restorasyon, çevre düzenleme, </a:t>
            </a:r>
            <a:r>
              <a:rPr lang="tr-TR" sz="1900" dirty="0" err="1" smtClean="0"/>
              <a:t>dekapaj</a:t>
            </a:r>
            <a:r>
              <a:rPr lang="tr-TR" sz="1900" dirty="0" smtClean="0"/>
              <a:t>, ( maden sahalarında yüzeyin temizlenmesi işlemi) sondaj, yıkma, güçlendirme, montaj, </a:t>
            </a:r>
            <a:r>
              <a:rPr lang="tr-TR" sz="1900" dirty="0" err="1" smtClean="0"/>
              <a:t>demontaj</a:t>
            </a:r>
            <a:r>
              <a:rPr lang="tr-TR" sz="1900" dirty="0" smtClean="0"/>
              <a:t> ve benzeri işler. </a:t>
            </a:r>
            <a:r>
              <a:rPr lang="tr-TR" sz="1900" b="1" dirty="0" smtClean="0"/>
              <a:t>Bu işler, yukarıda belirtilen yapılarla ilgili olmakla birlikte inşaat işinden sonra veya inşaat işinden bağımsız olarak yapılmaları halinde de bu kapsamda </a:t>
            </a:r>
            <a:r>
              <a:rPr lang="tr-TR" sz="1900" b="1" dirty="0" err="1" smtClean="0"/>
              <a:t>tevkifata</a:t>
            </a:r>
            <a:r>
              <a:rPr lang="tr-TR" sz="1900" b="1" dirty="0" smtClean="0"/>
              <a:t> tabi tutulur</a:t>
            </a:r>
            <a:r>
              <a:rPr lang="tr-TR" sz="1900" dirty="0" smtClean="0"/>
              <a:t>. </a:t>
            </a:r>
          </a:p>
          <a:p>
            <a:pPr algn="just"/>
            <a:r>
              <a:rPr lang="tr-TR" sz="1900" dirty="0" smtClean="0"/>
              <a:t>- Yapım işleri ile birlikte ifa edilen; mimarlık, mühendislik, etüt, plan, proje, harita , kadastro, imar uygulama, her ölçekte imar planı hazırlama ve benzeri hizmetler. Bu hizmetler yapım işlerinden ayrı ve bağımsız olarak verildiği takdirde Tebliğin (I/C-2.1.3.2.2.) bölümü kapsamında değerlendirilir. </a:t>
            </a:r>
          </a:p>
          <a:p>
            <a:pPr algn="just"/>
            <a:r>
              <a:rPr lang="tr-TR" sz="1900" dirty="0" smtClean="0"/>
              <a:t>Yüklenicileri tarafından tamamen veya kısmen alt yüklenicilere (taşeronlara) veya daha alt yüklenicilere devredilen yapım işlerinde, işi devreden her yüklenici tarafından, kendisine ifa edilen hizmete ait KDV üzerinden </a:t>
            </a:r>
            <a:r>
              <a:rPr lang="tr-TR" sz="1900" dirty="0" err="1" smtClean="0"/>
              <a:t>tevkifat</a:t>
            </a:r>
            <a:r>
              <a:rPr lang="tr-TR" sz="1900" dirty="0" smtClean="0"/>
              <a:t> yapılır. </a:t>
            </a:r>
            <a:endParaRPr lang="tr-TR" sz="1900"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85720" y="2000240"/>
            <a:ext cx="8858280" cy="3016210"/>
          </a:xfrm>
          <a:prstGeom prst="rect">
            <a:avLst/>
          </a:prstGeom>
        </p:spPr>
        <p:txBody>
          <a:bodyPr wrap="square">
            <a:spAutoFit/>
          </a:bodyPr>
          <a:lstStyle/>
          <a:p>
            <a:pPr algn="just"/>
            <a:r>
              <a:rPr lang="tr-TR" sz="1900" b="1" i="1" dirty="0" smtClean="0"/>
              <a:t>Örnek 2: DSİ tarafından yaptırılan bir baraj inşasında kullanılacak hazır betonun, işin asıl yüklenicisi (A) </a:t>
            </a:r>
            <a:r>
              <a:rPr lang="tr-TR" sz="1900" b="1" i="1" dirty="0" err="1" smtClean="0"/>
              <a:t>İnş</a:t>
            </a:r>
            <a:r>
              <a:rPr lang="tr-TR" sz="1900" b="1" i="1" dirty="0" smtClean="0"/>
              <a:t>. </a:t>
            </a:r>
            <a:r>
              <a:rPr lang="tr-TR" sz="1900" b="1" i="1" dirty="0" err="1" smtClean="0"/>
              <a:t>Taah</a:t>
            </a:r>
            <a:r>
              <a:rPr lang="tr-TR" sz="1900" b="1" i="1" dirty="0" smtClean="0"/>
              <a:t>. A.Ş. tarafından (B) Hazır Beton A.Ş. </a:t>
            </a:r>
            <a:r>
              <a:rPr lang="tr-TR" sz="1900" b="1" i="1" dirty="0" err="1" smtClean="0"/>
              <a:t>nden</a:t>
            </a:r>
            <a:r>
              <a:rPr lang="tr-TR" sz="1900" b="1" i="1" dirty="0" smtClean="0"/>
              <a:t> temin edilmesi durumunda, hazır betonun hazırlanması, nakli ve yerine konulması işinin belirli bir yapım işinin bölümlerini teşkil eden işlerden olması ve bu nedenle inşaat taahhüt işi olarak kabul edilmesi nedeniyle, (B) tarafından verilen hazır beton taahhüt ve temini hizmeti </a:t>
            </a:r>
            <a:r>
              <a:rPr lang="tr-TR" sz="1900" b="1" i="1" dirty="0" err="1" smtClean="0"/>
              <a:t>tevkifat</a:t>
            </a:r>
            <a:r>
              <a:rPr lang="tr-TR" sz="1900" b="1" i="1" dirty="0" smtClean="0"/>
              <a:t> uygulaması kapsamında olacaktır. </a:t>
            </a:r>
          </a:p>
          <a:p>
            <a:pPr algn="just"/>
            <a:r>
              <a:rPr lang="tr-TR" sz="1900" dirty="0" err="1" smtClean="0"/>
              <a:t>Tevkifat</a:t>
            </a:r>
            <a:r>
              <a:rPr lang="tr-TR" sz="1900" dirty="0" smtClean="0"/>
              <a:t> uygulaması kapsamındaki işin bir kısmının alt yüklenicilere (taşeronlara) devredilmesi halinde, devir işlemlerinin yazılı bir sözleşmeye dayanıp dayanmaması </a:t>
            </a:r>
            <a:r>
              <a:rPr lang="tr-TR" sz="1900" dirty="0" err="1" smtClean="0"/>
              <a:t>tevkifat</a:t>
            </a:r>
            <a:r>
              <a:rPr lang="tr-TR" sz="1900" dirty="0" smtClean="0"/>
              <a:t> uygulaması bakımından önem arz etmemektedir. </a:t>
            </a:r>
            <a:endParaRPr lang="tr-TR" sz="1900"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363915"/>
            <a:ext cx="9144000" cy="6878806"/>
          </a:xfrm>
          <a:prstGeom prst="rect">
            <a:avLst/>
          </a:prstGeom>
        </p:spPr>
        <p:txBody>
          <a:bodyPr wrap="square">
            <a:spAutoFit/>
          </a:bodyPr>
          <a:lstStyle/>
          <a:p>
            <a:pPr algn="just"/>
            <a:r>
              <a:rPr lang="tr-TR" b="1" u="sng" dirty="0" smtClean="0"/>
              <a:t>2.1.3.2.2. Etüt, Plan-Proje, Danışmanlık, Denetim ve Benzeri Hizmetler </a:t>
            </a:r>
          </a:p>
          <a:p>
            <a:pPr algn="just"/>
            <a:r>
              <a:rPr lang="tr-TR" sz="1700" b="1" dirty="0" smtClean="0"/>
              <a:t>2.1.3.2.2.1. </a:t>
            </a:r>
            <a:r>
              <a:rPr lang="tr-TR" sz="1700" b="1" dirty="0" err="1" smtClean="0"/>
              <a:t>Tevkifat</a:t>
            </a:r>
            <a:r>
              <a:rPr lang="tr-TR" sz="1700" b="1" dirty="0" smtClean="0"/>
              <a:t> Uygulayacak Alıcılar ve </a:t>
            </a:r>
            <a:r>
              <a:rPr lang="tr-TR" sz="1700" b="1" dirty="0" err="1" smtClean="0"/>
              <a:t>Tevkifat</a:t>
            </a:r>
            <a:r>
              <a:rPr lang="tr-TR" sz="1700" b="1" dirty="0" smtClean="0"/>
              <a:t> Oranı </a:t>
            </a:r>
          </a:p>
          <a:p>
            <a:pPr algn="just"/>
            <a:r>
              <a:rPr lang="tr-TR" sz="1700" dirty="0" smtClean="0"/>
              <a:t>Tebliğin (I/C-2.1.3.1/b) ayırımında sayılanlara karşı ifa edilen etüt, plan-proje, danışmanlık, denetim ve benzeri hizmetlerde alıcılar tarafından (9/10) oranında KDV </a:t>
            </a:r>
            <a:r>
              <a:rPr lang="tr-TR" sz="1700" dirty="0" err="1" smtClean="0"/>
              <a:t>tevkifatı</a:t>
            </a:r>
            <a:r>
              <a:rPr lang="tr-TR" sz="1700" dirty="0" smtClean="0"/>
              <a:t> uygulanır. </a:t>
            </a:r>
          </a:p>
          <a:p>
            <a:pPr algn="just"/>
            <a:r>
              <a:rPr lang="tr-TR" sz="1700" b="1" dirty="0" smtClean="0"/>
              <a:t>2.1.3.2.2.2. Kapsam </a:t>
            </a:r>
          </a:p>
          <a:p>
            <a:pPr algn="just"/>
            <a:r>
              <a:rPr lang="tr-TR" sz="1700" dirty="0" smtClean="0"/>
              <a:t>Bu bölüm kapsamına; </a:t>
            </a:r>
          </a:p>
          <a:p>
            <a:pPr algn="just"/>
            <a:r>
              <a:rPr lang="tr-TR" sz="1700" dirty="0" smtClean="0"/>
              <a:t>- Piyasa etüt-araştırma, </a:t>
            </a:r>
          </a:p>
          <a:p>
            <a:pPr algn="just"/>
            <a:r>
              <a:rPr lang="tr-TR" sz="1700" dirty="0" smtClean="0"/>
              <a:t>- Ekspertiz, </a:t>
            </a:r>
          </a:p>
          <a:p>
            <a:pPr algn="just"/>
            <a:r>
              <a:rPr lang="tr-TR" sz="1700" dirty="0" smtClean="0"/>
              <a:t>- Plan-proje, </a:t>
            </a:r>
          </a:p>
          <a:p>
            <a:pPr algn="just"/>
            <a:r>
              <a:rPr lang="tr-TR" sz="1700" dirty="0" smtClean="0"/>
              <a:t>- </a:t>
            </a:r>
            <a:r>
              <a:rPr lang="tr-TR" sz="1700" b="1" dirty="0" smtClean="0"/>
              <a:t>Teknik, ekonomik, mali ve hukuki alanda sunulan danışmanlık, müşavirlik, denetim </a:t>
            </a:r>
          </a:p>
          <a:p>
            <a:pPr algn="just"/>
            <a:r>
              <a:rPr lang="tr-TR" sz="1700" b="1" dirty="0" smtClean="0"/>
              <a:t>ve benzeri hizmetler girmektedir. </a:t>
            </a:r>
          </a:p>
          <a:p>
            <a:pPr algn="just"/>
            <a:r>
              <a:rPr lang="tr-TR" sz="1700" dirty="0" smtClean="0"/>
              <a:t>Yapım işlerinden bağımsız ve ayrı olarak verilen mimarlık, mühendislik, etüt, plan, proje, harita, kadastro, imar uygulama, her ölçekte imar planı hazırlama ve benzeri hizmetler bu bölüm kapsamında değerlendirilir. </a:t>
            </a:r>
          </a:p>
          <a:p>
            <a:pPr algn="just"/>
            <a:r>
              <a:rPr lang="tr-TR" sz="1700" dirty="0" smtClean="0"/>
              <a:t>Herhangi bir teslim ya da hizmet kapsamında veya bu teslim ya da hizmetin devamı niteliğinde verilmek ve bedeli ayrıca belirlenmek kaydıyla </a:t>
            </a:r>
            <a:r>
              <a:rPr lang="tr-TR" sz="1700" b="1" dirty="0" smtClean="0"/>
              <a:t>eğitim hizmetleri danışmanlık hizmeti kapsamında değerlendirilir. </a:t>
            </a:r>
          </a:p>
          <a:p>
            <a:pPr algn="just"/>
            <a:r>
              <a:rPr lang="tr-TR" sz="1700" dirty="0" smtClean="0"/>
              <a:t>Avukatların hukuki ihtilaflarla ilgili olarak yargı mercileri nezdinde veya yargı kararlarının sonuçları ile ilgili olarak vekâlet akdi çerçevesinde (icra vb.) verdikleri hizmetler prensip olarak </a:t>
            </a:r>
            <a:r>
              <a:rPr lang="tr-TR" sz="1700" dirty="0" err="1" smtClean="0"/>
              <a:t>tevkifat</a:t>
            </a:r>
            <a:r>
              <a:rPr lang="tr-TR" sz="1700" dirty="0" smtClean="0"/>
              <a:t> kapsamına girmemektedir. Avukatların verdikleri danışmanlık hizmetleri ise </a:t>
            </a:r>
            <a:r>
              <a:rPr lang="tr-TR" sz="1700" dirty="0" err="1" smtClean="0"/>
              <a:t>tevkifata</a:t>
            </a:r>
            <a:r>
              <a:rPr lang="tr-TR" sz="1700" dirty="0" smtClean="0"/>
              <a:t> tabidir. </a:t>
            </a:r>
          </a:p>
          <a:p>
            <a:pPr algn="just"/>
            <a:r>
              <a:rPr lang="tr-TR" sz="1700" dirty="0" smtClean="0"/>
              <a:t>Avukatlarla yapılan sözleşmede avukatlık ve danışmanlık hizmetleri birlikte yer alıyorsa, bu iki unsur ayrı ayrı ücretlendirilmediği takdirde, toplam sözleşme bedeli üzerinden </a:t>
            </a:r>
            <a:r>
              <a:rPr lang="tr-TR" sz="1700" dirty="0" err="1" smtClean="0"/>
              <a:t>tevkifat</a:t>
            </a:r>
            <a:r>
              <a:rPr lang="tr-TR" sz="1700" dirty="0" smtClean="0"/>
              <a:t> uygulanır. </a:t>
            </a:r>
          </a:p>
          <a:p>
            <a:pPr algn="just"/>
            <a:endParaRPr lang="tr-TR" sz="1600" dirty="0" smtClean="0"/>
          </a:p>
          <a:p>
            <a:pPr algn="just"/>
            <a:endParaRPr lang="tr-TR" sz="1600"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220</TotalTime>
  <Words>5486</Words>
  <PresentationFormat>Ekran Gösterisi (4:3)</PresentationFormat>
  <Paragraphs>324</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Akış</vt:lpstr>
      <vt:lpstr>KDV Tevkifatı</vt:lpstr>
      <vt:lpstr>Slayt 2</vt:lpstr>
      <vt:lpstr>Slayt 3</vt:lpstr>
      <vt:lpstr>Slayt 4</vt:lpstr>
      <vt:lpstr>Tam Tevkifat Uygulaması </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2.1.3.3. Kısmi Tevkifat Uygulanacak Teslimler </vt:lpstr>
      <vt:lpstr>Slayt 27</vt:lpstr>
      <vt:lpstr>Slayt 28</vt:lpstr>
      <vt:lpstr>Slayt 29</vt:lpstr>
      <vt:lpstr>Slayt 30</vt:lpstr>
      <vt:lpstr>Slayt 31</vt:lpstr>
      <vt:lpstr>Slayt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KDV Tevkifatı</dc:title>
  <dc:creator>Erbil</dc:creator>
  <cp:lastModifiedBy>Erbil</cp:lastModifiedBy>
  <cp:revision>31</cp:revision>
  <dcterms:created xsi:type="dcterms:W3CDTF">2021-03-27T11:01:32Z</dcterms:created>
  <dcterms:modified xsi:type="dcterms:W3CDTF">2021-04-03T23:35:03Z</dcterms:modified>
</cp:coreProperties>
</file>