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0"/>
  </p:notesMasterIdLst>
  <p:handoutMasterIdLst>
    <p:handoutMasterId r:id="rId41"/>
  </p:handoutMasterIdLst>
  <p:sldIdLst>
    <p:sldId id="285" r:id="rId4"/>
    <p:sldId id="256"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6" r:id="rId19"/>
    <p:sldId id="275" r:id="rId20"/>
    <p:sldId id="273" r:id="rId21"/>
    <p:sldId id="277" r:id="rId22"/>
    <p:sldId id="278" r:id="rId23"/>
    <p:sldId id="279" r:id="rId24"/>
    <p:sldId id="280" r:id="rId25"/>
    <p:sldId id="281" r:id="rId26"/>
    <p:sldId id="288" r:id="rId27"/>
    <p:sldId id="289" r:id="rId28"/>
    <p:sldId id="287" r:id="rId29"/>
    <p:sldId id="286" r:id="rId30"/>
    <p:sldId id="292" r:id="rId31"/>
    <p:sldId id="293" r:id="rId32"/>
    <p:sldId id="295" r:id="rId33"/>
    <p:sldId id="294" r:id="rId34"/>
    <p:sldId id="296" r:id="rId35"/>
    <p:sldId id="298" r:id="rId36"/>
    <p:sldId id="297" r:id="rId37"/>
    <p:sldId id="299" r:id="rId38"/>
    <p:sldId id="283"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115" d="100"/>
          <a:sy n="115" d="100"/>
        </p:scale>
        <p:origin x="450" y="11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7C6718-F67E-4B2F-B8D5-7F09DF8C6EAC}" type="datetimeFigureOut">
              <a:rPr lang="tr-TR" smtClean="0"/>
              <a:t>9.07.2021</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CBAD8D-5B20-459B-966F-CD4320B9D9BD}" type="slidenum">
              <a:rPr lang="tr-TR" smtClean="0"/>
              <a:t>‹#›</a:t>
            </a:fld>
            <a:endParaRPr lang="tr-TR"/>
          </a:p>
        </p:txBody>
      </p:sp>
    </p:spTree>
    <p:extLst>
      <p:ext uri="{BB962C8B-B14F-4D97-AF65-F5344CB8AC3E}">
        <p14:creationId xmlns:p14="http://schemas.microsoft.com/office/powerpoint/2010/main" val="3077576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E1988-DF56-40D4-9EC8-CF67407242E4}" type="datetimeFigureOut">
              <a:rPr lang="tr-TR" smtClean="0"/>
              <a:t>9.07.2021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95C01-47E2-4F2B-B28B-833B0BE914B2}" type="slidenum">
              <a:rPr lang="tr-TR" smtClean="0"/>
              <a:t>‹#›</a:t>
            </a:fld>
            <a:endParaRPr lang="tr-TR"/>
          </a:p>
        </p:txBody>
      </p:sp>
    </p:spTree>
    <p:extLst>
      <p:ext uri="{BB962C8B-B14F-4D97-AF65-F5344CB8AC3E}">
        <p14:creationId xmlns:p14="http://schemas.microsoft.com/office/powerpoint/2010/main" val="56981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sz="1200" b="1" dirty="0" smtClean="0">
                <a:cs typeface="Arial" pitchFamily="34" charset="0"/>
              </a:rPr>
              <a:t>NOT: </a:t>
            </a:r>
            <a:r>
              <a:rPr lang="tr-TR" sz="1200" dirty="0" smtClean="0">
                <a:cs typeface="Arial" pitchFamily="34" charset="0"/>
              </a:rPr>
              <a:t>Bu slayda farklı bir görüntü eklemek mi istiyorsunuz? Resmi seçip silin. Sonra, yer tutucudaki Resimler simgesine tıklayarak kendi resminizi ekleyin.</a:t>
            </a:r>
            <a:endParaRPr lang="tr-TR" sz="1200" dirty="0">
              <a:cs typeface="Arial" pitchFamily="34" charset="0"/>
            </a:endParaRPr>
          </a:p>
        </p:txBody>
      </p:sp>
      <p:sp>
        <p:nvSpPr>
          <p:cNvPr id="4" name="Slayt Numarası Yer Tutucusu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59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0E35BCE-C63C-49D4-A526-5C9970A02274}" type="datetimeFigureOut">
              <a:rPr lang="tr-TR" smtClean="0"/>
              <a:t>9.07.2021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286499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E35BCE-C63C-49D4-A526-5C9970A02274}" type="datetimeFigureOut">
              <a:rPr lang="tr-TR" smtClean="0"/>
              <a:t>9.07.2021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325746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E35BCE-C63C-49D4-A526-5C9970A02274}" type="datetimeFigureOut">
              <a:rPr lang="tr-TR" smtClean="0"/>
              <a:t>9.07.2021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211183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467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36339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254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44002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6734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764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22402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1415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E35BCE-C63C-49D4-A526-5C9970A02274}" type="datetimeFigureOut">
              <a:rPr lang="tr-TR" smtClean="0"/>
              <a:t>9.07.2021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705661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52418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432872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02910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Resimli Başlık Slaydı">
    <p:spTree>
      <p:nvGrpSpPr>
        <p:cNvPr id="1" name=""/>
        <p:cNvGrpSpPr/>
        <p:nvPr/>
      </p:nvGrpSpPr>
      <p:grpSpPr>
        <a:xfrm>
          <a:off x="0" y="0"/>
          <a:ext cx="0" cy="0"/>
          <a:chOff x="0" y="0"/>
          <a:chExt cx="0" cy="0"/>
        </a:xfrm>
      </p:grpSpPr>
      <p:grpSp>
        <p:nvGrpSpPr>
          <p:cNvPr id="4"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Başlık 1"/>
          <p:cNvSpPr>
            <a:spLocks noGrp="1"/>
          </p:cNvSpPr>
          <p:nvPr>
            <p:ph type="ctrTitle" hasCustomPrompt="1"/>
          </p:nvPr>
        </p:nvSpPr>
        <p:spPr>
          <a:xfrm>
            <a:off x="1104900" y="2292094"/>
            <a:ext cx="5734050" cy="2219691"/>
          </a:xfrm>
        </p:spPr>
        <p:txBody>
          <a:bodyPr rtlCol="0" anchor="ctr">
            <a:normAutofit/>
          </a:bodyPr>
          <a:lstStyle>
            <a:lvl1pPr algn="l">
              <a:defRPr sz="4400" cap="all" baseline="0">
                <a:latin typeface="+mj-lt"/>
              </a:defRPr>
            </a:lvl1pPr>
          </a:lstStyle>
          <a:p>
            <a:pPr rtl="0"/>
            <a:r>
              <a:rPr lang="tr-TR" noProof="0" dirty="0" smtClean="0"/>
              <a:t>Asıl başlık </a:t>
            </a:r>
            <a:r>
              <a:rPr lang="tr-TR" noProof="0" dirty="0" err="1" smtClean="0"/>
              <a:t>stılını</a:t>
            </a:r>
            <a:r>
              <a:rPr lang="tr-TR" noProof="0" dirty="0" smtClean="0"/>
              <a:t> düzenlemek </a:t>
            </a:r>
            <a:r>
              <a:rPr lang="tr-TR" noProof="0" dirty="0" err="1" smtClean="0"/>
              <a:t>ıçın</a:t>
            </a:r>
            <a:r>
              <a:rPr lang="tr-TR" noProof="0" dirty="0" smtClean="0"/>
              <a:t> tıklayın</a:t>
            </a:r>
            <a:endParaRPr lang="tr-TR" noProof="0" dirty="0"/>
          </a:p>
        </p:txBody>
      </p:sp>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endParaRPr lang="tr-TR" noProof="0" dirty="0"/>
          </a:p>
        </p:txBody>
      </p:sp>
      <p:sp>
        <p:nvSpPr>
          <p:cNvPr id="3" name="Alt Başlık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dirty="0" smtClean="0"/>
              <a:t>Asıl alt başlık stilini düzenlemek için tıklatın</a:t>
            </a:r>
            <a:endParaRPr lang="tr-TR" noProof="0" dirty="0"/>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10386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18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40387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682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34839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0501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3263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0E35BCE-C63C-49D4-A526-5C9970A02274}" type="datetimeFigureOut">
              <a:rPr lang="tr-TR" smtClean="0"/>
              <a:t>9.07.2021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2451190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004099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74813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35169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1715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05475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Resimli Başlık Slaydı">
    <p:spTree>
      <p:nvGrpSpPr>
        <p:cNvPr id="1" name=""/>
        <p:cNvGrpSpPr/>
        <p:nvPr/>
      </p:nvGrpSpPr>
      <p:grpSpPr>
        <a:xfrm>
          <a:off x="0" y="0"/>
          <a:ext cx="0" cy="0"/>
          <a:chOff x="0" y="0"/>
          <a:chExt cx="0" cy="0"/>
        </a:xfrm>
      </p:grpSpPr>
      <p:grpSp>
        <p:nvGrpSpPr>
          <p:cNvPr id="4"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Başlık 1"/>
          <p:cNvSpPr>
            <a:spLocks noGrp="1"/>
          </p:cNvSpPr>
          <p:nvPr>
            <p:ph type="ctrTitle" hasCustomPrompt="1"/>
          </p:nvPr>
        </p:nvSpPr>
        <p:spPr>
          <a:xfrm>
            <a:off x="1104900" y="2292094"/>
            <a:ext cx="5734050" cy="2219691"/>
          </a:xfrm>
        </p:spPr>
        <p:txBody>
          <a:bodyPr rtlCol="0" anchor="ctr">
            <a:normAutofit/>
          </a:bodyPr>
          <a:lstStyle>
            <a:lvl1pPr algn="l">
              <a:defRPr sz="4400" cap="all" baseline="0">
                <a:latin typeface="+mj-lt"/>
              </a:defRPr>
            </a:lvl1pPr>
          </a:lstStyle>
          <a:p>
            <a:pPr rtl="0"/>
            <a:r>
              <a:rPr lang="tr-TR" noProof="0" dirty="0" smtClean="0"/>
              <a:t>Asıl başlık </a:t>
            </a:r>
            <a:r>
              <a:rPr lang="tr-TR" noProof="0" dirty="0" err="1" smtClean="0"/>
              <a:t>stılını</a:t>
            </a:r>
            <a:r>
              <a:rPr lang="tr-TR" noProof="0" dirty="0" smtClean="0"/>
              <a:t> düzenlemek </a:t>
            </a:r>
            <a:r>
              <a:rPr lang="tr-TR" noProof="0" dirty="0" err="1" smtClean="0"/>
              <a:t>ıçın</a:t>
            </a:r>
            <a:r>
              <a:rPr lang="tr-TR" noProof="0" dirty="0" smtClean="0"/>
              <a:t> tıklayın</a:t>
            </a:r>
            <a:endParaRPr lang="tr-TR" noProof="0" dirty="0"/>
          </a:p>
        </p:txBody>
      </p:sp>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endParaRPr lang="tr-TR" noProof="0" dirty="0"/>
          </a:p>
        </p:txBody>
      </p:sp>
      <p:sp>
        <p:nvSpPr>
          <p:cNvPr id="3" name="Alt Başlık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dirty="0" smtClean="0"/>
              <a:t>Asıl alt başlık stilini düzenlemek için tıklatın</a:t>
            </a:r>
            <a:endParaRPr lang="tr-TR" noProof="0" dirty="0"/>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15507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0E35BCE-C63C-49D4-A526-5C9970A02274}" type="datetimeFigureOut">
              <a:rPr lang="tr-TR" smtClean="0"/>
              <a:t>9.07.2021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144176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0E35BCE-C63C-49D4-A526-5C9970A02274}" type="datetimeFigureOut">
              <a:rPr lang="tr-TR" smtClean="0"/>
              <a:t>9.07.2021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408337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0E35BCE-C63C-49D4-A526-5C9970A02274}" type="datetimeFigureOut">
              <a:rPr lang="tr-TR" smtClean="0"/>
              <a:t>9.07.2021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294322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0E35BCE-C63C-49D4-A526-5C9970A02274}" type="datetimeFigureOut">
              <a:rPr lang="tr-TR" smtClean="0"/>
              <a:t>9.07.2021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131157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0E35BCE-C63C-49D4-A526-5C9970A02274}" type="datetimeFigureOut">
              <a:rPr lang="tr-TR" smtClean="0"/>
              <a:t>9.07.2021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73664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0E35BCE-C63C-49D4-A526-5C9970A02274}" type="datetimeFigureOut">
              <a:rPr lang="tr-TR" smtClean="0"/>
              <a:t>9.07.2021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A937CB-8563-40DF-89AC-DF176FA659A0}" type="slidenum">
              <a:rPr lang="tr-TR" smtClean="0"/>
              <a:t>‹#›</a:t>
            </a:fld>
            <a:endParaRPr lang="tr-TR"/>
          </a:p>
        </p:txBody>
      </p:sp>
    </p:spTree>
    <p:extLst>
      <p:ext uri="{BB962C8B-B14F-4D97-AF65-F5344CB8AC3E}">
        <p14:creationId xmlns:p14="http://schemas.microsoft.com/office/powerpoint/2010/main" val="213933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35BCE-C63C-49D4-A526-5C9970A02274}" type="datetimeFigureOut">
              <a:rPr lang="tr-TR" smtClean="0"/>
              <a:t>9.07.2021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937CB-8563-40DF-89AC-DF176FA659A0}" type="slidenum">
              <a:rPr lang="tr-TR" smtClean="0"/>
              <a:t>‹#›</a:t>
            </a:fld>
            <a:endParaRPr lang="tr-TR"/>
          </a:p>
        </p:txBody>
      </p:sp>
    </p:spTree>
    <p:extLst>
      <p:ext uri="{BB962C8B-B14F-4D97-AF65-F5344CB8AC3E}">
        <p14:creationId xmlns:p14="http://schemas.microsoft.com/office/powerpoint/2010/main" val="155122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263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8FBB6A-05C8-4FFE-A62A-FC6A689BC41D}" type="datetimeFigureOut">
              <a:rPr kumimoji="0" lang="tr-TR"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9.07.2021</a:t>
            </a:fld>
            <a:endParaRPr kumimoji="0" lang="tr-TR"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B9DBCC-6741-4D76-9C11-D5B4D36E90B5}" type="slidenum">
              <a:rPr kumimoji="0" lang="tr-TR"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5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5897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1" y="2344189"/>
            <a:ext cx="7672648" cy="980902"/>
          </a:xfrm>
        </p:spPr>
        <p:txBody>
          <a:bodyPr rtlCol="0" anchor="ctr">
            <a:normAutofit fontScale="90000"/>
          </a:bodyPr>
          <a:lstStyle/>
          <a:p>
            <a:pPr algn="ctr">
              <a:lnSpc>
                <a:spcPct val="110000"/>
              </a:lnSpc>
              <a:spcBef>
                <a:spcPts val="600"/>
              </a:spcBef>
              <a:spcAft>
                <a:spcPts val="600"/>
              </a:spcAft>
            </a:pPr>
            <a:r>
              <a:rPr lang="tr-TR" sz="2000" b="1" dirty="0"/>
              <a:t>PANDEMİDE YAPILAN </a:t>
            </a:r>
            <a:r>
              <a:rPr lang="tr-TR" sz="2000" b="1" dirty="0" smtClean="0"/>
              <a:t>KISA ÇALIŞMA </a:t>
            </a:r>
            <a:r>
              <a:rPr lang="tr-TR" sz="2000" b="1" dirty="0"/>
              <a:t>VE İŞVERENLERCE VERİLEN ÜCRETSİZ İZİNLERİN TAZMİNAT HESAPLAMALARINA </a:t>
            </a:r>
            <a:r>
              <a:rPr lang="tr-TR" sz="2000" b="1" dirty="0" smtClean="0"/>
              <a:t>ETKİSİ</a:t>
            </a:r>
            <a:br>
              <a:rPr lang="tr-TR" sz="2000" b="1" dirty="0" smtClean="0"/>
            </a:br>
            <a:r>
              <a:rPr lang="tr-TR" sz="2000" b="1" dirty="0" smtClean="0"/>
              <a:t>E-SEMİNER</a:t>
            </a:r>
            <a:endParaRPr lang="tr-TR" sz="2000" b="1" dirty="0"/>
          </a:p>
        </p:txBody>
      </p:sp>
      <p:pic>
        <p:nvPicPr>
          <p:cNvPr id="4" name="Resim Yer Tutucusu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7739148" y="1265387"/>
            <a:ext cx="4452851" cy="4347761"/>
          </a:xfrm>
        </p:spPr>
      </p:pic>
      <p:sp>
        <p:nvSpPr>
          <p:cNvPr id="7" name="Alt Başlık 6"/>
          <p:cNvSpPr>
            <a:spLocks noGrp="1"/>
          </p:cNvSpPr>
          <p:nvPr>
            <p:ph type="subTitle" idx="1"/>
          </p:nvPr>
        </p:nvSpPr>
        <p:spPr>
          <a:xfrm>
            <a:off x="-1" y="3325091"/>
            <a:ext cx="7597833" cy="2288057"/>
          </a:xfrm>
        </p:spPr>
        <p:txBody>
          <a:bodyPr rtlCol="0">
            <a:normAutofit fontScale="25000" lnSpcReduction="20000"/>
          </a:bodyPr>
          <a:lstStyle/>
          <a:p>
            <a:pPr rtl="0"/>
            <a:endParaRPr lang="tr" sz="5600" dirty="0" smtClean="0"/>
          </a:p>
          <a:p>
            <a:pPr marL="571500" indent="-571500">
              <a:buFont typeface="Arial" panose="020B0604020202020204" pitchFamily="34" charset="0"/>
              <a:buChar char="•"/>
            </a:pPr>
            <a:r>
              <a:rPr lang="tr-TR" sz="4000" b="1" dirty="0" smtClean="0"/>
              <a:t>SOKAĞA </a:t>
            </a:r>
            <a:r>
              <a:rPr lang="tr-TR" sz="4000" b="1" dirty="0"/>
              <a:t>ÇIKMA YASAĞINDA ÖDENMEYEN ÜCRETLER,</a:t>
            </a:r>
          </a:p>
          <a:p>
            <a:pPr marL="571500" indent="-571500">
              <a:buFont typeface="Arial" panose="020B0604020202020204" pitchFamily="34" charset="0"/>
              <a:buChar char="•"/>
            </a:pPr>
            <a:endParaRPr lang="tr-TR" sz="4000" b="1" dirty="0"/>
          </a:p>
          <a:p>
            <a:pPr marL="571500" indent="-571500">
              <a:buFont typeface="Arial" panose="020B0604020202020204" pitchFamily="34" charset="0"/>
              <a:buChar char="•"/>
            </a:pPr>
            <a:r>
              <a:rPr lang="tr-TR" sz="4000" b="1" dirty="0"/>
              <a:t>KÇÖ VE ÜCRETSİZ İZİNDE GEÇEN SÜRELERİN KIDEM VE İHBAR TAZMİNATINA ESAS HİZMET SÜRESİNE ETKİSİ,</a:t>
            </a:r>
          </a:p>
          <a:p>
            <a:pPr marL="571500" indent="-571500">
              <a:lnSpc>
                <a:spcPct val="220000"/>
              </a:lnSpc>
              <a:buFont typeface="Arial" panose="020B0604020202020204" pitchFamily="34" charset="0"/>
              <a:buChar char="•"/>
            </a:pPr>
            <a:r>
              <a:rPr lang="tr-TR" sz="4000" b="1" dirty="0"/>
              <a:t>İŞTEN ÇIKARMA YASAĞININ SONA ERMESİ İLE İŞ SÖZLEŞMELERİ FESİH EDİLEN İŞÇİLERİN TAZMİNATLARININ HANGİ ÜCRETE GÖRE HESAPLANACAĞI,</a:t>
            </a:r>
          </a:p>
          <a:p>
            <a:pPr marL="571500" indent="-571500">
              <a:buFont typeface="Arial" panose="020B0604020202020204" pitchFamily="34" charset="0"/>
              <a:buChar char="•"/>
            </a:pPr>
            <a:r>
              <a:rPr lang="tr-TR" sz="4000" b="1" dirty="0"/>
              <a:t> </a:t>
            </a:r>
          </a:p>
          <a:p>
            <a:pPr marL="571500" indent="-571500">
              <a:buFont typeface="Arial" panose="020B0604020202020204" pitchFamily="34" charset="0"/>
              <a:buChar char="•"/>
            </a:pPr>
            <a:r>
              <a:rPr lang="tr-TR" sz="4000" b="1" dirty="0"/>
              <a:t>KÇÖ VE ÜCRETSİZ İZİNDE GEÇEN SÜRELERİN YILLIK ÜCRETLİ İZİN SÜRESİNİN HESABINDA DİKKATE ALINIP </a:t>
            </a:r>
          </a:p>
          <a:p>
            <a:pPr marL="571500" lvl="0" indent="-571500">
              <a:buFont typeface="Arial" panose="020B0604020202020204" pitchFamily="34" charset="0"/>
              <a:buChar char="•"/>
            </a:pPr>
            <a:r>
              <a:rPr lang="tr-TR" sz="4000" b="1" dirty="0" smtClean="0"/>
              <a:t>ALINMAYACAĞI</a:t>
            </a:r>
            <a:r>
              <a:rPr lang="tr-TR" sz="4000" b="1" dirty="0"/>
              <a:t>,</a:t>
            </a:r>
          </a:p>
          <a:p>
            <a:pPr marL="571500" indent="-571500">
              <a:buFont typeface="Arial" panose="020B0604020202020204" pitchFamily="34" charset="0"/>
              <a:buChar char="•"/>
            </a:pPr>
            <a:r>
              <a:rPr lang="tr-TR" sz="4000" b="1" dirty="0"/>
              <a:t> </a:t>
            </a:r>
          </a:p>
          <a:p>
            <a:pPr marL="571500" indent="-571500">
              <a:buFont typeface="Arial" panose="020B0604020202020204" pitchFamily="34" charset="0"/>
              <a:buChar char="•"/>
            </a:pPr>
            <a:r>
              <a:rPr lang="tr-TR" sz="4000" b="1" dirty="0"/>
              <a:t>UZAKTAN ÇALIŞMA YÖNETMELİĞİ İLE GETİRİLEN YENİLİKLER</a:t>
            </a:r>
            <a:r>
              <a:rPr lang="tr-TR" sz="4000" b="1" dirty="0" smtClean="0"/>
              <a:t>,</a:t>
            </a:r>
          </a:p>
          <a:p>
            <a:endParaRPr lang="tr-TR" sz="4000" b="1" dirty="0" smtClean="0"/>
          </a:p>
          <a:p>
            <a:pPr marL="571500" indent="-571500">
              <a:buFont typeface="Arial" panose="020B0604020202020204" pitchFamily="34" charset="0"/>
              <a:buChar char="•"/>
            </a:pPr>
            <a:r>
              <a:rPr lang="tr-TR" sz="4000" b="1" dirty="0" smtClean="0"/>
              <a:t>İSTİHDAMA DÖNÜŞ VE ARTI </a:t>
            </a:r>
            <a:r>
              <a:rPr lang="tr-TR" sz="4000" b="1" dirty="0" smtClean="0"/>
              <a:t>İSTİHDAMDAN </a:t>
            </a:r>
            <a:r>
              <a:rPr lang="tr-TR" sz="4000" b="1" dirty="0" smtClean="0"/>
              <a:t>FAYDALANAN İŞVERENLERİN  YASAK İŞTEN ÇIKIŞ KODLARI,</a:t>
            </a:r>
          </a:p>
          <a:p>
            <a:pPr marL="571500" indent="-571500">
              <a:buFont typeface="Arial" panose="020B0604020202020204" pitchFamily="34" charset="0"/>
              <a:buChar char="•"/>
            </a:pPr>
            <a:endParaRPr lang="tr-TR" sz="4000" b="1" dirty="0" smtClean="0"/>
          </a:p>
          <a:p>
            <a:pPr rtl="0"/>
            <a:endParaRPr lang="tr" b="1" dirty="0" smtClean="0"/>
          </a:p>
          <a:p>
            <a:pPr rtl="0"/>
            <a:endParaRPr lang="tr" dirty="0" smtClean="0"/>
          </a:p>
          <a:p>
            <a:pPr rtl="0"/>
            <a:endParaRPr lang="tr" dirty="0"/>
          </a:p>
        </p:txBody>
      </p:sp>
      <p:sp>
        <p:nvSpPr>
          <p:cNvPr id="5" name="4 Dikdörtgen"/>
          <p:cNvSpPr/>
          <p:nvPr/>
        </p:nvSpPr>
        <p:spPr>
          <a:xfrm rot="10800000" flipH="1" flipV="1">
            <a:off x="7913716" y="4852551"/>
            <a:ext cx="340311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 sz="2000" b="1" i="0" u="none" strike="noStrike" kern="1200" cap="none" spc="0" normalizeH="0" baseline="0" noProof="0" dirty="0" smtClean="0">
                <a:ln>
                  <a:noFill/>
                </a:ln>
                <a:solidFill>
                  <a:prstClr val="black"/>
                </a:solidFill>
                <a:effectLst/>
                <a:uLnTx/>
                <a:uFillTx/>
                <a:latin typeface="Calibri"/>
                <a:ea typeface="+mn-ea"/>
                <a:cs typeface="+mn-cs"/>
              </a:rPr>
              <a:t>S.M.M.M.Atakan Kayataş</a:t>
            </a:r>
            <a:endParaRPr kumimoji="0" lang="tr-TR"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479" y="0"/>
            <a:ext cx="5719521" cy="108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83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3"/>
            <a:ext cx="11771259" cy="957101"/>
          </a:xfrm>
          <a:solidFill>
            <a:srgbClr val="FFC000"/>
          </a:solidFill>
        </p:spPr>
        <p:txBody>
          <a:bodyPr>
            <a:normAutofit/>
          </a:bodyPr>
          <a:lstStyle/>
          <a:p>
            <a:r>
              <a:rPr lang="tr-TR" sz="3000" b="1" dirty="0" smtClean="0"/>
              <a:t>ÜCRETSİZ İZİN</a:t>
            </a:r>
            <a:endParaRPr lang="tr-TR" sz="3000" dirty="0"/>
          </a:p>
        </p:txBody>
      </p:sp>
      <p:sp>
        <p:nvSpPr>
          <p:cNvPr id="3" name="Alt Başlık 2"/>
          <p:cNvSpPr>
            <a:spLocks noGrp="1"/>
          </p:cNvSpPr>
          <p:nvPr>
            <p:ph type="subTitle" idx="1"/>
          </p:nvPr>
        </p:nvSpPr>
        <p:spPr>
          <a:xfrm>
            <a:off x="240633" y="1300766"/>
            <a:ext cx="11771259" cy="5357729"/>
          </a:xfrm>
          <a:solidFill>
            <a:schemeClr val="bg1">
              <a:lumMod val="95000"/>
            </a:schemeClr>
          </a:solidFill>
        </p:spPr>
        <p:txBody>
          <a:bodyPr>
            <a:normAutofit fontScale="85000" lnSpcReduction="20000"/>
          </a:bodyPr>
          <a:lstStyle/>
          <a:p>
            <a:pPr algn="l" fontAlgn="base"/>
            <a:endParaRPr lang="tr-TR" dirty="0" smtClean="0"/>
          </a:p>
          <a:p>
            <a:pPr algn="l" fontAlgn="base"/>
            <a:r>
              <a:rPr lang="tr-TR" dirty="0" smtClean="0"/>
              <a:t>Ücretsiz izinde geçen sürelerin kıdeme esas süreler dikkate alınıp alınmayacağına dair genel </a:t>
            </a:r>
            <a:r>
              <a:rPr lang="tr-TR" dirty="0"/>
              <a:t>olarak iki farklı görüş bulunmaktadır.</a:t>
            </a:r>
            <a:r>
              <a:rPr lang="tr-TR" b="1" dirty="0"/>
              <a:t> </a:t>
            </a:r>
            <a:endParaRPr lang="tr-TR" b="1" dirty="0" smtClean="0"/>
          </a:p>
          <a:p>
            <a:pPr algn="just" fontAlgn="base"/>
            <a:r>
              <a:rPr lang="tr-TR" b="1" dirty="0" smtClean="0"/>
              <a:t>Birinci </a:t>
            </a:r>
            <a:r>
              <a:rPr lang="tr-TR" b="1" dirty="0"/>
              <a:t>görüş</a:t>
            </a:r>
            <a:r>
              <a:rPr lang="tr-TR" dirty="0"/>
              <a:t>, nakdi ücret desteği kapsamında geçen sürelerin kıdem tazminatı hesabına dahil edilmemesi </a:t>
            </a:r>
            <a:r>
              <a:rPr lang="tr-TR" dirty="0" smtClean="0"/>
              <a:t> </a:t>
            </a:r>
            <a:r>
              <a:rPr lang="tr-TR" b="1" dirty="0" smtClean="0"/>
              <a:t>İkinci </a:t>
            </a:r>
            <a:r>
              <a:rPr lang="tr-TR" b="1" dirty="0"/>
              <a:t>görüş</a:t>
            </a:r>
            <a:r>
              <a:rPr lang="tr-TR" dirty="0"/>
              <a:t> ise, işveren çalışanın rızası aranmaksızın ücretsiz izne çıkardığından bu süreleri hakkaniyet ilkesi gereği kıdem tazminatı hesabına dahil </a:t>
            </a:r>
            <a:r>
              <a:rPr lang="tr-TR" dirty="0" smtClean="0"/>
              <a:t>etmesi gerektiğidir fakat bu izinlerin karşılığında da işten çıkarma yasaklarının bulunduğunun da ilerideki uyuşmazlıklarda Yargı tarafından gözetilebileceği de unutulmamalıdır.</a:t>
            </a:r>
            <a:endParaRPr lang="tr-TR" dirty="0"/>
          </a:p>
          <a:p>
            <a:pPr algn="l"/>
            <a:r>
              <a:rPr lang="tr-TR" b="1" dirty="0" smtClean="0"/>
              <a:t>Yargıtay’ın geçmişte verdiği kararlar dikkate alındığında</a:t>
            </a:r>
            <a:r>
              <a:rPr lang="tr-TR" dirty="0" smtClean="0"/>
              <a:t>, </a:t>
            </a:r>
            <a:r>
              <a:rPr lang="tr-TR" dirty="0" err="1" smtClean="0"/>
              <a:t>pandemi</a:t>
            </a:r>
            <a:r>
              <a:rPr lang="tr-TR" dirty="0" smtClean="0"/>
              <a:t> (zorlayıcı) nedeni ile verilen ücretsiz izinlerde ‘Yıllık </a:t>
            </a:r>
            <a:r>
              <a:rPr lang="tr-TR" dirty="0"/>
              <a:t>izin bakımından çalışılmış gibi sayılan </a:t>
            </a:r>
            <a:r>
              <a:rPr lang="tr-TR" dirty="0" smtClean="0"/>
              <a:t>haller’ başlıklı 55. madde hükümleri göz önünde bulundurulabilecektir.</a:t>
            </a:r>
            <a:r>
              <a:rPr lang="tr-TR" dirty="0"/>
              <a:t> </a:t>
            </a:r>
          </a:p>
          <a:p>
            <a:pPr algn="just"/>
            <a:r>
              <a:rPr lang="tr-TR" dirty="0" smtClean="0"/>
              <a:t>-Kısa </a:t>
            </a:r>
            <a:r>
              <a:rPr lang="tr-TR" dirty="0"/>
              <a:t>çalışma yapılamaması (Talebin reddi vb.), zorlayıcı nedenle işçilerin çalıştırılmaması veya kısa çalışma ödenek süresinin dolmasına rağmen zorlayıcı nedenin varlığının devamı vb. </a:t>
            </a:r>
            <a:r>
              <a:rPr lang="tr-TR" dirty="0" smtClean="0"/>
              <a:t>nedenlerle ücretsiz izin kullanımında; </a:t>
            </a:r>
            <a:endParaRPr lang="tr-TR" dirty="0"/>
          </a:p>
          <a:p>
            <a:pPr algn="just"/>
            <a:r>
              <a:rPr lang="tr-TR" dirty="0" smtClean="0"/>
              <a:t>          - </a:t>
            </a:r>
            <a:r>
              <a:rPr lang="tr-TR" dirty="0"/>
              <a:t>İşçi, zorlayıcı nedenin sona ermesi ile iş başı yapmışsa 4857/55-(d) alt bendinde yer alan </a:t>
            </a:r>
            <a:r>
              <a:rPr lang="tr-TR" i="1" dirty="0"/>
              <a:t>"... zorlayıcı sebepler yüzünden işin aralıksız bir haftadan çok tatil edilmesi sonucu olarak işçinin çalışmadan geçirdiği zamanın </a:t>
            </a:r>
            <a:r>
              <a:rPr lang="tr-TR" i="1" dirty="0" err="1"/>
              <a:t>onbeş</a:t>
            </a:r>
            <a:r>
              <a:rPr lang="tr-TR" i="1" dirty="0"/>
              <a:t> günü (işçinin yeniden işe başlaması şartıyla)." </a:t>
            </a:r>
            <a:r>
              <a:rPr lang="tr-TR" dirty="0"/>
              <a:t>hükmü gereği sadece 15 gün kıdeme esas süreye eklenmeli, artan süreler göz ardı edilmelidir. (4857/5 Eşitlik ilkesi gözetilmesi kaydı ile.), </a:t>
            </a:r>
          </a:p>
          <a:p>
            <a:pPr algn="just"/>
            <a:r>
              <a:rPr lang="tr-TR" dirty="0" smtClean="0"/>
              <a:t>        -Zorlayıcı </a:t>
            </a:r>
            <a:r>
              <a:rPr lang="tr-TR" dirty="0"/>
              <a:t>nedenle çalışma yapmadığı süreden sonra işçinin işe başlamaması halinde, çalıştırılmadan geçen bu sürenin tazminat ve hak kazanılan yıllık ücretli izin süresinin hesabında dikkate alınmaması eş anlatımla bu döneminin tamamının hizmet süresinden dışlanması gerekecektir. </a:t>
            </a:r>
          </a:p>
          <a:p>
            <a:r>
              <a:rPr lang="tr-TR"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1" y="250279"/>
            <a:ext cx="3379633" cy="93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804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3"/>
            <a:ext cx="11771259" cy="1047253"/>
          </a:xfrm>
          <a:solidFill>
            <a:srgbClr val="FFC000"/>
          </a:solidFill>
        </p:spPr>
        <p:txBody>
          <a:bodyPr>
            <a:normAutofit/>
          </a:bodyPr>
          <a:lstStyle/>
          <a:p>
            <a:r>
              <a:rPr lang="tr-TR" sz="3000" b="1" dirty="0" smtClean="0"/>
              <a:t>ÜCRETSİZ İZİN</a:t>
            </a:r>
            <a:endParaRPr lang="tr-TR" sz="3000" dirty="0"/>
          </a:p>
        </p:txBody>
      </p:sp>
      <p:sp>
        <p:nvSpPr>
          <p:cNvPr id="3" name="Alt Başlık 2"/>
          <p:cNvSpPr>
            <a:spLocks noGrp="1"/>
          </p:cNvSpPr>
          <p:nvPr>
            <p:ph type="subTitle" idx="1"/>
          </p:nvPr>
        </p:nvSpPr>
        <p:spPr>
          <a:xfrm>
            <a:off x="240633" y="1287887"/>
            <a:ext cx="11771259" cy="5370608"/>
          </a:xfrm>
          <a:solidFill>
            <a:schemeClr val="bg1">
              <a:lumMod val="95000"/>
            </a:schemeClr>
          </a:solidFill>
        </p:spPr>
        <p:txBody>
          <a:bodyPr>
            <a:normAutofit/>
          </a:bodyPr>
          <a:lstStyle/>
          <a:p>
            <a:r>
              <a:rPr lang="tr-TR" dirty="0"/>
              <a:t> </a:t>
            </a:r>
          </a:p>
          <a:p>
            <a:pPr algn="l"/>
            <a:r>
              <a:rPr lang="tr-TR" sz="3300" dirty="0"/>
              <a:t> </a:t>
            </a:r>
            <a:r>
              <a:rPr lang="tr-TR" sz="2600" dirty="0"/>
              <a:t> </a:t>
            </a:r>
            <a:r>
              <a:rPr lang="tr-TR" sz="2600" b="1" u="sng" dirty="0" smtClean="0"/>
              <a:t>İş </a:t>
            </a:r>
            <a:r>
              <a:rPr lang="tr-TR" sz="2600" b="1" u="sng" dirty="0"/>
              <a:t>güvencesi </a:t>
            </a:r>
            <a:r>
              <a:rPr lang="tr-TR" sz="2600" b="1" u="sng" dirty="0" smtClean="0"/>
              <a:t>yasa </a:t>
            </a:r>
            <a:r>
              <a:rPr lang="tr-TR" sz="2600" b="1" u="sng" dirty="0"/>
              <a:t>kapsamında olan işçiler yönünden ücretsiz izinde geçen süre;</a:t>
            </a:r>
            <a:r>
              <a:rPr lang="tr-TR" sz="2600" b="1" dirty="0"/>
              <a:t> </a:t>
            </a:r>
            <a:endParaRPr lang="tr-TR" sz="2600" b="1" dirty="0" smtClean="0"/>
          </a:p>
          <a:p>
            <a:pPr algn="just"/>
            <a:endParaRPr lang="tr-TR" sz="2800" dirty="0" smtClean="0"/>
          </a:p>
          <a:p>
            <a:pPr algn="just"/>
            <a:r>
              <a:rPr lang="tr-TR" sz="2800" dirty="0" smtClean="0"/>
              <a:t>4857/18</a:t>
            </a:r>
            <a:r>
              <a:rPr lang="tr-TR" sz="2800" dirty="0"/>
              <a:t>. Maddenin 2. Fıkrasında “</a:t>
            </a:r>
            <a:r>
              <a:rPr lang="tr-TR" sz="2800" i="1" dirty="0"/>
              <a:t>Altı aylık kıdem hesabında bu Kanunun 66 </a:t>
            </a:r>
            <a:r>
              <a:rPr lang="tr-TR" sz="2800" i="1" dirty="0" err="1"/>
              <a:t>ncı</a:t>
            </a:r>
            <a:r>
              <a:rPr lang="tr-TR" sz="2800" i="1" dirty="0"/>
              <a:t> maddesindeki süreler dikkate alınır.” </a:t>
            </a:r>
            <a:r>
              <a:rPr lang="tr-TR" sz="2800" dirty="0"/>
              <a:t>Denmekte olup, aynı yasanın 66. Maddesinde ise çalışmış gibi sayılan haller </a:t>
            </a:r>
            <a:r>
              <a:rPr lang="tr-TR" sz="2800" dirty="0" smtClean="0"/>
              <a:t>(İşçinin çalışmak için hazır beklemesi, işin </a:t>
            </a:r>
            <a:r>
              <a:rPr lang="tr-TR" sz="2800" dirty="0"/>
              <a:t>yapılacağı yere gidiş geliş </a:t>
            </a:r>
            <a:r>
              <a:rPr lang="tr-TR" sz="2800" dirty="0" smtClean="0"/>
              <a:t>için yolda geçen süre vb.) </a:t>
            </a:r>
            <a:r>
              <a:rPr lang="tr-TR" sz="2800" dirty="0"/>
              <a:t>düzenlenmiştir. Yasa açıkça iş ilişkisinin devamını aramış ama fiili çalışmaya bağlamamıştır. Bu durumda 6 aylık kıdemin hesabında askı </a:t>
            </a:r>
            <a:r>
              <a:rPr lang="tr-TR" sz="2800" dirty="0" smtClean="0"/>
              <a:t>hali yani </a:t>
            </a:r>
            <a:r>
              <a:rPr lang="tr-TR" sz="2800" dirty="0"/>
              <a:t>ücretsiz izinde geçen sürelerde dikkate alınacaktır</a:t>
            </a:r>
            <a:r>
              <a:rPr lang="tr-TR" dirty="0"/>
              <a:t>. </a:t>
            </a:r>
            <a:r>
              <a:rPr lang="tr-TR" sz="2800" dirty="0"/>
              <a:t>Yüksek Mahkemenin kararları da bu yöndedir.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09" y="253845"/>
            <a:ext cx="3353876" cy="102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456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ÜCRETSİZ İZİN</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a:bodyPr>
          <a:lstStyle/>
          <a:p>
            <a:endParaRPr lang="tr-TR" u="sng" dirty="0" smtClean="0"/>
          </a:p>
          <a:p>
            <a:r>
              <a:rPr lang="tr-TR" u="sng" dirty="0" smtClean="0"/>
              <a:t>Kıdem </a:t>
            </a:r>
            <a:r>
              <a:rPr lang="tr-TR" u="sng" dirty="0"/>
              <a:t>Tazminatının </a:t>
            </a:r>
            <a:r>
              <a:rPr lang="tr-TR" u="sng" dirty="0" smtClean="0"/>
              <a:t>ve Yıllık İzin Ücretinin Hesabında </a:t>
            </a:r>
            <a:r>
              <a:rPr lang="tr-TR" u="sng" dirty="0"/>
              <a:t>Dikkate Alınacak Ücret:</a:t>
            </a:r>
            <a:r>
              <a:rPr lang="tr-TR" dirty="0"/>
              <a:t> </a:t>
            </a:r>
            <a:endParaRPr lang="tr-TR" dirty="0" smtClean="0"/>
          </a:p>
          <a:p>
            <a:endParaRPr lang="tr-TR" dirty="0"/>
          </a:p>
          <a:p>
            <a:pPr algn="just"/>
            <a:r>
              <a:rPr lang="tr-TR" dirty="0" smtClean="0"/>
              <a:t>1475 sayılı Yasanın 14. maddesinin 10. fıkrasında Kıdem tazminatının son ücret üzerinden hesaplanacağı düzenlenmiştir. </a:t>
            </a:r>
          </a:p>
          <a:p>
            <a:pPr algn="just"/>
            <a:r>
              <a:rPr lang="tr-TR" dirty="0" err="1" smtClean="0"/>
              <a:t>Pandemi</a:t>
            </a:r>
            <a:r>
              <a:rPr lang="tr-TR" dirty="0" smtClean="0"/>
              <a:t> </a:t>
            </a:r>
            <a:r>
              <a:rPr lang="tr-TR" dirty="0"/>
              <a:t>döneminde ücretsiz izne çıkarılmış olan işçinin iş akdinin, işten çıkarma yasaklarının sona erdiği 01.07.2021 tarihinde feshedilmesi durumunda işçinin kıdem tazminatı, işçi </a:t>
            </a:r>
            <a:r>
              <a:rPr lang="tr-TR" dirty="0" err="1"/>
              <a:t>pandemi</a:t>
            </a:r>
            <a:r>
              <a:rPr lang="tr-TR" dirty="0"/>
              <a:t> döneminde fiili olarak hiç çalışmamış olsa bile 01.07.2021 tarihindeki ücreti </a:t>
            </a:r>
            <a:r>
              <a:rPr lang="tr-TR" dirty="0" smtClean="0"/>
              <a:t>üzerinden mi? yoksa ücretsiz  izne çıktığı tarihteki ücreti üzerinden mi hesaplanması gerektiği tartışılmaktadır. </a:t>
            </a:r>
          </a:p>
          <a:p>
            <a:pPr algn="just"/>
            <a:r>
              <a:rPr lang="tr-TR" dirty="0" smtClean="0"/>
              <a:t>1475 sayılı Yasa’nın 14. maddesi tazminatın hesabında  son ücretin dikkate alınacağını düzenlediğine göre, işçinin eğer ücretine zam yapılmasını gerektirir bir iş sözleşmesi hükmü ve ya asgari ücretle çalışan bir işçi için asgari ücret artışı söz konusu ise bu artışların dikkate alınarak tazminatın hesaplanması gerektiğini söylemek kanunun lafsı ile uyumlu olacaktır.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2" y="250279"/>
            <a:ext cx="3083417" cy="76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770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854070"/>
          </a:xfrm>
          <a:solidFill>
            <a:srgbClr val="FFC000"/>
          </a:solidFill>
        </p:spPr>
        <p:txBody>
          <a:bodyPr>
            <a:normAutofit/>
          </a:bodyPr>
          <a:lstStyle/>
          <a:p>
            <a:r>
              <a:rPr lang="tr-TR" sz="3000" b="1" dirty="0" smtClean="0"/>
              <a:t>KISA ÇALIŞMA ÖDENEĞİ</a:t>
            </a:r>
            <a:endParaRPr lang="tr-TR" sz="3000" dirty="0"/>
          </a:p>
        </p:txBody>
      </p:sp>
      <p:sp>
        <p:nvSpPr>
          <p:cNvPr id="3" name="Alt Başlık 2"/>
          <p:cNvSpPr>
            <a:spLocks noGrp="1"/>
          </p:cNvSpPr>
          <p:nvPr>
            <p:ph type="subTitle" idx="1"/>
          </p:nvPr>
        </p:nvSpPr>
        <p:spPr>
          <a:xfrm>
            <a:off x="240633" y="1223493"/>
            <a:ext cx="11771259" cy="5435002"/>
          </a:xfrm>
          <a:solidFill>
            <a:schemeClr val="bg1">
              <a:lumMod val="95000"/>
            </a:schemeClr>
          </a:solidFill>
        </p:spPr>
        <p:txBody>
          <a:bodyPr>
            <a:normAutofit fontScale="40000" lnSpcReduction="20000"/>
          </a:bodyPr>
          <a:lstStyle/>
          <a:p>
            <a:endParaRPr lang="tr-TR" u="sng" dirty="0" smtClean="0"/>
          </a:p>
          <a:p>
            <a:pPr algn="just"/>
            <a:r>
              <a:rPr lang="tr-TR" sz="4800" b="1" dirty="0"/>
              <a:t>Kısa çalışma ve kısa çalışma ödeneği </a:t>
            </a:r>
            <a:r>
              <a:rPr lang="tr-TR" sz="4800" b="1" dirty="0" smtClean="0"/>
              <a:t>4447 sayılı Kanun Ek </a:t>
            </a:r>
            <a:r>
              <a:rPr lang="tr-TR" sz="4800" b="1" dirty="0"/>
              <a:t>Madde 2 – (Ek: 15/5/2008-5763/18 </a:t>
            </a:r>
            <a:r>
              <a:rPr lang="tr-TR" sz="4800" b="1" dirty="0" err="1"/>
              <a:t>md.</a:t>
            </a:r>
            <a:r>
              <a:rPr lang="tr-TR" sz="4800" b="1" dirty="0"/>
              <a:t>; Değişik: 13/2/2011-6111/73 </a:t>
            </a:r>
            <a:r>
              <a:rPr lang="tr-TR" sz="4800" b="1" dirty="0" err="1"/>
              <a:t>md.</a:t>
            </a:r>
            <a:r>
              <a:rPr lang="tr-TR" sz="4800" b="1" dirty="0"/>
              <a:t>) </a:t>
            </a:r>
            <a:r>
              <a:rPr lang="tr-TR" sz="4800" b="1" dirty="0" smtClean="0"/>
              <a:t>ye göre;</a:t>
            </a:r>
          </a:p>
          <a:p>
            <a:pPr algn="just"/>
            <a:r>
              <a:rPr lang="tr-TR" sz="4800" dirty="0" smtClean="0"/>
              <a:t>Genel </a:t>
            </a:r>
            <a:r>
              <a:rPr lang="tr-TR" sz="4800" dirty="0"/>
              <a:t>ekonomik, </a:t>
            </a:r>
            <a:r>
              <a:rPr lang="tr-TR" sz="4800" dirty="0" err="1"/>
              <a:t>sektörel</a:t>
            </a:r>
            <a:r>
              <a:rPr lang="tr-TR" sz="4800" dirty="0"/>
              <a:t> veya bölgesel kriz ile zorlayıcı sebeplerle işyerindeki haftalık çalışma sürelerinin geçici olarak önemli ölçüde azaltılması veya işyerinde faaliyetin tamamen veya kısmen geçici olarak durdurulması hallerinde, işyerinde üç ayı aşmamak üzere kısa çalışma yapılabilir. </a:t>
            </a:r>
            <a:endParaRPr lang="tr-TR" sz="4800" dirty="0" smtClean="0"/>
          </a:p>
          <a:p>
            <a:pPr algn="just"/>
            <a:r>
              <a:rPr lang="tr-TR" sz="4800" dirty="0" smtClean="0"/>
              <a:t>İşçinin </a:t>
            </a:r>
            <a:r>
              <a:rPr lang="tr-TR" sz="4800" dirty="0"/>
              <a:t>kısa çalışma ödeneğine hak kazanabilmesi için, hizmet akdinin feshi hariç işsizlik sigortası hak etme koşullarını yerine getirmesi gerekir. </a:t>
            </a:r>
            <a:endParaRPr lang="tr-TR" sz="4800" dirty="0" smtClean="0"/>
          </a:p>
          <a:p>
            <a:pPr algn="just"/>
            <a:r>
              <a:rPr lang="tr-TR" sz="4800" dirty="0" smtClean="0"/>
              <a:t>Günlük </a:t>
            </a:r>
            <a:r>
              <a:rPr lang="tr-TR" sz="4800" dirty="0"/>
              <a:t>kısa çalışma ödeneği; sigortalının son </a:t>
            </a:r>
            <a:r>
              <a:rPr lang="tr-TR" sz="4800" dirty="0" err="1"/>
              <a:t>oniki</a:t>
            </a:r>
            <a:r>
              <a:rPr lang="tr-TR" sz="4800" dirty="0"/>
              <a:t> aylık prime esas kazançları dikkate alınarak hesaplanan günlük ortalama brüt kazancının % 60’ıdır. </a:t>
            </a:r>
            <a:r>
              <a:rPr lang="tr-TR" sz="4800" dirty="0" smtClean="0"/>
              <a:t>Bu </a:t>
            </a:r>
            <a:r>
              <a:rPr lang="tr-TR" sz="4800" dirty="0"/>
              <a:t>şekilde hesaplanan kısa çalışma ödeneği miktarı, 4857 sayılı Kanunun 39 uncu maddesine göre 16 yaşından büyük işçiler için uygulanan aylık asgari ücretin brüt tutarının % 150’sini geçemez. </a:t>
            </a:r>
            <a:endParaRPr lang="tr-TR" sz="4800" dirty="0" smtClean="0"/>
          </a:p>
          <a:p>
            <a:pPr algn="just"/>
            <a:r>
              <a:rPr lang="tr-TR" sz="4800" dirty="0" smtClean="0"/>
              <a:t>4857 </a:t>
            </a:r>
            <a:r>
              <a:rPr lang="tr-TR" sz="4800" dirty="0"/>
              <a:t>sayılı Kanunun 24 üncü maddesinin (III) numaralı bendinde ve aynı Kanunun 40 </a:t>
            </a:r>
            <a:r>
              <a:rPr lang="tr-TR" sz="4800" dirty="0" err="1"/>
              <a:t>ıncı</a:t>
            </a:r>
            <a:r>
              <a:rPr lang="tr-TR" sz="4800" dirty="0"/>
              <a:t> maddesinde öngörülen bir haftalık süreden sonra başlar. </a:t>
            </a:r>
            <a:endParaRPr lang="tr-TR" sz="4800" dirty="0" smtClean="0"/>
          </a:p>
          <a:p>
            <a:pPr algn="just"/>
            <a:r>
              <a:rPr lang="tr-TR" sz="4800" dirty="0" smtClean="0"/>
              <a:t>Bu </a:t>
            </a:r>
            <a:r>
              <a:rPr lang="tr-TR" sz="4800" dirty="0"/>
              <a:t>maddede yer alan kısa çalışma ödeneğinin süresini altı aya kadar uzatmaya ve işsizlik ödeneğinden mahsup edilip edilmeyeceğini belirlemeye Cumhurbaşkanı yetkilidir</a:t>
            </a:r>
            <a:r>
              <a:rPr lang="tr-TR" sz="4800" dirty="0" smtClean="0"/>
              <a:t>.</a:t>
            </a:r>
          </a:p>
          <a:p>
            <a:pPr algn="just"/>
            <a:r>
              <a:rPr lang="tr-TR" sz="4800" dirty="0"/>
              <a:t>İşverenin hatalı bilgi ve belge vermesi nedeniyle yapılan fazla ödemeler, yasal faizi ile birlikte işverenden tahsil edilir.</a:t>
            </a:r>
          </a:p>
          <a:p>
            <a:pPr algn="just"/>
            <a:endParaRPr lang="tr-TR" sz="4800" dirty="0"/>
          </a:p>
          <a:p>
            <a:pPr algn="just"/>
            <a:r>
              <a:rPr lang="tr-TR" sz="4800" dirty="0"/>
              <a:t> </a:t>
            </a:r>
          </a:p>
          <a:p>
            <a:pPr algn="just"/>
            <a:r>
              <a:rPr lang="tr-TR" sz="36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444026" cy="83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633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KISA ÇALIŞMA ÖDENEĞİ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fontScale="47500" lnSpcReduction="20000"/>
          </a:bodyPr>
          <a:lstStyle/>
          <a:p>
            <a:endParaRPr lang="tr-TR" u="sng" dirty="0" smtClean="0"/>
          </a:p>
          <a:p>
            <a:pPr algn="just"/>
            <a:r>
              <a:rPr lang="tr-TR" sz="5500" dirty="0" smtClean="0"/>
              <a:t>Borçların </a:t>
            </a:r>
            <a:r>
              <a:rPr lang="tr-TR" sz="5500" dirty="0"/>
              <a:t>yapılandırılmasıyla ilgili 7256 Sayılı torba kanunda konuyla ilgili bir düzenleme </a:t>
            </a:r>
            <a:r>
              <a:rPr lang="tr-TR" sz="5500" dirty="0" smtClean="0"/>
              <a:t>yapılarak Ekim </a:t>
            </a:r>
            <a:r>
              <a:rPr lang="tr-TR" sz="5500" dirty="0"/>
              <a:t>2020 ayı ve öncesi döneme ait işverenlerin hatalı işlemlerinden kaynaklanan fazla ve yersiz </a:t>
            </a:r>
            <a:r>
              <a:rPr lang="tr-TR" sz="5500" dirty="0" smtClean="0"/>
              <a:t>ödemelerin geri alınmayacağı düzenlenmiştir. Türkiye </a:t>
            </a:r>
            <a:r>
              <a:rPr lang="tr-TR" sz="5500" dirty="0"/>
              <a:t>İş Kurumu (İŞKUR</a:t>
            </a:r>
            <a:r>
              <a:rPr lang="tr-TR" sz="5500" dirty="0" smtClean="0"/>
              <a:t>), genelge </a:t>
            </a:r>
            <a:r>
              <a:rPr lang="tr-TR" sz="5500" dirty="0"/>
              <a:t>yayımlayarak 17 Kasım 2020 tarihinde yürürlüğe giren kanun hükmünün nasıl </a:t>
            </a:r>
            <a:r>
              <a:rPr lang="tr-TR" sz="5500" dirty="0" smtClean="0"/>
              <a:t>uygulanacağına ilişkin açıklamalar yapmıştır. </a:t>
            </a:r>
            <a:endParaRPr lang="tr-TR" sz="5500" dirty="0"/>
          </a:p>
          <a:p>
            <a:pPr algn="just"/>
            <a:r>
              <a:rPr lang="tr-TR" sz="5500" dirty="0"/>
              <a:t>Buna göre, ödeneğin fazla ve yersiz ödeme kabul edilebilmesi için aranan koşullar </a:t>
            </a:r>
            <a:r>
              <a:rPr lang="tr-TR" sz="5500" dirty="0" smtClean="0"/>
              <a:t>şöyledir:</a:t>
            </a:r>
            <a:endParaRPr lang="tr-TR" sz="5500" dirty="0"/>
          </a:p>
          <a:p>
            <a:pPr marL="685800" indent="-685800" algn="just">
              <a:buFont typeface="Arial" panose="020B0604020202020204" pitchFamily="34" charset="0"/>
              <a:buChar char="•"/>
            </a:pPr>
            <a:r>
              <a:rPr lang="tr-TR" sz="5500" dirty="0"/>
              <a:t>Yeni </a:t>
            </a:r>
            <a:r>
              <a:rPr lang="tr-TR" sz="5500" dirty="0" err="1"/>
              <a:t>koronavirüs</a:t>
            </a:r>
            <a:r>
              <a:rPr lang="tr-TR" sz="5500" dirty="0"/>
              <a:t> (covid-19) kaynaklı zorlayıcı sebep gerekçeli kısa çalışma uygulamalarına ilişkin olacak.</a:t>
            </a:r>
          </a:p>
          <a:p>
            <a:pPr marL="685800" indent="-685800" algn="just">
              <a:buFont typeface="Arial" panose="020B0604020202020204" pitchFamily="34" charset="0"/>
              <a:buChar char="•"/>
            </a:pPr>
            <a:r>
              <a:rPr lang="tr-TR" sz="5500" dirty="0"/>
              <a:t>Fazla ve yersiz ödeme oluşturma işleminin hangi tarihte yapıldığına bakılmaksızın ödeme dönemi </a:t>
            </a:r>
            <a:r>
              <a:rPr lang="tr-TR" sz="5500" dirty="0" smtClean="0"/>
              <a:t>Ekim </a:t>
            </a:r>
            <a:r>
              <a:rPr lang="tr-TR" sz="5500" dirty="0"/>
              <a:t>ayı ve öncesine ait olacak.</a:t>
            </a:r>
          </a:p>
          <a:p>
            <a:pPr marL="685800" indent="-685800" algn="just">
              <a:buFont typeface="Arial" panose="020B0604020202020204" pitchFamily="34" charset="0"/>
              <a:buChar char="•"/>
            </a:pPr>
            <a:r>
              <a:rPr lang="tr-TR" sz="5500" dirty="0"/>
              <a:t>17 Kasım 2020 tarihi itibarıyla tahsil edilmemiş </a:t>
            </a:r>
            <a:r>
              <a:rPr lang="tr-TR" sz="5500" dirty="0" smtClean="0"/>
              <a:t>olmalı</a:t>
            </a:r>
            <a:endParaRPr lang="tr-TR" sz="5500" dirty="0"/>
          </a:p>
          <a:p>
            <a:pPr marL="685800" indent="-685800" algn="just">
              <a:buFont typeface="Arial" panose="020B0604020202020204" pitchFamily="34" charset="0"/>
              <a:buChar char="•"/>
            </a:pPr>
            <a:r>
              <a:rPr lang="tr-TR" sz="5500" dirty="0"/>
              <a:t>İşverenlerin hatalı işlemlerinden </a:t>
            </a:r>
            <a:r>
              <a:rPr lang="tr-TR" sz="5500" dirty="0" smtClean="0"/>
              <a:t>kaynaklanmış olmalıdır.</a:t>
            </a:r>
            <a:endParaRPr lang="tr-TR" sz="5500" dirty="0"/>
          </a:p>
          <a:p>
            <a:pPr marL="685800" indent="-685800" algn="just">
              <a:buFont typeface="Arial" panose="020B0604020202020204" pitchFamily="34" charset="0"/>
              <a:buChar char="•"/>
            </a:pPr>
            <a:r>
              <a:rPr lang="tr-TR" sz="5500" dirty="0" smtClean="0"/>
              <a:t>Bu şartların varlığı halinde işverenlerin </a:t>
            </a:r>
            <a:r>
              <a:rPr lang="tr-TR" sz="5500" dirty="0"/>
              <a:t>yaptığı hatalı işlemlerden kaynaklanan fazla ve yersiz ödemeler </a:t>
            </a:r>
            <a:r>
              <a:rPr lang="tr-TR" sz="5500" dirty="0" smtClean="0"/>
              <a:t>silinecektir.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813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98822" y="256824"/>
            <a:ext cx="11771259" cy="786062"/>
          </a:xfrm>
          <a:solidFill>
            <a:srgbClr val="FFC000"/>
          </a:solidFill>
        </p:spPr>
        <p:txBody>
          <a:bodyPr>
            <a:normAutofit/>
          </a:bodyPr>
          <a:lstStyle/>
          <a:p>
            <a:r>
              <a:rPr lang="tr-TR" sz="3000" b="1" dirty="0" smtClean="0"/>
              <a:t>KISA ÇALIŞMA ÖDENEĞİ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a:bodyPr>
          <a:lstStyle/>
          <a:p>
            <a:endParaRPr lang="tr-TR" u="sng" dirty="0" smtClean="0"/>
          </a:p>
          <a:p>
            <a:endParaRPr lang="tr-TR" u="sng" dirty="0"/>
          </a:p>
          <a:p>
            <a:endParaRPr lang="tr-TR" u="sng" dirty="0" smtClean="0"/>
          </a:p>
          <a:p>
            <a:pPr algn="l"/>
            <a:r>
              <a:rPr lang="tr-TR" dirty="0" smtClean="0"/>
              <a:t>Ancak</a:t>
            </a:r>
            <a:r>
              <a:rPr lang="tr-TR" dirty="0"/>
              <a:t>, aşağıdaki durumlarda fazla ve yersiz </a:t>
            </a:r>
            <a:r>
              <a:rPr lang="tr-TR" dirty="0" smtClean="0"/>
              <a:t>ödemelerin </a:t>
            </a:r>
            <a:r>
              <a:rPr lang="tr-TR" dirty="0"/>
              <a:t>tahsil </a:t>
            </a:r>
            <a:r>
              <a:rPr lang="tr-TR" dirty="0" smtClean="0"/>
              <a:t>edileceğini de belirtmekte fayda bulunmaktadır. </a:t>
            </a:r>
          </a:p>
          <a:p>
            <a:pPr marL="342900" indent="-342900" algn="l">
              <a:buFont typeface="Arial" panose="020B0604020202020204" pitchFamily="34" charset="0"/>
              <a:buChar char="•"/>
            </a:pPr>
            <a:r>
              <a:rPr lang="tr-TR" dirty="0" smtClean="0"/>
              <a:t>Kısa </a:t>
            </a:r>
            <a:r>
              <a:rPr lang="tr-TR" dirty="0"/>
              <a:t>çalışma talebinin uygun bulunmadığına ilişkin denetim raporları hariç, denetim raporlarına istinaden oluşan fazla ve yersiz ödemeler.</a:t>
            </a:r>
          </a:p>
          <a:p>
            <a:pPr marL="342900" indent="-342900" algn="just">
              <a:buFont typeface="Arial" panose="020B0604020202020204" pitchFamily="34" charset="0"/>
              <a:buChar char="•"/>
            </a:pPr>
            <a:r>
              <a:rPr lang="tr-TR" dirty="0" smtClean="0"/>
              <a:t>Kısa </a:t>
            </a:r>
            <a:r>
              <a:rPr lang="tr-TR" dirty="0"/>
              <a:t>çalışma uygulanan dönemde 4857 Sayılı İş Kanunu’nun ahlak ve </a:t>
            </a:r>
            <a:r>
              <a:rPr lang="tr-TR" dirty="0" err="1"/>
              <a:t>iyiniyet</a:t>
            </a:r>
            <a:r>
              <a:rPr lang="tr-TR" dirty="0"/>
              <a:t> kurallarına aykırılık halleri hariç olmak kaydıyla işveren tarafından işçi çıkartılmasından kaynaklanan fazla ve yersiz ödemeler.</a:t>
            </a:r>
          </a:p>
          <a:p>
            <a:pPr algn="just"/>
            <a:r>
              <a:rPr lang="tr-TR"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245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KISA ÇALIŞMA ÖDENEĞİ</a:t>
            </a:r>
            <a:endParaRPr lang="tr-TR" sz="3000" dirty="0"/>
          </a:p>
        </p:txBody>
      </p:sp>
      <p:sp>
        <p:nvSpPr>
          <p:cNvPr id="3" name="Alt Başlık 2"/>
          <p:cNvSpPr>
            <a:spLocks noGrp="1"/>
          </p:cNvSpPr>
          <p:nvPr>
            <p:ph type="subTitle" idx="1"/>
          </p:nvPr>
        </p:nvSpPr>
        <p:spPr>
          <a:xfrm>
            <a:off x="240632" y="1026696"/>
            <a:ext cx="11771259" cy="5631799"/>
          </a:xfrm>
          <a:solidFill>
            <a:schemeClr val="bg1">
              <a:lumMod val="95000"/>
            </a:schemeClr>
          </a:solidFill>
        </p:spPr>
        <p:txBody>
          <a:bodyPr>
            <a:normAutofit/>
          </a:bodyPr>
          <a:lstStyle/>
          <a:p>
            <a:endParaRPr lang="tr-TR" u="sng" dirty="0" smtClean="0"/>
          </a:p>
          <a:p>
            <a:pPr algn="just"/>
            <a:r>
              <a:rPr lang="tr-TR" dirty="0"/>
              <a:t> </a:t>
            </a:r>
          </a:p>
          <a:p>
            <a:pPr algn="just"/>
            <a:r>
              <a:rPr lang="tr-TR" dirty="0"/>
              <a:t>Kısa çalışma </a:t>
            </a:r>
            <a:r>
              <a:rPr lang="tr-TR" dirty="0" smtClean="0"/>
              <a:t>döneminde işçilere yapılan ödemelerle ilgili olarak ayrıca, işyerlerinde </a:t>
            </a:r>
            <a:r>
              <a:rPr lang="tr-TR" dirty="0"/>
              <a:t>bireysel ya da toplu iş sözleşmesi kapsamında yer alan ücret, gece çalışması, kasa tazminatı, satış primi vb. fiili çalışmaya bağlı ödemeler </a:t>
            </a:r>
            <a:r>
              <a:rPr lang="tr-TR" dirty="0" smtClean="0"/>
              <a:t>yapılmaz </a:t>
            </a:r>
            <a:r>
              <a:rPr lang="tr-TR" dirty="0"/>
              <a:t>ancak fiili çalışmaya bağlı olmayan diğer sosyal haklar ödenmelidir. İşyerinde kısmi süreli çalışma yapılan hallerde ise söz konusu ödemeler çalışan süreye oranlanarak (kıstelyevm) ödenebilecektir.</a:t>
            </a:r>
          </a:p>
          <a:p>
            <a:pPr algn="just"/>
            <a:r>
              <a:rPr lang="tr-TR" dirty="0"/>
              <a:t> </a:t>
            </a:r>
          </a:p>
          <a:p>
            <a:pPr algn="just"/>
            <a:r>
              <a:rPr lang="tr-TR" dirty="0"/>
              <a:t>Kısa çalışmada fazla çalışma </a:t>
            </a:r>
            <a:r>
              <a:rPr lang="tr-TR" dirty="0" smtClean="0"/>
              <a:t>olabileceğini de belirtmekte fayda bulunmaktadır.</a:t>
            </a:r>
            <a:endParaRPr lang="tr-TR" dirty="0"/>
          </a:p>
          <a:p>
            <a:pPr algn="just"/>
            <a:r>
              <a:rPr lang="tr-TR"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973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KISA ÇALIŞMA ÖDENEĞİ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fontScale="92500" lnSpcReduction="10000"/>
          </a:bodyPr>
          <a:lstStyle/>
          <a:p>
            <a:endParaRPr lang="tr-TR" u="sng" dirty="0" smtClean="0"/>
          </a:p>
          <a:p>
            <a:pPr algn="just"/>
            <a:r>
              <a:rPr lang="tr-TR" u="sng" dirty="0" smtClean="0"/>
              <a:t>Eşit </a:t>
            </a:r>
            <a:r>
              <a:rPr lang="tr-TR" u="sng" dirty="0"/>
              <a:t>Davranma Borcu:</a:t>
            </a:r>
            <a:r>
              <a:rPr lang="tr-TR" dirty="0"/>
              <a:t> Eşit davranma ilkesi, işveren ile işçi arasında kurulan iş ilişkisinde ırk, din, dil, cinsiyet, siyasi düşünce, felsefi inanç gibi unsurlara dayalı ayrımcılık ve farklı muamele yapılmayacağı anlamına gelen ve 4857 sayılı İş Kanunu’nda kendine </a:t>
            </a:r>
            <a:r>
              <a:rPr lang="tr-TR" dirty="0" smtClean="0"/>
              <a:t>yer </a:t>
            </a:r>
            <a:r>
              <a:rPr lang="tr-TR" dirty="0"/>
              <a:t>bulan bir sorumluluktur</a:t>
            </a:r>
            <a:r>
              <a:rPr lang="tr-TR" dirty="0" smtClean="0"/>
              <a:t>.</a:t>
            </a:r>
          </a:p>
          <a:p>
            <a:pPr algn="just"/>
            <a:r>
              <a:rPr lang="tr-TR" b="1" dirty="0" smtClean="0"/>
              <a:t>4857 </a:t>
            </a:r>
            <a:r>
              <a:rPr lang="tr-TR" b="1" dirty="0"/>
              <a:t>sayılı İş Kanunu’nun 5. maddesinde eşit davranma ilkesi; </a:t>
            </a:r>
            <a:r>
              <a:rPr lang="tr-TR" i="1" dirty="0"/>
              <a:t>“İş ilişkisinde dil, ırk, renk, cinsiyet, engellilik, siyasal düşünce, felsefî inanç, din ve mezhep ve benzeri sebeplere dayalı ayrım yapılamaz. İşveren, esaslı sebepler olmadıkça tam süreli çalışan işçi karşısında kısmî süreli çalışan işçiye, belirsiz süreli çalışan işçi karşısında belirli süreli çalışan işçiye farklı işlem yapamaz. İşveren, biyolojik veya işin niteliğine ilişkin sebepler zorunlu kılmadıkça, bir işçiye, iş sözleşmesinin yapılmasında, şartlarının oluşturulmasında, uygulanmasında ve sona ermesinde, cinsiyet veya gebelik nedeniyle doğrudan veya dolaylı farklı işlem yapamaz. Aynı veya eşit değerde bir iş için cinsiyet nedeniyle daha düşük ücret kararlaştırılamaz. İşçinin cinsiyeti nedeniyle özel koruyucu hükümlerin uygulanması, daha düşük bir ücretin uygulanmasını haklı kılmaz. İş ilişkisinde veya sona ermesinde yukarıdaki fıkra hükümlerine aykırı davranıldığında işçi, dört aya kadar ücreti tutarındaki uygun bir tazminattan başka yoksun bırakıldığı haklarını da talep edebilir. 2821 sayılı Sendikalar Kanununun 31 inci maddesi hükümleri saklıdır. 20 </a:t>
            </a:r>
            <a:r>
              <a:rPr lang="tr-TR" i="1" dirty="0" err="1"/>
              <a:t>nci</a:t>
            </a:r>
            <a:r>
              <a:rPr lang="tr-TR" i="1" dirty="0"/>
              <a:t> madde hükümleri saklı kalmak üzere işverenin yukarıdaki fıkra hükümlerine aykırı davrandığını işçi ispat etmekle yükümlüdür. Ancak, işçi bir ihlalin varlığı ihtimalini güçlü bir biçimde gösteren bir durumu ortaya koyduğunda, işveren böyle bir ihlalin mevcut olmadığını ispat etmekle yükümlü olur.”</a:t>
            </a:r>
            <a:r>
              <a:rPr lang="tr-TR" dirty="0"/>
              <a:t> şeklinde </a:t>
            </a:r>
            <a:r>
              <a:rPr lang="tr-TR" dirty="0" smtClean="0"/>
              <a:t>düzenlenmiştir. </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24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KISA ÇALIŞMA ÖDENEĞİ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a:bodyPr>
          <a:lstStyle/>
          <a:p>
            <a:endParaRPr lang="tr-TR" u="sng" dirty="0" smtClean="0"/>
          </a:p>
          <a:p>
            <a:pPr algn="just"/>
            <a:r>
              <a:rPr lang="tr-TR" dirty="0" err="1" smtClean="0"/>
              <a:t>Pandemi</a:t>
            </a:r>
            <a:r>
              <a:rPr lang="tr-TR" dirty="0" smtClean="0"/>
              <a:t> </a:t>
            </a:r>
            <a:r>
              <a:rPr lang="tr-TR" dirty="0"/>
              <a:t>döneminde bir işyerinde işçilerin bir kısmının kısa çalışmadan bir kısmının ise ücretsiz izinden faydalandırılması hakkın kötüye kullanımı olarak değerlendirilebileceği gibi, aynı bölüm/departmanda çalışan işçilerin bir kısmı kısa çalışma uygulamasına tabi iken kalan kısmının işveren tarafından tek taraflı ücretsiz izne çıkarılması 4857 sayılı İş Kanunun 5. </a:t>
            </a:r>
            <a:r>
              <a:rPr lang="tr-TR" dirty="0" smtClean="0"/>
              <a:t>maddesinde </a:t>
            </a:r>
            <a:r>
              <a:rPr lang="tr-TR" dirty="0"/>
              <a:t>yer alan eşitlik ilkesine aykırılık teşkil edebilecektir. </a:t>
            </a:r>
            <a:endParaRPr lang="tr-TR" dirty="0" smtClean="0"/>
          </a:p>
          <a:p>
            <a:pPr algn="just"/>
            <a:endParaRPr lang="tr-TR" dirty="0"/>
          </a:p>
          <a:p>
            <a:pPr algn="just"/>
            <a:r>
              <a:rPr lang="tr-TR" dirty="0" smtClean="0"/>
              <a:t>Burada </a:t>
            </a:r>
            <a:r>
              <a:rPr lang="tr-TR" dirty="0"/>
              <a:t>önemli olan işverenin bu yönlü bir ayrıma gitmesini gerektirecek objektif bir nedenin var olup olmadığıdır, işveren departmanlar arasında farklı işlemler yapabilir fakat aynı departmanda ve aynı görevde çalışan işçiler arasında farklı uygulama yapmamış olmalıdır. Örneğin işyerinin satış departmanında kısa çalışma uygulanabilecekken, güvenlik departmanında tam çalışma yapılabilir.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64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KISA ÇALIŞMA ÖDENEĞİ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a:bodyPr>
          <a:lstStyle/>
          <a:p>
            <a:pPr algn="just"/>
            <a:endParaRPr lang="tr-TR" sz="3600" dirty="0" smtClean="0"/>
          </a:p>
          <a:p>
            <a:pPr algn="just"/>
            <a:r>
              <a:rPr lang="tr-TR" sz="3600" dirty="0" smtClean="0"/>
              <a:t>İş yerinde kısa çalışma yapılması halinde, çalışılmayan sürenin tamamı kıdemin ve yıllık izinin hesabında 4857/55-(j) alt bendi  ‘</a:t>
            </a:r>
            <a:r>
              <a:rPr lang="tr-TR" sz="3600" i="1" dirty="0" smtClean="0"/>
              <a:t>İşveren tarafından verilen diğer izinler ile 65 inci maddedeki kısa çalışma süreleri’ </a:t>
            </a:r>
            <a:r>
              <a:rPr lang="tr-TR" sz="3600" dirty="0" smtClean="0"/>
              <a:t>hükmü gereği dikkate alınmalıdır.</a:t>
            </a:r>
          </a:p>
          <a:p>
            <a:pPr algn="just"/>
            <a:r>
              <a:rPr lang="tr-TR" sz="3600" i="1" dirty="0" smtClean="0"/>
              <a:t> </a:t>
            </a:r>
            <a:r>
              <a:rPr lang="tr-TR" sz="3600" dirty="0" smtClean="0"/>
              <a:t>(</a:t>
            </a:r>
            <a:r>
              <a:rPr lang="tr-TR" sz="3600" dirty="0" err="1" smtClean="0"/>
              <a:t>Yrg</a:t>
            </a:r>
            <a:r>
              <a:rPr lang="tr-TR" sz="3600" dirty="0" smtClean="0"/>
              <a:t>. 9 </a:t>
            </a:r>
            <a:r>
              <a:rPr lang="tr-TR" sz="3600" dirty="0" err="1" smtClean="0"/>
              <a:t>Hd</a:t>
            </a:r>
            <a:r>
              <a:rPr lang="tr-TR" sz="3600" dirty="0" smtClean="0"/>
              <a:t>. 2010/50993 E.,2011/27305 K.)</a:t>
            </a:r>
            <a:endParaRPr lang="tr-TR"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977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3"/>
            <a:ext cx="11771259" cy="1540043"/>
          </a:xfrm>
          <a:solidFill>
            <a:srgbClr val="FFC000"/>
          </a:solidFill>
        </p:spPr>
        <p:txBody>
          <a:bodyPr>
            <a:normAutofit/>
          </a:bodyPr>
          <a:lstStyle/>
          <a:p>
            <a:r>
              <a:rPr lang="tr-TR" sz="3000" dirty="0" smtClean="0"/>
              <a:t>                </a:t>
            </a:r>
            <a:r>
              <a:rPr lang="tr-TR" sz="2600" dirty="0" smtClean="0"/>
              <a:t>PANDEMİDE </a:t>
            </a:r>
            <a:r>
              <a:rPr lang="tr-TR" sz="2600" dirty="0"/>
              <a:t>YAPILAN KISA ÇALIŞMA VE İŞVERENLERCE </a:t>
            </a:r>
            <a:r>
              <a:rPr lang="tr-TR" sz="2600" dirty="0" smtClean="0"/>
              <a:t>            </a:t>
            </a:r>
            <a:br>
              <a:rPr lang="tr-TR" sz="2600" dirty="0" smtClean="0"/>
            </a:br>
            <a:r>
              <a:rPr lang="tr-TR" sz="2600" dirty="0"/>
              <a:t> </a:t>
            </a:r>
            <a:r>
              <a:rPr lang="tr-TR" sz="2600" dirty="0" smtClean="0"/>
              <a:t>                          VERİLEN </a:t>
            </a:r>
            <a:r>
              <a:rPr lang="tr-TR" sz="2600" dirty="0"/>
              <a:t>ÜCRETSİZ İZİNLERİN TAZMİNAT HESAPLAMALARINA ETKİSİ</a:t>
            </a:r>
          </a:p>
        </p:txBody>
      </p:sp>
      <p:sp>
        <p:nvSpPr>
          <p:cNvPr id="3" name="Alt Başlık 2"/>
          <p:cNvSpPr>
            <a:spLocks noGrp="1"/>
          </p:cNvSpPr>
          <p:nvPr>
            <p:ph type="subTitle" idx="1"/>
          </p:nvPr>
        </p:nvSpPr>
        <p:spPr>
          <a:xfrm>
            <a:off x="240633" y="1780678"/>
            <a:ext cx="11771259" cy="4645880"/>
          </a:xfrm>
          <a:solidFill>
            <a:schemeClr val="bg1">
              <a:lumMod val="95000"/>
            </a:schemeClr>
          </a:solidFill>
        </p:spPr>
        <p:txBody>
          <a:bodyPr>
            <a:normAutofit fontScale="25000" lnSpcReduction="20000"/>
          </a:bodyPr>
          <a:lstStyle/>
          <a:p>
            <a:r>
              <a:rPr lang="tr-TR" dirty="0"/>
              <a:t> </a:t>
            </a:r>
          </a:p>
          <a:p>
            <a:pPr marL="1028649" indent="-1028649" algn="l">
              <a:buFont typeface="Wingdings" panose="05000000000000000000" pitchFamily="2" charset="2"/>
              <a:buChar char="Ø"/>
            </a:pPr>
            <a:r>
              <a:rPr lang="tr-TR" sz="6400" dirty="0"/>
              <a:t>SOKAĞA ÇIKMA YASAĞINDA ÖDENMEYEN ÜCRETLER,</a:t>
            </a:r>
          </a:p>
          <a:p>
            <a:pPr marL="1028649" indent="-1028649" algn="l">
              <a:buFont typeface="Wingdings" panose="05000000000000000000" pitchFamily="2" charset="2"/>
              <a:buChar char="Ø"/>
            </a:pPr>
            <a:endParaRPr lang="tr-TR" sz="6400" dirty="0"/>
          </a:p>
          <a:p>
            <a:pPr marL="1028649" indent="-1028649" algn="l">
              <a:buFont typeface="Wingdings" panose="05000000000000000000" pitchFamily="2" charset="2"/>
              <a:buChar char="Ø"/>
            </a:pPr>
            <a:r>
              <a:rPr lang="tr-TR" sz="6400" dirty="0"/>
              <a:t>KÇÖ VE ÜCRETSİZ İZİNDE GEÇEN SÜRELERİN KIDEM VE İHBAR TAZMİNATINA ESAS HİZMET SÜRESİNE ETKİSİ,</a:t>
            </a:r>
          </a:p>
          <a:p>
            <a:pPr marL="1028649" indent="-1028649" algn="l">
              <a:lnSpc>
                <a:spcPct val="220000"/>
              </a:lnSpc>
              <a:buFont typeface="Wingdings" panose="05000000000000000000" pitchFamily="2" charset="2"/>
              <a:buChar char="Ø"/>
            </a:pPr>
            <a:r>
              <a:rPr lang="tr-TR" sz="6400" dirty="0"/>
              <a:t>İŞTEN ÇIKARMA YASAĞININ SONA ERMESİ İLE İŞ SÖZLEŞMELERİ FESİH EDİLEN İŞÇİLERİN TAZMİNATLARININ HANGİ ÜCRETE GÖRE HESAPLANACAĞI,</a:t>
            </a:r>
          </a:p>
          <a:p>
            <a:pPr algn="l"/>
            <a:r>
              <a:rPr lang="tr-TR" sz="6400" dirty="0"/>
              <a:t> </a:t>
            </a:r>
          </a:p>
          <a:p>
            <a:pPr marL="1028649" indent="-1028649" algn="l">
              <a:buFont typeface="Wingdings" panose="05000000000000000000" pitchFamily="2" charset="2"/>
              <a:buChar char="Ø"/>
            </a:pPr>
            <a:r>
              <a:rPr lang="tr-TR" sz="6400" dirty="0"/>
              <a:t>KÇÖ VE ÜCRETSİZ İZİNDE GEÇEN SÜRELERİN YILLIK ÜCRETLİ İZİN SÜRESİNİN HESABINDA DİKKATE ALINIP </a:t>
            </a:r>
          </a:p>
          <a:p>
            <a:pPr lvl="0" algn="l"/>
            <a:r>
              <a:rPr lang="tr-TR" sz="6400" dirty="0"/>
              <a:t>                   </a:t>
            </a:r>
            <a:r>
              <a:rPr lang="tr-TR" sz="6400" dirty="0" smtClean="0"/>
              <a:t>   </a:t>
            </a:r>
            <a:r>
              <a:rPr lang="tr-TR" sz="6400" dirty="0"/>
              <a:t>ALINMAYACAĞI,</a:t>
            </a:r>
          </a:p>
          <a:p>
            <a:pPr algn="l"/>
            <a:r>
              <a:rPr lang="tr-TR" sz="6400" dirty="0"/>
              <a:t> </a:t>
            </a:r>
          </a:p>
          <a:p>
            <a:pPr marL="1028649" indent="-1028649" algn="l">
              <a:buFont typeface="Wingdings" panose="05000000000000000000" pitchFamily="2" charset="2"/>
              <a:buChar char="Ø"/>
            </a:pPr>
            <a:r>
              <a:rPr lang="tr-TR" sz="6400" dirty="0" smtClean="0"/>
              <a:t>UZAKTAN ÇALIŞMA YÖNETMELİĞİ İLE GETİRİLEN YENİLİKLER,</a:t>
            </a:r>
          </a:p>
          <a:p>
            <a:pPr algn="l"/>
            <a:endParaRPr lang="tr-TR" sz="6400" dirty="0" smtClean="0"/>
          </a:p>
          <a:p>
            <a:pPr marL="1028649" indent="-1028649" algn="l">
              <a:buFont typeface="Wingdings" panose="05000000000000000000" pitchFamily="2" charset="2"/>
              <a:buChar char="Ø"/>
            </a:pPr>
            <a:r>
              <a:rPr lang="tr-TR" sz="6400" dirty="0"/>
              <a:t>İSTİHDAMA DÖNÜŞ VE ARTI İSTİHDAM </a:t>
            </a:r>
            <a:r>
              <a:rPr lang="tr-TR" sz="6400" dirty="0" smtClean="0"/>
              <a:t>TEŞVİKİ NEDENİ </a:t>
            </a:r>
            <a:r>
              <a:rPr lang="tr-TR" sz="6400" dirty="0"/>
              <a:t>İLE YASAK İŞTEN ÇIKIŞ KODLARI,</a:t>
            </a:r>
          </a:p>
          <a:p>
            <a:pPr algn="l"/>
            <a:endParaRPr lang="tr-TR" sz="6400" dirty="0"/>
          </a:p>
          <a:p>
            <a:pPr algn="l"/>
            <a:r>
              <a:rPr lang="tr-TR" sz="6400" dirty="0"/>
              <a:t> </a:t>
            </a:r>
          </a:p>
          <a:p>
            <a:endParaRPr lang="tr-TR"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33" y="246575"/>
            <a:ext cx="2838718" cy="100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636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ÖRNEK HESAPLAMA</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a:bodyPr>
          <a:lstStyle/>
          <a:p>
            <a:pPr algn="l"/>
            <a:r>
              <a:rPr lang="tr-TR" b="1" u="sng" dirty="0"/>
              <a:t>Örnek 1- </a:t>
            </a:r>
            <a:r>
              <a:rPr lang="tr-TR" u="sng" dirty="0"/>
              <a:t>-01.01.2015 Tarihinde işe başlayan ve 01.04.2020 tarihinde ücretsiz izne çıkarıldıktan sonra iş akdi 01.07.2021 tarihinde feshedilen ve aylık 5.000,00-TL brüt ücretle çalışan bir işçinin kıdem tazminatı hesabı:</a:t>
            </a:r>
            <a:r>
              <a:rPr lang="tr-TR" dirty="0"/>
              <a:t> </a:t>
            </a:r>
            <a:endParaRPr lang="tr-TR" dirty="0" smtClean="0"/>
          </a:p>
          <a:p>
            <a:pPr algn="just"/>
            <a:r>
              <a:rPr lang="tr-TR" dirty="0" smtClean="0"/>
              <a:t>İşçinin </a:t>
            </a:r>
            <a:r>
              <a:rPr lang="tr-TR" dirty="0"/>
              <a:t>ücretsiz izne çıkarıldığı tarihteki brüt ücreti 5.000,00-TL olup, iş akdi fesih tarihinde yürürlükte bulunan brüt asgari ücret 3.577,50-TL olduğundan ve işçinin son ücreti akdin fesih tarihindeki asgari ücretin altında kalmadığından işçinin kıdem tazminatına esas ücreti 5.000,00-TL olarak dikkate alınmalıdır. Burada dikkat edilecek husus, işinin 01.07.2021 tarihinde tabii olduğu bir TİS ve </a:t>
            </a:r>
            <a:r>
              <a:rPr lang="tr-TR" dirty="0" smtClean="0"/>
              <a:t>ya </a:t>
            </a:r>
            <a:r>
              <a:rPr lang="tr-TR" dirty="0"/>
              <a:t>bireysel iş sözleşmesi ile </a:t>
            </a:r>
            <a:r>
              <a:rPr lang="tr-TR" dirty="0" smtClean="0"/>
              <a:t>ücretine zam yapılması gerektiği gibi bir durum ortaya çıkar ise bu zamlar da dikkate </a:t>
            </a:r>
            <a:r>
              <a:rPr lang="tr-TR" dirty="0"/>
              <a:t>alınmalıdır.</a:t>
            </a:r>
          </a:p>
          <a:p>
            <a:pPr algn="just"/>
            <a:r>
              <a:rPr lang="tr-TR" dirty="0"/>
              <a:t>Bu durumdaki işçinin kıdeme esas hizmet süresi 01.01.2015-01.04.2020 arası 5 yıl 3 ay 1 gün olacaktır. Fakat işçi </a:t>
            </a:r>
            <a:r>
              <a:rPr lang="tr-TR" dirty="0" smtClean="0"/>
              <a:t>01.07.2021 </a:t>
            </a:r>
            <a:r>
              <a:rPr lang="tr-TR" dirty="0"/>
              <a:t>tarihinde çalışmamış ise hizmet süresinden 1 gün düşülmeli ve eksik gün kodu işyerinde işçinin çalışmadığına dair şahitler ile bir tutanak düzenlenerek 18 kodu olan “ </a:t>
            </a:r>
            <a:r>
              <a:rPr lang="tr-TR" b="1" dirty="0"/>
              <a:t>Fesih tarihinde çalışmamış” </a:t>
            </a:r>
            <a:r>
              <a:rPr lang="tr-TR" dirty="0"/>
              <a:t>olarak </a:t>
            </a:r>
            <a:r>
              <a:rPr lang="tr-TR" dirty="0" smtClean="0"/>
              <a:t>bildirilmelidir.  </a:t>
            </a:r>
            <a:r>
              <a:rPr lang="tr-TR" dirty="0"/>
              <a:t>Bu örnekte işçi 5 tam yıl çalıştığından 5 kez yıllık </a:t>
            </a:r>
            <a:r>
              <a:rPr lang="tr-TR" dirty="0" smtClean="0"/>
              <a:t>izne </a:t>
            </a:r>
            <a:r>
              <a:rPr lang="tr-TR" dirty="0"/>
              <a:t>hak kazanacak ve ücretsiz izin döneminin tamamı (tekrar çalışmaya başlamadığı için) dışlanacaktır.</a:t>
            </a:r>
          </a:p>
          <a:p>
            <a:pPr algn="just"/>
            <a:endParaRPr lang="tr-TR" sz="3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619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ÖRNEK HESAPLAMA</a:t>
            </a:r>
            <a:endParaRPr lang="tr-TR" sz="3000" dirty="0"/>
          </a:p>
        </p:txBody>
      </p:sp>
      <p:graphicFrame>
        <p:nvGraphicFramePr>
          <p:cNvPr id="8" name="Tablo 7"/>
          <p:cNvGraphicFramePr>
            <a:graphicFrameLocks noGrp="1"/>
          </p:cNvGraphicFramePr>
          <p:nvPr>
            <p:extLst>
              <p:ext uri="{D42A27DB-BD31-4B8C-83A1-F6EECF244321}">
                <p14:modId xmlns:p14="http://schemas.microsoft.com/office/powerpoint/2010/main" val="2334086307"/>
              </p:ext>
            </p:extLst>
          </p:nvPr>
        </p:nvGraphicFramePr>
        <p:xfrm>
          <a:off x="307352" y="1084610"/>
          <a:ext cx="9277004" cy="1761797"/>
        </p:xfrm>
        <a:graphic>
          <a:graphicData uri="http://schemas.openxmlformats.org/drawingml/2006/table">
            <a:tbl>
              <a:tblPr firstRow="1" firstCol="1" bandRow="1">
                <a:tableStyleId>{5C22544A-7EE6-4342-B048-85BDC9FD1C3A}</a:tableStyleId>
              </a:tblPr>
              <a:tblGrid>
                <a:gridCol w="238309">
                  <a:extLst>
                    <a:ext uri="{9D8B030D-6E8A-4147-A177-3AD203B41FA5}">
                      <a16:colId xmlns:a16="http://schemas.microsoft.com/office/drawing/2014/main" val="2266855263"/>
                    </a:ext>
                  </a:extLst>
                </a:gridCol>
                <a:gridCol w="792976">
                  <a:extLst>
                    <a:ext uri="{9D8B030D-6E8A-4147-A177-3AD203B41FA5}">
                      <a16:colId xmlns:a16="http://schemas.microsoft.com/office/drawing/2014/main" val="2472335771"/>
                    </a:ext>
                  </a:extLst>
                </a:gridCol>
                <a:gridCol w="1086438">
                  <a:extLst>
                    <a:ext uri="{9D8B030D-6E8A-4147-A177-3AD203B41FA5}">
                      <a16:colId xmlns:a16="http://schemas.microsoft.com/office/drawing/2014/main" val="3437967392"/>
                    </a:ext>
                  </a:extLst>
                </a:gridCol>
                <a:gridCol w="2158308">
                  <a:extLst>
                    <a:ext uri="{9D8B030D-6E8A-4147-A177-3AD203B41FA5}">
                      <a16:colId xmlns:a16="http://schemas.microsoft.com/office/drawing/2014/main" val="3474535334"/>
                    </a:ext>
                  </a:extLst>
                </a:gridCol>
                <a:gridCol w="333008">
                  <a:extLst>
                    <a:ext uri="{9D8B030D-6E8A-4147-A177-3AD203B41FA5}">
                      <a16:colId xmlns:a16="http://schemas.microsoft.com/office/drawing/2014/main" val="1732929729"/>
                    </a:ext>
                  </a:extLst>
                </a:gridCol>
                <a:gridCol w="689951">
                  <a:extLst>
                    <a:ext uri="{9D8B030D-6E8A-4147-A177-3AD203B41FA5}">
                      <a16:colId xmlns:a16="http://schemas.microsoft.com/office/drawing/2014/main" val="4203122179"/>
                    </a:ext>
                  </a:extLst>
                </a:gridCol>
                <a:gridCol w="333008">
                  <a:extLst>
                    <a:ext uri="{9D8B030D-6E8A-4147-A177-3AD203B41FA5}">
                      <a16:colId xmlns:a16="http://schemas.microsoft.com/office/drawing/2014/main" val="957656652"/>
                    </a:ext>
                  </a:extLst>
                </a:gridCol>
                <a:gridCol w="233105">
                  <a:extLst>
                    <a:ext uri="{9D8B030D-6E8A-4147-A177-3AD203B41FA5}">
                      <a16:colId xmlns:a16="http://schemas.microsoft.com/office/drawing/2014/main" val="2431839825"/>
                    </a:ext>
                  </a:extLst>
                </a:gridCol>
                <a:gridCol w="197724">
                  <a:extLst>
                    <a:ext uri="{9D8B030D-6E8A-4147-A177-3AD203B41FA5}">
                      <a16:colId xmlns:a16="http://schemas.microsoft.com/office/drawing/2014/main" val="4095621412"/>
                    </a:ext>
                  </a:extLst>
                </a:gridCol>
                <a:gridCol w="262244">
                  <a:extLst>
                    <a:ext uri="{9D8B030D-6E8A-4147-A177-3AD203B41FA5}">
                      <a16:colId xmlns:a16="http://schemas.microsoft.com/office/drawing/2014/main" val="167155940"/>
                    </a:ext>
                  </a:extLst>
                </a:gridCol>
                <a:gridCol w="189659">
                  <a:extLst>
                    <a:ext uri="{9D8B030D-6E8A-4147-A177-3AD203B41FA5}">
                      <a16:colId xmlns:a16="http://schemas.microsoft.com/office/drawing/2014/main" val="2567928216"/>
                    </a:ext>
                  </a:extLst>
                </a:gridCol>
                <a:gridCol w="1838827">
                  <a:extLst>
                    <a:ext uri="{9D8B030D-6E8A-4147-A177-3AD203B41FA5}">
                      <a16:colId xmlns:a16="http://schemas.microsoft.com/office/drawing/2014/main" val="712782623"/>
                    </a:ext>
                  </a:extLst>
                </a:gridCol>
                <a:gridCol w="389203">
                  <a:extLst>
                    <a:ext uri="{9D8B030D-6E8A-4147-A177-3AD203B41FA5}">
                      <a16:colId xmlns:a16="http://schemas.microsoft.com/office/drawing/2014/main" val="4236409420"/>
                    </a:ext>
                  </a:extLst>
                </a:gridCol>
                <a:gridCol w="418342">
                  <a:extLst>
                    <a:ext uri="{9D8B030D-6E8A-4147-A177-3AD203B41FA5}">
                      <a16:colId xmlns:a16="http://schemas.microsoft.com/office/drawing/2014/main" val="3086808938"/>
                    </a:ext>
                  </a:extLst>
                </a:gridCol>
                <a:gridCol w="115902">
                  <a:extLst>
                    <a:ext uri="{9D8B030D-6E8A-4147-A177-3AD203B41FA5}">
                      <a16:colId xmlns:a16="http://schemas.microsoft.com/office/drawing/2014/main" val="840380501"/>
                    </a:ext>
                  </a:extLst>
                </a:gridCol>
              </a:tblGrid>
              <a:tr h="289447">
                <a:tc gridSpan="15">
                  <a:txBody>
                    <a:bodyPr/>
                    <a:lstStyle/>
                    <a:p>
                      <a:pPr>
                        <a:lnSpc>
                          <a:spcPct val="107000"/>
                        </a:lnSpc>
                        <a:spcAft>
                          <a:spcPts val="0"/>
                        </a:spcAft>
                      </a:pPr>
                      <a:r>
                        <a:rPr lang="tr-TR" sz="1200" u="sng" dirty="0">
                          <a:effectLst/>
                        </a:rPr>
                        <a:t>a- Kıdem Tazminatı  :</a:t>
                      </a:r>
                      <a:r>
                        <a:rPr lang="tr-TR" sz="1200" dirty="0">
                          <a:effectLst/>
                        </a:rPr>
                        <a:t> 1475 sayılı Yasanın 14. maddesine göre hesaplanmıştır.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02107869"/>
                  </a:ext>
                </a:extLst>
              </a:tr>
              <a:tr h="289447">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dirty="0" err="1">
                          <a:effectLst/>
                        </a:rPr>
                        <a:t>T.Esas</a:t>
                      </a:r>
                      <a:r>
                        <a:rPr lang="tr-TR" sz="1200" dirty="0">
                          <a:effectLst/>
                        </a:rPr>
                        <a:t> </a:t>
                      </a:r>
                      <a:r>
                        <a:rPr lang="tr-TR" sz="1200" dirty="0" err="1">
                          <a:effectLst/>
                        </a:rPr>
                        <a:t>Ücr</a:t>
                      </a:r>
                      <a:r>
                        <a:rPr lang="tr-TR" sz="12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78356606"/>
                  </a:ext>
                </a:extLst>
              </a:tr>
              <a:tr h="289447">
                <a:tc>
                  <a:txBody>
                    <a:bodyPr/>
                    <a:lstStyle/>
                    <a:p>
                      <a:pPr algn="r">
                        <a:lnSpc>
                          <a:spcPct val="107000"/>
                        </a:lnSpc>
                        <a:spcAft>
                          <a:spcPts val="0"/>
                        </a:spcAft>
                      </a:pPr>
                      <a:r>
                        <a:rPr lang="tr-TR" sz="1200">
                          <a:effectLst/>
                        </a:rPr>
                        <a:t>5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5.000,00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5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25.000,00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559544"/>
                  </a:ext>
                </a:extLst>
              </a:tr>
              <a:tr h="289447">
                <a:tc>
                  <a:txBody>
                    <a:bodyPr/>
                    <a:lstStyle/>
                    <a:p>
                      <a:pPr algn="r">
                        <a:lnSpc>
                          <a:spcPct val="107000"/>
                        </a:lnSpc>
                        <a:spcAft>
                          <a:spcPts val="0"/>
                        </a:spcAft>
                      </a:pPr>
                      <a:r>
                        <a:rPr lang="tr-TR" sz="1200">
                          <a:effectLst/>
                        </a:rPr>
                        <a:t>3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Ay</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5.000,00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3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1.250,00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10040982"/>
                  </a:ext>
                </a:extLst>
              </a:tr>
              <a:tr h="314562">
                <a:tc>
                  <a:txBody>
                    <a:bodyPr/>
                    <a:lstStyle/>
                    <a:p>
                      <a:pPr algn="r">
                        <a:lnSpc>
                          <a:spcPct val="107000"/>
                        </a:lnSpc>
                        <a:spcAft>
                          <a:spcPts val="0"/>
                        </a:spcAft>
                      </a:pPr>
                      <a:r>
                        <a:rPr lang="tr-TR" sz="1200">
                          <a:effectLst/>
                        </a:rPr>
                        <a:t>1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Gün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5.000,00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365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1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13,70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65991678"/>
                  </a:ext>
                </a:extLst>
              </a:tr>
              <a:tr h="289447">
                <a:tc gridSpan="9">
                  <a:txBody>
                    <a:bodyPr/>
                    <a:lstStyle/>
                    <a:p>
                      <a:pPr algn="r">
                        <a:lnSpc>
                          <a:spcPct val="107000"/>
                        </a:lnSpc>
                        <a:spcAft>
                          <a:spcPts val="0"/>
                        </a:spcAft>
                      </a:pPr>
                      <a:r>
                        <a:rPr lang="tr-TR" sz="1200">
                          <a:effectLst/>
                        </a:rPr>
                        <a:t>Brüt Kıdem Tazminatı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26.263,70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nSpc>
                          <a:spcPct val="107000"/>
                        </a:lnSpc>
                        <a:spcAft>
                          <a:spcPts val="0"/>
                        </a:spcAft>
                      </a:pPr>
                      <a:r>
                        <a:rPr lang="tr-TR" sz="1200" dirty="0">
                          <a:effectLst/>
                        </a:rPr>
                        <a:t>TL'dir.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5150360"/>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170907167"/>
              </p:ext>
            </p:extLst>
          </p:nvPr>
        </p:nvGraphicFramePr>
        <p:xfrm>
          <a:off x="374071" y="4124049"/>
          <a:ext cx="9277002" cy="1480128"/>
        </p:xfrm>
        <a:graphic>
          <a:graphicData uri="http://schemas.openxmlformats.org/drawingml/2006/table">
            <a:tbl>
              <a:tblPr firstRow="1" firstCol="1" bandRow="1">
                <a:tableStyleId>{5C22544A-7EE6-4342-B048-85BDC9FD1C3A}</a:tableStyleId>
              </a:tblPr>
              <a:tblGrid>
                <a:gridCol w="238335">
                  <a:extLst>
                    <a:ext uri="{9D8B030D-6E8A-4147-A177-3AD203B41FA5}">
                      <a16:colId xmlns:a16="http://schemas.microsoft.com/office/drawing/2014/main" val="2743769135"/>
                    </a:ext>
                  </a:extLst>
                </a:gridCol>
                <a:gridCol w="792363">
                  <a:extLst>
                    <a:ext uri="{9D8B030D-6E8A-4147-A177-3AD203B41FA5}">
                      <a16:colId xmlns:a16="http://schemas.microsoft.com/office/drawing/2014/main" val="3178937030"/>
                    </a:ext>
                  </a:extLst>
                </a:gridCol>
                <a:gridCol w="1086103">
                  <a:extLst>
                    <a:ext uri="{9D8B030D-6E8A-4147-A177-3AD203B41FA5}">
                      <a16:colId xmlns:a16="http://schemas.microsoft.com/office/drawing/2014/main" val="216569289"/>
                    </a:ext>
                  </a:extLst>
                </a:gridCol>
                <a:gridCol w="2158615">
                  <a:extLst>
                    <a:ext uri="{9D8B030D-6E8A-4147-A177-3AD203B41FA5}">
                      <a16:colId xmlns:a16="http://schemas.microsoft.com/office/drawing/2014/main" val="1351431116"/>
                    </a:ext>
                  </a:extLst>
                </a:gridCol>
                <a:gridCol w="333461">
                  <a:extLst>
                    <a:ext uri="{9D8B030D-6E8A-4147-A177-3AD203B41FA5}">
                      <a16:colId xmlns:a16="http://schemas.microsoft.com/office/drawing/2014/main" val="2719859417"/>
                    </a:ext>
                  </a:extLst>
                </a:gridCol>
                <a:gridCol w="688875">
                  <a:extLst>
                    <a:ext uri="{9D8B030D-6E8A-4147-A177-3AD203B41FA5}">
                      <a16:colId xmlns:a16="http://schemas.microsoft.com/office/drawing/2014/main" val="3133976343"/>
                    </a:ext>
                  </a:extLst>
                </a:gridCol>
                <a:gridCol w="333461">
                  <a:extLst>
                    <a:ext uri="{9D8B030D-6E8A-4147-A177-3AD203B41FA5}">
                      <a16:colId xmlns:a16="http://schemas.microsoft.com/office/drawing/2014/main" val="959552919"/>
                    </a:ext>
                  </a:extLst>
                </a:gridCol>
                <a:gridCol w="233110">
                  <a:extLst>
                    <a:ext uri="{9D8B030D-6E8A-4147-A177-3AD203B41FA5}">
                      <a16:colId xmlns:a16="http://schemas.microsoft.com/office/drawing/2014/main" val="3482586886"/>
                    </a:ext>
                  </a:extLst>
                </a:gridCol>
                <a:gridCol w="197568">
                  <a:extLst>
                    <a:ext uri="{9D8B030D-6E8A-4147-A177-3AD203B41FA5}">
                      <a16:colId xmlns:a16="http://schemas.microsoft.com/office/drawing/2014/main" val="3683597100"/>
                    </a:ext>
                  </a:extLst>
                </a:gridCol>
                <a:gridCol w="262380">
                  <a:extLst>
                    <a:ext uri="{9D8B030D-6E8A-4147-A177-3AD203B41FA5}">
                      <a16:colId xmlns:a16="http://schemas.microsoft.com/office/drawing/2014/main" val="4250464344"/>
                    </a:ext>
                  </a:extLst>
                </a:gridCol>
                <a:gridCol w="190544">
                  <a:extLst>
                    <a:ext uri="{9D8B030D-6E8A-4147-A177-3AD203B41FA5}">
                      <a16:colId xmlns:a16="http://schemas.microsoft.com/office/drawing/2014/main" val="3110647007"/>
                    </a:ext>
                  </a:extLst>
                </a:gridCol>
                <a:gridCol w="1838744">
                  <a:extLst>
                    <a:ext uri="{9D8B030D-6E8A-4147-A177-3AD203B41FA5}">
                      <a16:colId xmlns:a16="http://schemas.microsoft.com/office/drawing/2014/main" val="3114866533"/>
                    </a:ext>
                  </a:extLst>
                </a:gridCol>
                <a:gridCol w="386774">
                  <a:extLst>
                    <a:ext uri="{9D8B030D-6E8A-4147-A177-3AD203B41FA5}">
                      <a16:colId xmlns:a16="http://schemas.microsoft.com/office/drawing/2014/main" val="849541171"/>
                    </a:ext>
                  </a:extLst>
                </a:gridCol>
                <a:gridCol w="420225">
                  <a:extLst>
                    <a:ext uri="{9D8B030D-6E8A-4147-A177-3AD203B41FA5}">
                      <a16:colId xmlns:a16="http://schemas.microsoft.com/office/drawing/2014/main" val="218750232"/>
                    </a:ext>
                  </a:extLst>
                </a:gridCol>
                <a:gridCol w="116444">
                  <a:extLst>
                    <a:ext uri="{9D8B030D-6E8A-4147-A177-3AD203B41FA5}">
                      <a16:colId xmlns:a16="http://schemas.microsoft.com/office/drawing/2014/main" val="4083751303"/>
                    </a:ext>
                  </a:extLst>
                </a:gridCol>
              </a:tblGrid>
              <a:tr h="246688">
                <a:tc gridSpan="15">
                  <a:txBody>
                    <a:bodyPr/>
                    <a:lstStyle/>
                    <a:p>
                      <a:pPr>
                        <a:lnSpc>
                          <a:spcPct val="107000"/>
                        </a:lnSpc>
                        <a:spcAft>
                          <a:spcPts val="0"/>
                        </a:spcAft>
                      </a:pPr>
                      <a:r>
                        <a:rPr lang="tr-TR" sz="1200" u="sng" dirty="0">
                          <a:effectLst/>
                        </a:rPr>
                        <a:t>a- Kıdem Tazminatı  :</a:t>
                      </a:r>
                      <a:r>
                        <a:rPr lang="tr-TR" sz="1200" dirty="0">
                          <a:effectLst/>
                        </a:rPr>
                        <a:t> 1475 sayılı Yasanın 14. maddesine göre hesaplanmıştır.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82488911"/>
                  </a:ext>
                </a:extLst>
              </a:tr>
              <a:tr h="246688">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T.Esas Ücr.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40165137"/>
                  </a:ext>
                </a:extLst>
              </a:tr>
              <a:tr h="246688">
                <a:tc>
                  <a:txBody>
                    <a:bodyPr/>
                    <a:lstStyle/>
                    <a:p>
                      <a:pPr algn="r">
                        <a:lnSpc>
                          <a:spcPct val="107000"/>
                        </a:lnSpc>
                        <a:spcAft>
                          <a:spcPts val="0"/>
                        </a:spcAft>
                      </a:pPr>
                      <a:r>
                        <a:rPr lang="tr-TR" sz="1200">
                          <a:effectLst/>
                        </a:rPr>
                        <a:t>6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5.000,00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6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30.000,00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851728"/>
                  </a:ext>
                </a:extLst>
              </a:tr>
              <a:tr h="246688">
                <a:tc>
                  <a:txBody>
                    <a:bodyPr/>
                    <a:lstStyle/>
                    <a:p>
                      <a:pPr algn="r">
                        <a:lnSpc>
                          <a:spcPct val="107000"/>
                        </a:lnSpc>
                        <a:spcAft>
                          <a:spcPts val="0"/>
                        </a:spcAft>
                      </a:pPr>
                      <a:r>
                        <a:rPr lang="tr-TR" sz="1200">
                          <a:effectLst/>
                        </a:rPr>
                        <a:t>6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Ay</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5.000,00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dirty="0">
                          <a:effectLst/>
                        </a:rPr>
                        <a:t>12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6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2.500,00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29615929"/>
                  </a:ext>
                </a:extLst>
              </a:tr>
              <a:tr h="246688">
                <a:tc>
                  <a:txBody>
                    <a:bodyPr/>
                    <a:lstStyle/>
                    <a:p>
                      <a:pPr algn="r">
                        <a:lnSpc>
                          <a:spcPct val="107000"/>
                        </a:lnSpc>
                        <a:spcAft>
                          <a:spcPts val="0"/>
                        </a:spcAft>
                      </a:pPr>
                      <a:r>
                        <a:rPr lang="tr-TR" sz="1200">
                          <a:effectLst/>
                        </a:rPr>
                        <a:t>1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Gün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5.000,00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365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1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13,70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08363739"/>
                  </a:ext>
                </a:extLst>
              </a:tr>
              <a:tr h="246688">
                <a:tc gridSpan="9">
                  <a:txBody>
                    <a:bodyPr/>
                    <a:lstStyle/>
                    <a:p>
                      <a:pPr algn="r">
                        <a:lnSpc>
                          <a:spcPct val="107000"/>
                        </a:lnSpc>
                        <a:spcAft>
                          <a:spcPts val="0"/>
                        </a:spcAft>
                      </a:pPr>
                      <a:r>
                        <a:rPr lang="tr-TR" sz="1200">
                          <a:effectLst/>
                        </a:rPr>
                        <a:t>Brüt Kıdem Tazminatı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32.513,70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nSpc>
                          <a:spcPct val="107000"/>
                        </a:lnSpc>
                        <a:spcAft>
                          <a:spcPts val="0"/>
                        </a:spcAft>
                      </a:pPr>
                      <a:r>
                        <a:rPr lang="tr-TR" sz="1200" dirty="0">
                          <a:effectLst/>
                        </a:rPr>
                        <a:t>TL'dir.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4308338"/>
                  </a:ext>
                </a:extLst>
              </a:tr>
            </a:tbl>
          </a:graphicData>
        </a:graphic>
      </p:graphicFrame>
      <p:sp>
        <p:nvSpPr>
          <p:cNvPr id="10" name="Rectangle 2"/>
          <p:cNvSpPr>
            <a:spLocks noGrp="1" noChangeArrowheads="1"/>
          </p:cNvSpPr>
          <p:nvPr>
            <p:ph type="subTitle" idx="1"/>
          </p:nvPr>
        </p:nvSpPr>
        <p:spPr bwMode="auto">
          <a:xfrm>
            <a:off x="307352" y="3268845"/>
            <a:ext cx="94104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Aynı işçinin 01.04.2020 tarihinden sonra KÇÖ ye geçirilmiş olsa idi hizmet süresi 6 yıl 6 ay 1 gün olacaktı. Bu duruma göre tazminatı ise;</a:t>
            </a:r>
            <a:endParaRPr kumimoji="0" lang="tr-TR" altLang="tr-T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 kez, KÇÖ de geçen süre de dikkate alınacağından 6 kez yıllık ücretli izne hak kazanmış olacaktır. </a:t>
            </a:r>
            <a:endParaRPr kumimoji="0" lang="tr-TR" altLang="tr-T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083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ÖRNEK HESAPLAMA</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a:bodyPr>
          <a:lstStyle/>
          <a:p>
            <a:pPr algn="l"/>
            <a:r>
              <a:rPr lang="tr-TR" b="1" u="sng" dirty="0"/>
              <a:t>Örnek 2-</a:t>
            </a:r>
            <a:r>
              <a:rPr lang="tr-TR" u="sng" dirty="0"/>
              <a:t> 01.01.2015 tarihinde işe başlayan ve 01.04.2020 tarihinde ücretsiz izne çıkarıldıktan sonra iş akdi 01.07.2021 tarihinde feshedilen asgari ücretli bir işçinin kıdem tazminatı hesabı: </a:t>
            </a:r>
            <a:endParaRPr lang="tr-TR" u="sng" dirty="0" smtClean="0"/>
          </a:p>
          <a:p>
            <a:pPr algn="l"/>
            <a:endParaRPr lang="tr-TR" u="sng" dirty="0"/>
          </a:p>
          <a:p>
            <a:pPr algn="just"/>
            <a:r>
              <a:rPr lang="tr-TR" dirty="0" smtClean="0"/>
              <a:t>İşçinin </a:t>
            </a:r>
            <a:r>
              <a:rPr lang="tr-TR" dirty="0"/>
              <a:t>ücretsiz izne çıkarıldığı tarihteki brüt asgari ücret 2.943,00-TL olup, iş akdi fesih tarihinde yürürlükte bulunan brüt asgari ücret 3.577,50-TL olduğundan ve işçinin son ücreti akdin fesih tarihindeki asgari ücretin altında kaldığından işçinin kıdem tazminatına esas ücreti 3.577,50-TL olarak dikkate alınmalıdır.</a:t>
            </a:r>
          </a:p>
          <a:p>
            <a:pPr algn="l"/>
            <a:endParaRPr lang="tr-TR" sz="3600" dirty="0" smtClean="0"/>
          </a:p>
        </p:txBody>
      </p:sp>
      <p:graphicFrame>
        <p:nvGraphicFramePr>
          <p:cNvPr id="6" name="Tablo 5"/>
          <p:cNvGraphicFramePr>
            <a:graphicFrameLocks noGrp="1"/>
          </p:cNvGraphicFramePr>
          <p:nvPr>
            <p:extLst>
              <p:ext uri="{D42A27DB-BD31-4B8C-83A1-F6EECF244321}">
                <p14:modId xmlns:p14="http://schemas.microsoft.com/office/powerpoint/2010/main" val="1282705328"/>
              </p:ext>
            </p:extLst>
          </p:nvPr>
        </p:nvGraphicFramePr>
        <p:xfrm>
          <a:off x="240633" y="3899957"/>
          <a:ext cx="9606099" cy="2577042"/>
        </p:xfrm>
        <a:graphic>
          <a:graphicData uri="http://schemas.openxmlformats.org/drawingml/2006/table">
            <a:tbl>
              <a:tblPr firstRow="1" firstCol="1" bandRow="1">
                <a:tableStyleId>{5C22544A-7EE6-4342-B048-85BDC9FD1C3A}</a:tableStyleId>
              </a:tblPr>
              <a:tblGrid>
                <a:gridCol w="248258">
                  <a:extLst>
                    <a:ext uri="{9D8B030D-6E8A-4147-A177-3AD203B41FA5}">
                      <a16:colId xmlns:a16="http://schemas.microsoft.com/office/drawing/2014/main" val="177864133"/>
                    </a:ext>
                  </a:extLst>
                </a:gridCol>
                <a:gridCol w="822032">
                  <a:extLst>
                    <a:ext uri="{9D8B030D-6E8A-4147-A177-3AD203B41FA5}">
                      <a16:colId xmlns:a16="http://schemas.microsoft.com/office/drawing/2014/main" val="3349441999"/>
                    </a:ext>
                  </a:extLst>
                </a:gridCol>
                <a:gridCol w="1126946">
                  <a:extLst>
                    <a:ext uri="{9D8B030D-6E8A-4147-A177-3AD203B41FA5}">
                      <a16:colId xmlns:a16="http://schemas.microsoft.com/office/drawing/2014/main" val="3919070818"/>
                    </a:ext>
                  </a:extLst>
                </a:gridCol>
                <a:gridCol w="2239470">
                  <a:extLst>
                    <a:ext uri="{9D8B030D-6E8A-4147-A177-3AD203B41FA5}">
                      <a16:colId xmlns:a16="http://schemas.microsoft.com/office/drawing/2014/main" val="1968427228"/>
                    </a:ext>
                  </a:extLst>
                </a:gridCol>
                <a:gridCol w="345088">
                  <a:extLst>
                    <a:ext uri="{9D8B030D-6E8A-4147-A177-3AD203B41FA5}">
                      <a16:colId xmlns:a16="http://schemas.microsoft.com/office/drawing/2014/main" val="2200790962"/>
                    </a:ext>
                  </a:extLst>
                </a:gridCol>
                <a:gridCol w="714899">
                  <a:extLst>
                    <a:ext uri="{9D8B030D-6E8A-4147-A177-3AD203B41FA5}">
                      <a16:colId xmlns:a16="http://schemas.microsoft.com/office/drawing/2014/main" val="1048968108"/>
                    </a:ext>
                  </a:extLst>
                </a:gridCol>
                <a:gridCol w="345088">
                  <a:extLst>
                    <a:ext uri="{9D8B030D-6E8A-4147-A177-3AD203B41FA5}">
                      <a16:colId xmlns:a16="http://schemas.microsoft.com/office/drawing/2014/main" val="892352061"/>
                    </a:ext>
                  </a:extLst>
                </a:gridCol>
                <a:gridCol w="242077">
                  <a:extLst>
                    <a:ext uri="{9D8B030D-6E8A-4147-A177-3AD203B41FA5}">
                      <a16:colId xmlns:a16="http://schemas.microsoft.com/office/drawing/2014/main" val="755096062"/>
                    </a:ext>
                  </a:extLst>
                </a:gridCol>
                <a:gridCol w="203963">
                  <a:extLst>
                    <a:ext uri="{9D8B030D-6E8A-4147-A177-3AD203B41FA5}">
                      <a16:colId xmlns:a16="http://schemas.microsoft.com/office/drawing/2014/main" val="1553571798"/>
                    </a:ext>
                  </a:extLst>
                </a:gridCol>
                <a:gridCol w="271950">
                  <a:extLst>
                    <a:ext uri="{9D8B030D-6E8A-4147-A177-3AD203B41FA5}">
                      <a16:colId xmlns:a16="http://schemas.microsoft.com/office/drawing/2014/main" val="3501942349"/>
                    </a:ext>
                  </a:extLst>
                </a:gridCol>
                <a:gridCol w="187513">
                  <a:extLst>
                    <a:ext uri="{9D8B030D-6E8A-4147-A177-3AD203B41FA5}">
                      <a16:colId xmlns:a16="http://schemas.microsoft.com/office/drawing/2014/main" val="2682775532"/>
                    </a:ext>
                  </a:extLst>
                </a:gridCol>
                <a:gridCol w="1907772">
                  <a:extLst>
                    <a:ext uri="{9D8B030D-6E8A-4147-A177-3AD203B41FA5}">
                      <a16:colId xmlns:a16="http://schemas.microsoft.com/office/drawing/2014/main" val="152558646"/>
                    </a:ext>
                  </a:extLst>
                </a:gridCol>
                <a:gridCol w="400715">
                  <a:extLst>
                    <a:ext uri="{9D8B030D-6E8A-4147-A177-3AD203B41FA5}">
                      <a16:colId xmlns:a16="http://schemas.microsoft.com/office/drawing/2014/main" val="1788867042"/>
                    </a:ext>
                  </a:extLst>
                </a:gridCol>
                <a:gridCol w="435738">
                  <a:extLst>
                    <a:ext uri="{9D8B030D-6E8A-4147-A177-3AD203B41FA5}">
                      <a16:colId xmlns:a16="http://schemas.microsoft.com/office/drawing/2014/main" val="2447591905"/>
                    </a:ext>
                  </a:extLst>
                </a:gridCol>
                <a:gridCol w="114590">
                  <a:extLst>
                    <a:ext uri="{9D8B030D-6E8A-4147-A177-3AD203B41FA5}">
                      <a16:colId xmlns:a16="http://schemas.microsoft.com/office/drawing/2014/main" val="1757149098"/>
                    </a:ext>
                  </a:extLst>
                </a:gridCol>
              </a:tblGrid>
              <a:tr h="429507">
                <a:tc gridSpan="15">
                  <a:txBody>
                    <a:bodyPr/>
                    <a:lstStyle/>
                    <a:p>
                      <a:pPr>
                        <a:lnSpc>
                          <a:spcPct val="107000"/>
                        </a:lnSpc>
                        <a:spcAft>
                          <a:spcPts val="0"/>
                        </a:spcAft>
                      </a:pPr>
                      <a:r>
                        <a:rPr lang="tr-TR" sz="1200" u="sng" dirty="0" smtClean="0">
                          <a:effectLst/>
                        </a:rPr>
                        <a:t>Kıdem </a:t>
                      </a:r>
                      <a:r>
                        <a:rPr lang="tr-TR" sz="1200" u="sng" dirty="0">
                          <a:effectLst/>
                        </a:rPr>
                        <a:t>Tazminatı  :</a:t>
                      </a:r>
                      <a:r>
                        <a:rPr lang="tr-TR" sz="1200" dirty="0">
                          <a:effectLst/>
                        </a:rPr>
                        <a:t> 1475 sayılı Yasanın 14. maddesine göre hesaplanmıştır.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24999317"/>
                  </a:ext>
                </a:extLst>
              </a:tr>
              <a:tr h="429507">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T.Esas Ücr.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58889389"/>
                  </a:ext>
                </a:extLst>
              </a:tr>
              <a:tr h="429507">
                <a:tc>
                  <a:txBody>
                    <a:bodyPr/>
                    <a:lstStyle/>
                    <a:p>
                      <a:pPr algn="r">
                        <a:lnSpc>
                          <a:spcPct val="107000"/>
                        </a:lnSpc>
                        <a:spcAft>
                          <a:spcPts val="0"/>
                        </a:spcAft>
                      </a:pPr>
                      <a:r>
                        <a:rPr lang="tr-TR" sz="1200">
                          <a:effectLst/>
                        </a:rPr>
                        <a:t>5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3.577,50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5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17.887,50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4004362"/>
                  </a:ext>
                </a:extLst>
              </a:tr>
              <a:tr h="429507">
                <a:tc>
                  <a:txBody>
                    <a:bodyPr/>
                    <a:lstStyle/>
                    <a:p>
                      <a:pPr algn="r">
                        <a:lnSpc>
                          <a:spcPct val="107000"/>
                        </a:lnSpc>
                        <a:spcAft>
                          <a:spcPts val="0"/>
                        </a:spcAft>
                      </a:pPr>
                      <a:r>
                        <a:rPr lang="tr-TR" sz="1200">
                          <a:effectLst/>
                        </a:rPr>
                        <a:t>3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Ay</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3.577,50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3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894,38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0167055"/>
                  </a:ext>
                </a:extLst>
              </a:tr>
              <a:tr h="429507">
                <a:tc>
                  <a:txBody>
                    <a:bodyPr/>
                    <a:lstStyle/>
                    <a:p>
                      <a:pPr algn="r">
                        <a:lnSpc>
                          <a:spcPct val="107000"/>
                        </a:lnSpc>
                        <a:spcAft>
                          <a:spcPts val="0"/>
                        </a:spcAft>
                      </a:pPr>
                      <a:r>
                        <a:rPr lang="tr-TR" sz="1200">
                          <a:effectLst/>
                        </a:rPr>
                        <a:t>1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Gün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3.577,50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365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X</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tr-TR" sz="1200">
                          <a:effectLst/>
                        </a:rPr>
                        <a:t>1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9,80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8567817"/>
                  </a:ext>
                </a:extLst>
              </a:tr>
              <a:tr h="429507">
                <a:tc gridSpan="9">
                  <a:txBody>
                    <a:bodyPr/>
                    <a:lstStyle/>
                    <a:p>
                      <a:pPr algn="r">
                        <a:lnSpc>
                          <a:spcPct val="107000"/>
                        </a:lnSpc>
                        <a:spcAft>
                          <a:spcPts val="0"/>
                        </a:spcAft>
                      </a:pPr>
                      <a:r>
                        <a:rPr lang="tr-TR" sz="1200">
                          <a:effectLst/>
                        </a:rPr>
                        <a:t>Brüt Kıdem Tazminatı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200">
                          <a:effectLst/>
                        </a:rPr>
                        <a:t>18.791,68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nSpc>
                          <a:spcPct val="107000"/>
                        </a:lnSpc>
                        <a:spcAft>
                          <a:spcPts val="0"/>
                        </a:spcAft>
                      </a:pPr>
                      <a:r>
                        <a:rPr lang="tr-TR" sz="1200" dirty="0">
                          <a:effectLst/>
                        </a:rPr>
                        <a:t>TL'dir.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27641027"/>
                  </a:ext>
                </a:extLst>
              </a:tr>
            </a:tbl>
          </a:graphicData>
        </a:graphic>
      </p:graphicFrame>
      <p:sp>
        <p:nvSpPr>
          <p:cNvPr id="7" name="Rectangle 2"/>
          <p:cNvSpPr>
            <a:spLocks noChangeArrowheads="1"/>
          </p:cNvSpPr>
          <p:nvPr/>
        </p:nvSpPr>
        <p:spPr bwMode="auto">
          <a:xfrm>
            <a:off x="1631347" y="3414713"/>
            <a:ext cx="184221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953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UZAKTAN ÇALIŞMA YÖNETMELİĞİ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fontScale="55000" lnSpcReduction="20000"/>
          </a:bodyPr>
          <a:lstStyle/>
          <a:p>
            <a:pPr algn="just"/>
            <a:r>
              <a:rPr lang="tr-TR" sz="3600" dirty="0"/>
              <a:t>U</a:t>
            </a:r>
            <a:r>
              <a:rPr lang="tr-TR" sz="3600" dirty="0" smtClean="0"/>
              <a:t>zaktan Çalışma 4857 </a:t>
            </a:r>
            <a:r>
              <a:rPr lang="tr-TR" sz="3600" dirty="0"/>
              <a:t>sayılı İş Kanunu’nun </a:t>
            </a:r>
            <a:r>
              <a:rPr lang="tr-TR" sz="3600" dirty="0" smtClean="0"/>
              <a:t>14</a:t>
            </a:r>
            <a:r>
              <a:rPr lang="tr-TR" sz="3600" dirty="0"/>
              <a:t>. </a:t>
            </a:r>
            <a:r>
              <a:rPr lang="tr-TR" sz="3600" dirty="0" smtClean="0"/>
              <a:t>maddesi ile düzenlenmiştir. İşçinin </a:t>
            </a:r>
            <a:r>
              <a:rPr lang="tr-TR" sz="3600" dirty="0"/>
              <a:t>işveren tarafından oluşturulan iş organizasyonu kapsamında iş görme edimini evinde ya da teknolojik iletişim araçları ile işyeri dışında yerine getirmesi esasına dayalı ve yazılı olarak kurulan iş ilişkisi olarak tanımlanmaktadır. </a:t>
            </a:r>
            <a:endParaRPr lang="tr-TR" sz="3600" dirty="0" smtClean="0"/>
          </a:p>
          <a:p>
            <a:pPr algn="just"/>
            <a:r>
              <a:rPr lang="tr-TR" sz="3600" dirty="0" smtClean="0"/>
              <a:t>Salgın Döneminde yaygınlaşan </a:t>
            </a:r>
            <a:r>
              <a:rPr lang="tr-TR" sz="3600" dirty="0"/>
              <a:t>uzaktan çalışmaya ilişkin usul ve </a:t>
            </a:r>
            <a:r>
              <a:rPr lang="tr-TR" sz="3600" dirty="0" smtClean="0"/>
              <a:t>esaslar ise 10 </a:t>
            </a:r>
            <a:r>
              <a:rPr lang="tr-TR" sz="3600" dirty="0"/>
              <a:t>Mart 2021 tarihinde 31419 sayılı Resmi Gazetede yayımlanarak yürürlüğe </a:t>
            </a:r>
            <a:r>
              <a:rPr lang="tr-TR" sz="3600" dirty="0" smtClean="0"/>
              <a:t>giren </a:t>
            </a:r>
            <a:r>
              <a:rPr lang="tr-TR" sz="3600" i="1" dirty="0" smtClean="0"/>
              <a:t>‘Uzaktan </a:t>
            </a:r>
            <a:r>
              <a:rPr lang="tr-TR" sz="3600" i="1" dirty="0"/>
              <a:t>Çalışma </a:t>
            </a:r>
            <a:r>
              <a:rPr lang="tr-TR" sz="3600" i="1" dirty="0" smtClean="0"/>
              <a:t>Yönetmeliği’  </a:t>
            </a:r>
            <a:r>
              <a:rPr lang="tr-TR" sz="3600" dirty="0" smtClean="0"/>
              <a:t>ile düzenlenmiştir.</a:t>
            </a:r>
            <a:endParaRPr lang="tr-TR" sz="3600" dirty="0"/>
          </a:p>
          <a:p>
            <a:pPr algn="just"/>
            <a:r>
              <a:rPr lang="tr-TR" sz="3600" b="1" dirty="0" smtClean="0"/>
              <a:t>Yönetmeliğin uzaktan </a:t>
            </a:r>
            <a:r>
              <a:rPr lang="tr-TR" sz="3600" b="1" dirty="0"/>
              <a:t>çalışmaya ilişkin </a:t>
            </a:r>
            <a:r>
              <a:rPr lang="tr-TR" sz="3600" b="1" dirty="0" smtClean="0"/>
              <a:t>düzenlemeleri; </a:t>
            </a:r>
            <a:endParaRPr lang="tr-TR" sz="3600" b="1" dirty="0"/>
          </a:p>
          <a:p>
            <a:pPr marL="742950" indent="-742950" algn="just">
              <a:buFont typeface="+mj-lt"/>
              <a:buAutoNum type="arabicPeriod"/>
            </a:pPr>
            <a:r>
              <a:rPr lang="tr-TR" sz="3600" dirty="0"/>
              <a:t>Uzaktan çalışmaya ilişkin sözleşmenin şekli ve içeriği,</a:t>
            </a:r>
          </a:p>
          <a:p>
            <a:pPr marL="742950" indent="-742950" algn="just">
              <a:buFont typeface="+mj-lt"/>
              <a:buAutoNum type="arabicPeriod"/>
            </a:pPr>
            <a:r>
              <a:rPr lang="tr-TR" sz="3600" dirty="0"/>
              <a:t>Çalışma mekanlarının düzenlenmesi,</a:t>
            </a:r>
          </a:p>
          <a:p>
            <a:pPr marL="742950" indent="-742950" algn="just">
              <a:buFont typeface="+mj-lt"/>
              <a:buAutoNum type="arabicPeriod"/>
            </a:pPr>
            <a:r>
              <a:rPr lang="tr-TR" sz="3600" dirty="0"/>
              <a:t>Malzeme ve iş araçlarının temini ve kullanımı,</a:t>
            </a:r>
          </a:p>
          <a:p>
            <a:pPr marL="742950" indent="-742950" algn="just">
              <a:buFont typeface="+mj-lt"/>
              <a:buAutoNum type="arabicPeriod"/>
            </a:pPr>
            <a:r>
              <a:rPr lang="tr-TR" sz="3600" dirty="0"/>
              <a:t>Üretim maliyetlerinin karşılanması,</a:t>
            </a:r>
          </a:p>
          <a:p>
            <a:pPr marL="742950" indent="-742950" algn="just">
              <a:buFont typeface="+mj-lt"/>
              <a:buAutoNum type="arabicPeriod"/>
            </a:pPr>
            <a:r>
              <a:rPr lang="tr-TR" sz="3600" dirty="0"/>
              <a:t>Çalışma süresinin belirlenmesi,</a:t>
            </a:r>
          </a:p>
          <a:p>
            <a:pPr marL="742950" indent="-742950" algn="just">
              <a:buFont typeface="+mj-lt"/>
              <a:buAutoNum type="arabicPeriod"/>
            </a:pPr>
            <a:r>
              <a:rPr lang="tr-TR" sz="3600" dirty="0"/>
              <a:t>İletişim,</a:t>
            </a:r>
          </a:p>
          <a:p>
            <a:pPr marL="742950" indent="-742950" algn="just">
              <a:buFont typeface="+mj-lt"/>
              <a:buAutoNum type="arabicPeriod"/>
            </a:pPr>
            <a:r>
              <a:rPr lang="tr-TR" sz="3600" dirty="0"/>
              <a:t>Verilerin korunması,</a:t>
            </a:r>
          </a:p>
          <a:p>
            <a:pPr marL="742950" indent="-742950" algn="just">
              <a:buFont typeface="+mj-lt"/>
              <a:buAutoNum type="arabicPeriod"/>
            </a:pPr>
            <a:r>
              <a:rPr lang="tr-TR" sz="3600" dirty="0"/>
              <a:t>İş sağlığı ve güvenliğine ilişkin tedbirlerin alınması,</a:t>
            </a:r>
          </a:p>
          <a:p>
            <a:pPr marL="742950" indent="-742950" algn="just">
              <a:buFont typeface="+mj-lt"/>
              <a:buAutoNum type="arabicPeriod"/>
            </a:pPr>
            <a:r>
              <a:rPr lang="tr-TR" sz="3600" dirty="0"/>
              <a:t>Uzaktan çalışmanın yapılamayacağı işler,</a:t>
            </a:r>
          </a:p>
          <a:p>
            <a:pPr marL="742950" indent="-742950" algn="just">
              <a:buFont typeface="+mj-lt"/>
              <a:buAutoNum type="arabicPeriod"/>
            </a:pPr>
            <a:r>
              <a:rPr lang="tr-TR" sz="3600" dirty="0"/>
              <a:t>Uzaktan çalışmaya geçiş. </a:t>
            </a:r>
          </a:p>
          <a:p>
            <a:pPr algn="just"/>
            <a:r>
              <a:rPr lang="tr-TR" sz="36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784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UZAKTAN ÇALIŞMA YÖNETMELİĞİ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Autofit/>
          </a:bodyPr>
          <a:lstStyle/>
          <a:p>
            <a:pPr algn="just"/>
            <a:r>
              <a:rPr lang="tr-TR" sz="1800" b="1" dirty="0" smtClean="0"/>
              <a:t>1</a:t>
            </a:r>
            <a:r>
              <a:rPr lang="tr-TR" sz="1800" b="1" dirty="0"/>
              <a:t>. Sözleşmenin Şekli</a:t>
            </a:r>
          </a:p>
          <a:p>
            <a:pPr algn="just"/>
            <a:r>
              <a:rPr lang="tr-TR" sz="1800" dirty="0"/>
              <a:t>Yönetmeliğin 5. </a:t>
            </a:r>
            <a:r>
              <a:rPr lang="tr-TR" sz="1800" dirty="0" smtClean="0"/>
              <a:t>maddesinde uzaktan </a:t>
            </a:r>
            <a:r>
              <a:rPr lang="tr-TR" sz="1800" dirty="0"/>
              <a:t>çalışmaya ilişkin </a:t>
            </a:r>
            <a:r>
              <a:rPr lang="tr-TR" sz="1800" dirty="0" smtClean="0"/>
              <a:t>iş sözleşmelerinin yazılı yapılması gerektiği düzenlenmiştir. </a:t>
            </a:r>
          </a:p>
          <a:p>
            <a:pPr marL="400050" indent="-400050" algn="just">
              <a:buAutoNum type="romanLcParenBoth"/>
            </a:pPr>
            <a:r>
              <a:rPr lang="tr-TR" sz="1800" dirty="0" smtClean="0"/>
              <a:t>işin </a:t>
            </a:r>
            <a:r>
              <a:rPr lang="tr-TR" sz="1800" dirty="0"/>
              <a:t>tanımı, </a:t>
            </a:r>
            <a:endParaRPr lang="tr-TR" sz="1800" dirty="0" smtClean="0"/>
          </a:p>
          <a:p>
            <a:pPr marL="400050" indent="-400050" algn="just">
              <a:buAutoNum type="romanLcParenBoth"/>
            </a:pPr>
            <a:r>
              <a:rPr lang="tr-TR" sz="1800" dirty="0" smtClean="0"/>
              <a:t>yapılma </a:t>
            </a:r>
            <a:r>
              <a:rPr lang="tr-TR" sz="1800" dirty="0"/>
              <a:t>şekli, </a:t>
            </a:r>
            <a:endParaRPr lang="tr-TR" sz="1800" dirty="0" smtClean="0"/>
          </a:p>
          <a:p>
            <a:pPr marL="400050" indent="-400050" algn="just">
              <a:buAutoNum type="romanLcParenBoth"/>
            </a:pPr>
            <a:r>
              <a:rPr lang="tr-TR" sz="1800" dirty="0" smtClean="0"/>
              <a:t>işin </a:t>
            </a:r>
            <a:r>
              <a:rPr lang="tr-TR" sz="1800" dirty="0"/>
              <a:t>süresi ve yeri</a:t>
            </a:r>
            <a:r>
              <a:rPr lang="tr-TR" sz="1800" dirty="0" smtClean="0"/>
              <a:t>,</a:t>
            </a:r>
          </a:p>
          <a:p>
            <a:pPr marL="400050" indent="-400050" algn="just">
              <a:buAutoNum type="romanLcParenBoth"/>
            </a:pPr>
            <a:r>
              <a:rPr lang="tr-TR" sz="1800" dirty="0" smtClean="0"/>
              <a:t>ücret </a:t>
            </a:r>
            <a:r>
              <a:rPr lang="tr-TR" sz="1800" dirty="0"/>
              <a:t>ve ücretin ödenmesine ilişkin hususlar, </a:t>
            </a:r>
            <a:endParaRPr lang="tr-TR" sz="1800" dirty="0" smtClean="0"/>
          </a:p>
          <a:p>
            <a:pPr marL="400050" indent="-400050" algn="just">
              <a:buAutoNum type="romanLcParenBoth"/>
            </a:pPr>
            <a:r>
              <a:rPr lang="tr-TR" sz="1800" dirty="0" smtClean="0"/>
              <a:t>işveren </a:t>
            </a:r>
            <a:r>
              <a:rPr lang="tr-TR" sz="1800" dirty="0"/>
              <a:t>tarafından sağlanan iş araçları, ekipman ve bunların korunmasına yönelik yükümlülükler, </a:t>
            </a:r>
            <a:endParaRPr lang="tr-TR" sz="1800" dirty="0" smtClean="0"/>
          </a:p>
          <a:p>
            <a:pPr marL="400050" indent="-400050" algn="just">
              <a:buAutoNum type="romanLcParenBoth"/>
            </a:pPr>
            <a:r>
              <a:rPr lang="tr-TR" sz="1800" dirty="0" smtClean="0"/>
              <a:t>işverenin </a:t>
            </a:r>
            <a:r>
              <a:rPr lang="tr-TR" sz="1800" dirty="0"/>
              <a:t>işçiyle iletişim kurması ile genel ve özel çalışma şartlarına ilişkin </a:t>
            </a:r>
            <a:r>
              <a:rPr lang="tr-TR" sz="1800" dirty="0" smtClean="0"/>
              <a:t>hükümler,</a:t>
            </a:r>
          </a:p>
          <a:p>
            <a:pPr algn="just"/>
            <a:r>
              <a:rPr lang="tr-TR" sz="1800" dirty="0" smtClean="0"/>
              <a:t>Sözleşme </a:t>
            </a:r>
            <a:r>
              <a:rPr lang="tr-TR" sz="1800" dirty="0" smtClean="0"/>
              <a:t>kapsamında bulunması </a:t>
            </a:r>
            <a:r>
              <a:rPr lang="tr-TR" sz="1800" dirty="0" smtClean="0"/>
              <a:t>gereken hususlardır.</a:t>
            </a:r>
            <a:endParaRPr lang="tr-TR" sz="1800" dirty="0"/>
          </a:p>
          <a:p>
            <a:pPr algn="just"/>
            <a:r>
              <a:rPr lang="tr-TR" sz="1800" dirty="0"/>
              <a:t> </a:t>
            </a:r>
            <a:r>
              <a:rPr lang="tr-TR" sz="1800" b="1" dirty="0" smtClean="0"/>
              <a:t>2</a:t>
            </a:r>
            <a:r>
              <a:rPr lang="tr-TR" sz="1800" b="1" dirty="0"/>
              <a:t>. Çalışma Mekanının Düzenlenmesi</a:t>
            </a:r>
          </a:p>
          <a:p>
            <a:pPr algn="just"/>
            <a:r>
              <a:rPr lang="tr-TR" sz="1800" dirty="0"/>
              <a:t>Yönetmeliğin 6. maddesi </a:t>
            </a:r>
            <a:r>
              <a:rPr lang="tr-TR" sz="1800" dirty="0" smtClean="0"/>
              <a:t>ile, </a:t>
            </a:r>
            <a:r>
              <a:rPr lang="tr-TR" sz="1800" dirty="0"/>
              <a:t>gerekli olması durumunda uzaktan çalışmanın yapılacağı mekan ile ilgili düzenlemelerin iş yapılmaya başlanmadan </a:t>
            </a:r>
            <a:r>
              <a:rPr lang="tr-TR" sz="1800" dirty="0" smtClean="0"/>
              <a:t>önce tamamlanacağı ve bu </a:t>
            </a:r>
            <a:r>
              <a:rPr lang="tr-TR" sz="1800" dirty="0"/>
              <a:t>şekilde yapılan bir düzenlemeden dolayı ortaya çıkacak maliyetlerin karşılanmasına ilişkin koşulların </a:t>
            </a:r>
            <a:r>
              <a:rPr lang="tr-TR" sz="1800" dirty="0" smtClean="0"/>
              <a:t>da işçi </a:t>
            </a:r>
            <a:r>
              <a:rPr lang="tr-TR" sz="1800" dirty="0"/>
              <a:t>ile işveren tarafından birlikte </a:t>
            </a:r>
            <a:r>
              <a:rPr lang="tr-TR" sz="1800" dirty="0" smtClean="0"/>
              <a:t>belirleneceği düzenlenmiştir. </a:t>
            </a:r>
            <a:endParaRPr lang="tr-TR" sz="1800" dirty="0"/>
          </a:p>
          <a:p>
            <a:pPr algn="just"/>
            <a:r>
              <a:rPr lang="tr-TR" sz="18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019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UZAKTAN ÇALIŞMA YÖNETMELİĞİ</a:t>
            </a:r>
            <a:endParaRPr lang="tr-TR" sz="3000" dirty="0"/>
          </a:p>
        </p:txBody>
      </p:sp>
      <p:sp>
        <p:nvSpPr>
          <p:cNvPr id="3" name="Alt Başlık 2"/>
          <p:cNvSpPr>
            <a:spLocks noGrp="1"/>
          </p:cNvSpPr>
          <p:nvPr>
            <p:ph type="subTitle" idx="1"/>
          </p:nvPr>
        </p:nvSpPr>
        <p:spPr>
          <a:xfrm>
            <a:off x="240633" y="1440873"/>
            <a:ext cx="11771259" cy="5217622"/>
          </a:xfrm>
          <a:solidFill>
            <a:schemeClr val="bg1">
              <a:lumMod val="95000"/>
            </a:schemeClr>
          </a:solidFill>
        </p:spPr>
        <p:txBody>
          <a:bodyPr>
            <a:noAutofit/>
          </a:bodyPr>
          <a:lstStyle/>
          <a:p>
            <a:pPr algn="just"/>
            <a:r>
              <a:rPr lang="tr-TR" sz="1800" dirty="0"/>
              <a:t> </a:t>
            </a:r>
            <a:endParaRPr lang="tr-TR" sz="1800" dirty="0" smtClean="0"/>
          </a:p>
          <a:p>
            <a:pPr algn="just"/>
            <a:r>
              <a:rPr lang="tr-TR" b="1" dirty="0" smtClean="0"/>
              <a:t>3</a:t>
            </a:r>
            <a:r>
              <a:rPr lang="tr-TR" b="1" dirty="0"/>
              <a:t>.  Malzeme ve iş araçlarının temini ve kullanımı</a:t>
            </a:r>
          </a:p>
          <a:p>
            <a:pPr algn="just"/>
            <a:r>
              <a:rPr lang="tr-TR" dirty="0"/>
              <a:t>Yönetmeliğin 7. </a:t>
            </a:r>
            <a:r>
              <a:rPr lang="tr-TR" dirty="0" smtClean="0"/>
              <a:t>maddesinde, </a:t>
            </a:r>
            <a:r>
              <a:rPr lang="tr-TR" dirty="0"/>
              <a:t>aksi iş sözleşmesinde belirlenmediği takdirde uzaktan çalışma için gerekli olan malzeme ve iş araçlarının işveren tarafından </a:t>
            </a:r>
            <a:r>
              <a:rPr lang="tr-TR" dirty="0" smtClean="0"/>
              <a:t>karşılanacağı düzenlenmiştir. İş </a:t>
            </a:r>
            <a:r>
              <a:rPr lang="tr-TR" dirty="0"/>
              <a:t>araçlarının işveren tarafından sağlanmış olduğu durumlara ilişkin olarak, söz konusu araçların işçiye teslim edildiği tarihteki bedellerini belirten iş araçları listesi, işveren tarafından yazılı olarak işçiye teslim edilmesi </a:t>
            </a:r>
            <a:r>
              <a:rPr lang="tr-TR" dirty="0" smtClean="0"/>
              <a:t>Yönetmelikte öngörülmüştür</a:t>
            </a:r>
            <a:r>
              <a:rPr lang="tr-TR" dirty="0"/>
              <a:t>. </a:t>
            </a:r>
            <a:r>
              <a:rPr lang="tr-TR" dirty="0" smtClean="0"/>
              <a:t>Ayrıca, </a:t>
            </a:r>
            <a:r>
              <a:rPr lang="tr-TR" dirty="0"/>
              <a:t>işçiye teslim edilen belgenin işçi tarafından imzalı bir nüshası ise işveren tarafından işçi özlük dosyasında saklanması </a:t>
            </a:r>
            <a:r>
              <a:rPr lang="tr-TR" dirty="0" smtClean="0"/>
              <a:t>ancak</a:t>
            </a:r>
            <a:r>
              <a:rPr lang="tr-TR" dirty="0"/>
              <a:t>, iş araçlarının listesi, iş sözleşmesi içerisinde veya sözleşme tarihinde iş sözleşmesine ek olarak düzenlenirse ayrıca yazılı belge düzenlenmesi şartı aranmayacaktır.</a:t>
            </a:r>
          </a:p>
          <a:p>
            <a:pPr algn="just"/>
            <a:r>
              <a:rPr lang="tr-TR"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509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UZAKTAN ÇALIŞMA YÖNETMELİĞİ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fontScale="62500" lnSpcReduction="20000"/>
          </a:bodyPr>
          <a:lstStyle/>
          <a:p>
            <a:r>
              <a:rPr lang="tr-TR" sz="3600" dirty="0"/>
              <a:t> </a:t>
            </a:r>
          </a:p>
          <a:p>
            <a:pPr algn="just"/>
            <a:r>
              <a:rPr lang="tr-TR" sz="3600" b="1" dirty="0"/>
              <a:t>4. Üretim maliyetlerinin karşılanması</a:t>
            </a:r>
          </a:p>
          <a:p>
            <a:pPr algn="just"/>
            <a:r>
              <a:rPr lang="tr-TR" sz="3600" dirty="0"/>
              <a:t>Uzaktan çalışan işçinin zorunlu masraflarının işveren tarafından karşılanıp karşılanmayacağı hususu </a:t>
            </a:r>
            <a:r>
              <a:rPr lang="tr-TR" sz="3600" dirty="0" smtClean="0"/>
              <a:t>tartışma konusu olmuştur. Yönetmeliğin </a:t>
            </a:r>
            <a:r>
              <a:rPr lang="tr-TR" sz="3600" dirty="0"/>
              <a:t>8. </a:t>
            </a:r>
            <a:r>
              <a:rPr lang="tr-TR" sz="3600" dirty="0" smtClean="0"/>
              <a:t>maddesi ile, </a:t>
            </a:r>
            <a:r>
              <a:rPr lang="tr-TR" sz="3600" dirty="0"/>
              <a:t>işin yerine getirilmesinden kaynaklanan mal veya hizmet üretimiyle doğrudan ilgili zorunlu giderlerin tespit edilmesine ve karşılanmasıyla ilgili ayrıntılar iş </a:t>
            </a:r>
            <a:r>
              <a:rPr lang="tr-TR" sz="3600" dirty="0" smtClean="0"/>
              <a:t>sözleşmesinde belirtileceği düzenlenmiştir. </a:t>
            </a:r>
            <a:endParaRPr lang="tr-TR" sz="3600" dirty="0"/>
          </a:p>
          <a:p>
            <a:pPr algn="just"/>
            <a:r>
              <a:rPr lang="tr-TR" sz="3600" dirty="0"/>
              <a:t> </a:t>
            </a:r>
          </a:p>
          <a:p>
            <a:pPr algn="just"/>
            <a:r>
              <a:rPr lang="tr-TR" sz="3600" b="1" dirty="0"/>
              <a:t>5. Çalışma süresinin belirlenmesi</a:t>
            </a:r>
          </a:p>
          <a:p>
            <a:pPr algn="just"/>
            <a:r>
              <a:rPr lang="tr-TR" sz="3600" dirty="0"/>
              <a:t>Yönetmeliğin 9. </a:t>
            </a:r>
            <a:r>
              <a:rPr lang="tr-TR" sz="3600" dirty="0" smtClean="0"/>
              <a:t>maddesinde, </a:t>
            </a:r>
            <a:r>
              <a:rPr lang="tr-TR" sz="3600" i="1" dirty="0" smtClean="0"/>
              <a:t>‘Uzaktan çalışmanın yapılacağı zaman aralığı ve süresi iş sözleşmesinde belirtilir. Mevzuatta öngörülen sınırlamalara bağlı kalmak koşuluyla taraflarca çalışma saatlerinde değişiklik yapılabilir. Fazla çalışma işverenin yazılı talebi üzerine, işçinin kabulü ile mevzuat hükümlerine uygun olarak yapılır.’ </a:t>
            </a:r>
            <a:r>
              <a:rPr lang="tr-TR" sz="3600" dirty="0" smtClean="0"/>
              <a:t>denmiştir.</a:t>
            </a:r>
            <a:endParaRPr lang="tr-TR" sz="3600" dirty="0"/>
          </a:p>
          <a:p>
            <a:pPr algn="just"/>
            <a:r>
              <a:rPr lang="tr-TR" sz="3600" dirty="0"/>
              <a:t> </a:t>
            </a:r>
          </a:p>
          <a:p>
            <a:pPr algn="just"/>
            <a:r>
              <a:rPr lang="tr-TR" sz="3600" b="1" dirty="0"/>
              <a:t>6. İletişim</a:t>
            </a:r>
          </a:p>
          <a:p>
            <a:pPr algn="just"/>
            <a:r>
              <a:rPr lang="tr-TR" sz="3600" dirty="0"/>
              <a:t>Yönetmeliğin 10. maddesi uyarınca, uzaktan çalışmaya ilişkin iletişimin yöntemi ve zaman aralığının işçi ile işveren tarafından belirleneceği düzenlenmiştir.</a:t>
            </a:r>
          </a:p>
          <a:p>
            <a:pPr algn="just"/>
            <a:r>
              <a:rPr lang="tr-TR" sz="36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730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UZAKTAN ÇALIŞMA YÖNETMELİĞİ</a:t>
            </a:r>
            <a:endParaRPr lang="tr-TR" sz="3000" dirty="0"/>
          </a:p>
        </p:txBody>
      </p:sp>
      <p:sp>
        <p:nvSpPr>
          <p:cNvPr id="3" name="Alt Başlık 2"/>
          <p:cNvSpPr>
            <a:spLocks noGrp="1"/>
          </p:cNvSpPr>
          <p:nvPr>
            <p:ph type="subTitle" idx="1"/>
          </p:nvPr>
        </p:nvSpPr>
        <p:spPr>
          <a:xfrm>
            <a:off x="240633" y="1000938"/>
            <a:ext cx="11771259" cy="5631799"/>
          </a:xfrm>
          <a:solidFill>
            <a:schemeClr val="bg1">
              <a:lumMod val="95000"/>
            </a:schemeClr>
          </a:solidFill>
        </p:spPr>
        <p:txBody>
          <a:bodyPr>
            <a:normAutofit fontScale="25000" lnSpcReduction="20000"/>
          </a:bodyPr>
          <a:lstStyle/>
          <a:p>
            <a:endParaRPr lang="tr-TR" sz="3600" dirty="0" smtClean="0"/>
          </a:p>
          <a:p>
            <a:pPr algn="l"/>
            <a:r>
              <a:rPr lang="tr-TR" sz="8000" b="1" dirty="0" smtClean="0"/>
              <a:t>7</a:t>
            </a:r>
            <a:r>
              <a:rPr lang="tr-TR" sz="8000" b="1" dirty="0"/>
              <a:t>. Verilerin Korunması</a:t>
            </a:r>
          </a:p>
          <a:p>
            <a:pPr algn="just"/>
            <a:r>
              <a:rPr lang="tr-TR" sz="8000" dirty="0"/>
              <a:t>Yönetmeliğin 11. maddesi uyarınca uzaktan çalışma kapsamında korunması gereken verinin tanım ve kapsamının iş sözleşmesi kapsamında belirlenmesi </a:t>
            </a:r>
            <a:r>
              <a:rPr lang="tr-TR" sz="8000" dirty="0" smtClean="0"/>
              <a:t>gerektiği,  </a:t>
            </a:r>
            <a:r>
              <a:rPr lang="tr-TR" sz="8000" dirty="0"/>
              <a:t>işverenin veri korunmasına ilişkin olarak uzaktan çalışanı, işyerine ve yaptığı işe dair verilerin korunması ve paylaşımına ilişkin işletme kuralları ve ilgili mevzuat hakkında bilgilendirme ve bu verilerin korunmasına ilişkin gerekli tedbirleri alma konusunda yükümlülüğü ve işçinin de kendisine aktarılan kurallara uyma yükümlülüğü </a:t>
            </a:r>
            <a:r>
              <a:rPr lang="tr-TR" sz="8000" dirty="0" smtClean="0"/>
              <a:t>doğacaktır. </a:t>
            </a:r>
            <a:endParaRPr lang="tr-TR" sz="8000" dirty="0"/>
          </a:p>
          <a:p>
            <a:pPr algn="just"/>
            <a:r>
              <a:rPr lang="tr-TR" sz="8000" dirty="0"/>
              <a:t> </a:t>
            </a:r>
          </a:p>
          <a:p>
            <a:pPr algn="just"/>
            <a:r>
              <a:rPr lang="tr-TR" sz="8000" b="1" dirty="0"/>
              <a:t>8. İş sağlığı ve güvenliğine ilişkin tedbirlerin alınması</a:t>
            </a:r>
          </a:p>
          <a:p>
            <a:pPr algn="just"/>
            <a:r>
              <a:rPr lang="tr-TR" sz="8000" dirty="0"/>
              <a:t>Yönetmeliğin 12. maddesi Kanuna paralel olarak düzenlenmiş olup işveren işçinin yaptığı işin niteliğini dikkate alarak iş sağlığı ve güvenliği önlemleri hakkında işçiyi bilgilendirecek, bu konuda gerekli eğitimleri verecek, sağlık gözetimini sağlayacak ve sağladığı ekipman ve araçlara ilişkin olarak gerekli iş güvenliği tedbirlerini almakla yükümlü olacaktır.</a:t>
            </a:r>
          </a:p>
          <a:p>
            <a:pPr algn="just"/>
            <a:r>
              <a:rPr lang="tr-TR" sz="8000" dirty="0"/>
              <a:t> </a:t>
            </a:r>
          </a:p>
          <a:p>
            <a:pPr algn="just"/>
            <a:r>
              <a:rPr lang="tr-TR" sz="8000" b="1" dirty="0"/>
              <a:t>9. Uzaktan çalışmanın yapılamayacağı işler</a:t>
            </a:r>
          </a:p>
          <a:p>
            <a:pPr algn="just"/>
            <a:r>
              <a:rPr lang="tr-TR" sz="8000" dirty="0"/>
              <a:t>Yönetmeliğin 13. maddesi uyarınca aşağıda belirtilen işlerde uzaktan çalışma </a:t>
            </a:r>
            <a:r>
              <a:rPr lang="tr-TR" sz="8000" dirty="0" smtClean="0"/>
              <a:t>yapılamayacağı düzenlenmiştir. </a:t>
            </a:r>
            <a:endParaRPr lang="tr-TR" sz="8000" dirty="0"/>
          </a:p>
          <a:p>
            <a:pPr marL="1143000" indent="-1143000" algn="just">
              <a:buFont typeface="Arial" panose="020B0604020202020204" pitchFamily="34" charset="0"/>
              <a:buChar char="•"/>
            </a:pPr>
            <a:r>
              <a:rPr lang="tr-TR" sz="8000" dirty="0"/>
              <a:t>Tehlikeli kimyasal madde ve radyoaktif maddelerle ve bu maddelerin atıkları ile çalışma ve işlenmesine ilişkin işler,</a:t>
            </a:r>
          </a:p>
          <a:p>
            <a:pPr marL="1143000" indent="-1143000" algn="just">
              <a:buFont typeface="Arial" panose="020B0604020202020204" pitchFamily="34" charset="0"/>
              <a:buChar char="•"/>
            </a:pPr>
            <a:r>
              <a:rPr lang="tr-TR" sz="8000" dirty="0"/>
              <a:t>Biyolojik etkenlere maruz kalma riski bulunan çalışma işlemlerini içeren işler.</a:t>
            </a:r>
          </a:p>
          <a:p>
            <a:r>
              <a:rPr lang="tr-TR" sz="80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080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UZAKTAN ÇALIŞMA YÖNETMELİĞİ</a:t>
            </a:r>
            <a:endParaRPr lang="tr-TR" sz="3000" dirty="0"/>
          </a:p>
        </p:txBody>
      </p:sp>
      <p:sp>
        <p:nvSpPr>
          <p:cNvPr id="3" name="Alt Başlık 2"/>
          <p:cNvSpPr>
            <a:spLocks noGrp="1"/>
          </p:cNvSpPr>
          <p:nvPr>
            <p:ph type="subTitle" idx="1"/>
          </p:nvPr>
        </p:nvSpPr>
        <p:spPr>
          <a:xfrm>
            <a:off x="240633" y="1043189"/>
            <a:ext cx="11771259" cy="5435002"/>
          </a:xfrm>
          <a:solidFill>
            <a:schemeClr val="bg1">
              <a:lumMod val="95000"/>
            </a:schemeClr>
          </a:solidFill>
        </p:spPr>
        <p:txBody>
          <a:bodyPr>
            <a:normAutofit fontScale="92500" lnSpcReduction="20000"/>
          </a:bodyPr>
          <a:lstStyle/>
          <a:p>
            <a:pPr algn="just"/>
            <a:r>
              <a:rPr lang="tr-TR" sz="3600" b="1" dirty="0" smtClean="0"/>
              <a:t>10</a:t>
            </a:r>
            <a:r>
              <a:rPr lang="tr-TR" sz="3600" b="1" dirty="0"/>
              <a:t>. Uzaktan çalışmaya geçiş</a:t>
            </a:r>
          </a:p>
          <a:p>
            <a:pPr algn="just"/>
            <a:r>
              <a:rPr lang="tr-TR" b="1" dirty="0" smtClean="0"/>
              <a:t>Yönetmeliğin 14. maddesinde;  </a:t>
            </a:r>
            <a:r>
              <a:rPr lang="tr-TR" dirty="0" smtClean="0"/>
              <a:t>İş </a:t>
            </a:r>
            <a:r>
              <a:rPr lang="tr-TR" dirty="0"/>
              <a:t>ilişkisi doğrudan uzaktan çalışma sözleşmesi ile kurulabilir veya hâlihazırda işyerinde çalışan işçinin iş sözleşmesi, işçinin ve işverenin anlaşması halinde, uzaktan çalışma sözleşmesine dönüştürülebilir.</a:t>
            </a:r>
          </a:p>
          <a:p>
            <a:pPr algn="l"/>
            <a:r>
              <a:rPr lang="tr-TR" b="1" dirty="0" smtClean="0"/>
              <a:t>İşçinin</a:t>
            </a:r>
            <a:r>
              <a:rPr lang="tr-TR" b="1" dirty="0"/>
              <a:t>, uzaktan çalışma yapma talebi ile ilgili hususlar </a:t>
            </a:r>
            <a:r>
              <a:rPr lang="tr-TR" b="1" dirty="0" smtClean="0"/>
              <a:t>ise,</a:t>
            </a:r>
            <a:endParaRPr lang="tr-TR" b="1" dirty="0"/>
          </a:p>
          <a:p>
            <a:pPr marL="457200" indent="-457200" algn="l">
              <a:buFont typeface="+mj-lt"/>
              <a:buAutoNum type="arabicPeriod"/>
            </a:pPr>
            <a:r>
              <a:rPr lang="tr-TR" dirty="0" smtClean="0"/>
              <a:t>Talep </a:t>
            </a:r>
            <a:r>
              <a:rPr lang="tr-TR" dirty="0"/>
              <a:t>yazılı olarak yapılır.</a:t>
            </a:r>
          </a:p>
          <a:p>
            <a:pPr marL="457200" indent="-457200" algn="l">
              <a:buFont typeface="+mj-lt"/>
              <a:buAutoNum type="arabicPeriod"/>
            </a:pPr>
            <a:r>
              <a:rPr lang="tr-TR" dirty="0" smtClean="0"/>
              <a:t>Talep </a:t>
            </a:r>
            <a:r>
              <a:rPr lang="tr-TR" dirty="0"/>
              <a:t>işyerinde belirlenen usul doğrultusunda işverence değerlendirilir.</a:t>
            </a:r>
          </a:p>
          <a:p>
            <a:pPr marL="457200" indent="-457200" algn="l">
              <a:buFont typeface="+mj-lt"/>
              <a:buAutoNum type="arabicPeriod"/>
            </a:pPr>
            <a:r>
              <a:rPr lang="tr-TR" dirty="0" smtClean="0"/>
              <a:t>Talep </a:t>
            </a:r>
            <a:r>
              <a:rPr lang="tr-TR" dirty="0"/>
              <a:t>değerlendirilirken, işin ve işçinin niteliği gereği uzaktan çalışmaya uygunluğu ile işverence belirlenecek diğer kıstaslar kullanılır.</a:t>
            </a:r>
          </a:p>
          <a:p>
            <a:pPr marL="457200" indent="-457200" algn="l">
              <a:buFont typeface="+mj-lt"/>
              <a:buAutoNum type="arabicPeriod"/>
            </a:pPr>
            <a:r>
              <a:rPr lang="tr-TR" dirty="0" smtClean="0"/>
              <a:t>Talebe </a:t>
            </a:r>
            <a:r>
              <a:rPr lang="tr-TR" dirty="0"/>
              <a:t>ilişkin değerlendirme sonucunun otuz gün içinde işçiye talebin yapıldığı usulle bildirilmesi esastır.</a:t>
            </a:r>
          </a:p>
          <a:p>
            <a:pPr marL="457200" indent="-457200" algn="l">
              <a:buFont typeface="+mj-lt"/>
              <a:buAutoNum type="arabicPeriod"/>
            </a:pPr>
            <a:r>
              <a:rPr lang="tr-TR" dirty="0" smtClean="0"/>
              <a:t>Talebin </a:t>
            </a:r>
            <a:r>
              <a:rPr lang="tr-TR" dirty="0"/>
              <a:t>kabul edilmesi halinde 5 inci maddede belirtilen hususlara uygun şekilde sözleşme yapılır.</a:t>
            </a:r>
          </a:p>
          <a:p>
            <a:pPr marL="457200" indent="-457200" algn="l">
              <a:buFont typeface="+mj-lt"/>
              <a:buAutoNum type="arabicPeriod"/>
            </a:pPr>
            <a:r>
              <a:rPr lang="tr-TR" dirty="0" smtClean="0"/>
              <a:t>Uzaktan </a:t>
            </a:r>
            <a:r>
              <a:rPr lang="tr-TR" dirty="0"/>
              <a:t>çalışmaya geçen işçi, ikinci fıkrada belirtilen usulle tekrar işyerinde çalışma talebinde bulunabilir. İşveren, söz konusu talebi öncelikli olarak değerlendirir.</a:t>
            </a:r>
          </a:p>
          <a:p>
            <a:pPr marL="457200" indent="-457200" algn="l">
              <a:buFont typeface="+mj-lt"/>
              <a:buAutoNum type="arabicPeriod"/>
            </a:pPr>
            <a:r>
              <a:rPr lang="tr-TR" dirty="0" smtClean="0"/>
              <a:t>Uzaktan </a:t>
            </a:r>
            <a:r>
              <a:rPr lang="tr-TR" dirty="0"/>
              <a:t>çalışmanın mevzuatta belirtilen zorlayıcı nedenlerle işyerinin tamamında veya bir bölümünde uygulanacak olması halinde uzaktan çalışmaya geçiş için işçinin talebi veya onayı aranmaz.</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000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157507"/>
            <a:ext cx="11771259" cy="786062"/>
          </a:xfrm>
          <a:solidFill>
            <a:srgbClr val="FFC000"/>
          </a:solidFill>
        </p:spPr>
        <p:txBody>
          <a:bodyPr>
            <a:normAutofit/>
          </a:bodyPr>
          <a:lstStyle/>
          <a:p>
            <a:r>
              <a:rPr lang="tr-TR" sz="3000" b="1" dirty="0" smtClean="0"/>
              <a:t>                                       İSTİHDAMA DÖNÜŞ VE ARTI İSTİHDAM DESTEĞİ</a:t>
            </a:r>
            <a:endParaRPr lang="tr-TR" sz="3000" dirty="0"/>
          </a:p>
        </p:txBody>
      </p:sp>
      <p:sp>
        <p:nvSpPr>
          <p:cNvPr id="3" name="Alt Başlık 2"/>
          <p:cNvSpPr>
            <a:spLocks noGrp="1"/>
          </p:cNvSpPr>
          <p:nvPr>
            <p:ph type="subTitle" idx="1"/>
          </p:nvPr>
        </p:nvSpPr>
        <p:spPr>
          <a:xfrm>
            <a:off x="240633" y="1043189"/>
            <a:ext cx="11771259" cy="5435002"/>
          </a:xfrm>
          <a:solidFill>
            <a:schemeClr val="bg1">
              <a:lumMod val="95000"/>
            </a:schemeClr>
          </a:solidFill>
        </p:spPr>
        <p:txBody>
          <a:bodyPr>
            <a:normAutofit fontScale="92500"/>
          </a:bodyPr>
          <a:lstStyle/>
          <a:p>
            <a:pPr algn="l"/>
            <a:endParaRPr lang="tr-TR" dirty="0" smtClean="0"/>
          </a:p>
          <a:p>
            <a:pPr algn="just"/>
            <a:r>
              <a:rPr lang="tr-TR" sz="4000" dirty="0" smtClean="0"/>
              <a:t>Bu </a:t>
            </a:r>
            <a:r>
              <a:rPr lang="tr-TR" sz="4000" dirty="0"/>
              <a:t>teşvikler 17256 ve 27256 olarak bilinen teşviklerdir,</a:t>
            </a:r>
          </a:p>
          <a:p>
            <a:pPr algn="l"/>
            <a:r>
              <a:rPr lang="tr-TR" sz="4000" dirty="0" err="1"/>
              <a:t>SGK’ya</a:t>
            </a:r>
            <a:r>
              <a:rPr lang="tr-TR" sz="4000" dirty="0"/>
              <a:t> bildirilerek veya bildirilmeksizin çalıştırılmaktayken 1/1/2019 ila 17/4/2020 tarihlerinde işini kaybeden </a:t>
            </a:r>
            <a:r>
              <a:rPr lang="tr-TR" sz="4000" dirty="0" smtClean="0"/>
              <a:t>çalışanların </a:t>
            </a:r>
            <a:r>
              <a:rPr lang="tr-TR" sz="4000" dirty="0"/>
              <a:t>son ayrıldıkları işyerine veya halihazırda </a:t>
            </a:r>
            <a:r>
              <a:rPr lang="tr-TR" sz="4000" dirty="0" err="1"/>
              <a:t>SGK’ya</a:t>
            </a:r>
            <a:r>
              <a:rPr lang="tr-TR" sz="4000" dirty="0"/>
              <a:t> bildirilmeksizin çalıştıkları işyerine başvurmaları neticesinde; işverence bu kişilerin istihdam edilmeleri ve fiilen çalıştırmaları halinde işverene </a:t>
            </a:r>
            <a:r>
              <a:rPr lang="tr-TR" sz="4000" dirty="0" smtClean="0"/>
              <a:t>2021 yılı için günlük </a:t>
            </a:r>
            <a:r>
              <a:rPr lang="tr-TR" sz="4000" dirty="0"/>
              <a:t>53,67 TL prim desteği </a:t>
            </a:r>
            <a:r>
              <a:rPr lang="tr-TR" sz="4000" dirty="0" smtClean="0"/>
              <a:t>sağlanmıştır. </a:t>
            </a:r>
            <a:r>
              <a:rPr lang="tr-TR" sz="4000" dirty="0"/>
              <a:t/>
            </a:r>
            <a:br>
              <a:rPr lang="tr-TR" sz="4000" dirty="0"/>
            </a:br>
            <a:endParaRPr lang="tr-TR" sz="4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3" y="165820"/>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181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SOKAĞA </a:t>
            </a:r>
            <a:r>
              <a:rPr lang="tr-TR" sz="3000" b="1" dirty="0"/>
              <a:t>ÇIKMA </a:t>
            </a:r>
            <a:r>
              <a:rPr lang="tr-TR" sz="3000" b="1" dirty="0" smtClean="0"/>
              <a:t>YASAKLARI </a:t>
            </a:r>
            <a:r>
              <a:rPr lang="tr-TR" sz="3000" b="1" dirty="0"/>
              <a:t>VE TELAFİ </a:t>
            </a:r>
            <a:r>
              <a:rPr lang="tr-TR" sz="3000" b="1" dirty="0" smtClean="0"/>
              <a:t>ÇALIŞMASI</a:t>
            </a:r>
            <a:endParaRPr lang="tr-TR" sz="3000" dirty="0"/>
          </a:p>
        </p:txBody>
      </p:sp>
      <p:sp>
        <p:nvSpPr>
          <p:cNvPr id="3" name="Alt Başlık 2"/>
          <p:cNvSpPr>
            <a:spLocks noGrp="1"/>
          </p:cNvSpPr>
          <p:nvPr>
            <p:ph type="subTitle" idx="1"/>
          </p:nvPr>
        </p:nvSpPr>
        <p:spPr>
          <a:xfrm>
            <a:off x="240633" y="1026696"/>
            <a:ext cx="11771259" cy="5277851"/>
          </a:xfrm>
          <a:solidFill>
            <a:schemeClr val="bg1">
              <a:lumMod val="95000"/>
            </a:schemeClr>
          </a:solidFill>
        </p:spPr>
        <p:txBody>
          <a:bodyPr>
            <a:normAutofit fontScale="62500" lnSpcReduction="20000"/>
          </a:bodyPr>
          <a:lstStyle/>
          <a:p>
            <a:r>
              <a:rPr lang="tr-TR" dirty="0"/>
              <a:t> </a:t>
            </a:r>
          </a:p>
          <a:p>
            <a:pPr algn="just"/>
            <a:r>
              <a:rPr lang="tr-TR" sz="3800" dirty="0"/>
              <a:t>İçişleri Bakanlığının genelgeleri ile özellikle hafta sonları sokağa çıkma kısıtlamaları getirilmiş ve bir çok sektörde de işyerleri kapalı olduğundan bu günlerde işçiler çalışamaz duruma gelmiştir. Gerek 4857 sayılı İ</a:t>
            </a:r>
            <a:r>
              <a:rPr lang="tr-TR" sz="3800" dirty="0" smtClean="0"/>
              <a:t>ş Kanununda </a:t>
            </a:r>
            <a:r>
              <a:rPr lang="tr-TR" sz="3800" dirty="0"/>
              <a:t>gerekse 6098 Sayılı </a:t>
            </a:r>
            <a:r>
              <a:rPr lang="tr-TR" sz="3800" dirty="0" err="1"/>
              <a:t>TBK’nda</a:t>
            </a:r>
            <a:r>
              <a:rPr lang="tr-TR" sz="3800" dirty="0"/>
              <a:t> idari izin </a:t>
            </a:r>
            <a:r>
              <a:rPr lang="tr-TR" sz="3800" dirty="0" smtClean="0"/>
              <a:t>kavramına yer </a:t>
            </a:r>
            <a:r>
              <a:rPr lang="tr-TR" sz="3800" dirty="0" smtClean="0"/>
              <a:t>verilmemiş, bu gibi durumları kapsayan açık </a:t>
            </a:r>
            <a:r>
              <a:rPr lang="tr-TR" sz="3800" dirty="0" smtClean="0"/>
              <a:t>bir </a:t>
            </a:r>
            <a:r>
              <a:rPr lang="tr-TR" sz="3800" dirty="0" smtClean="0"/>
              <a:t>düzenleme yapılmamıştır.  </a:t>
            </a:r>
            <a:endParaRPr lang="tr-TR" sz="3800" dirty="0" smtClean="0"/>
          </a:p>
          <a:p>
            <a:pPr algn="just"/>
            <a:r>
              <a:rPr lang="tr-TR" sz="3800" dirty="0" smtClean="0"/>
              <a:t>Aylık </a:t>
            </a:r>
            <a:r>
              <a:rPr lang="tr-TR" sz="3800" dirty="0"/>
              <a:t>maktu ücretle çalışan işçilerin ücretlerinin bu günleri de kapsayacak şekilde ödenmesi gerekmekte </a:t>
            </a:r>
            <a:r>
              <a:rPr lang="tr-TR" sz="3800" dirty="0" smtClean="0"/>
              <a:t>olduğu işçi lehine yorum ilkesinin de bir gereği olduğunu söyleyebiliriz. İşçinin </a:t>
            </a:r>
            <a:r>
              <a:rPr lang="tr-TR" sz="3800" dirty="0"/>
              <a:t>çalışamadığı fakat ücretini aldığı bu günler karşılığında işverenler </a:t>
            </a:r>
            <a:r>
              <a:rPr lang="tr-TR" sz="3800" b="1" dirty="0"/>
              <a:t>4857 Sayılı İş Kanunu’nun 64. </a:t>
            </a:r>
            <a:r>
              <a:rPr lang="tr-TR" sz="3800" b="1" dirty="0" smtClean="0"/>
              <a:t>Maddesine göre telafi çalışması yaptırabileceklerdir. İlgili maddede;</a:t>
            </a:r>
          </a:p>
          <a:p>
            <a:pPr algn="just"/>
            <a:r>
              <a:rPr lang="tr-TR" sz="3800" i="1" dirty="0" smtClean="0"/>
              <a:t>“</a:t>
            </a:r>
            <a:r>
              <a:rPr lang="tr-TR" sz="3800" i="1" dirty="0"/>
              <a:t>Zorunlu nedenlerle işin durması, ulusal bayram ve genel tatillerden önce veya sonra işyerinin tatil edilmesi veya benzer nedenlerle işyerinde normal çalışma sürelerinin önemli ölçüde altında çalışılması veya tamamen tatil edilmesi ya da işçinin talebi ile kendisine izin verilmesi hallerinde, işveren dört ay içinde çalışılmayan süreler için telafi çalışması </a:t>
            </a:r>
            <a:r>
              <a:rPr lang="tr-TR" sz="3800" i="1" dirty="0" smtClean="0"/>
              <a:t>yaptırabilir.”</a:t>
            </a:r>
            <a:r>
              <a:rPr lang="tr-TR" sz="3800" dirty="0" smtClean="0"/>
              <a:t> denmektedir.</a:t>
            </a:r>
          </a:p>
          <a:p>
            <a:pPr algn="just"/>
            <a:r>
              <a:rPr lang="tr-TR" sz="3800" dirty="0" smtClean="0"/>
              <a:t>4857/64 </a:t>
            </a:r>
            <a:r>
              <a:rPr lang="tr-TR" sz="3800" dirty="0" err="1" smtClean="0"/>
              <a:t>md.</a:t>
            </a:r>
            <a:r>
              <a:rPr lang="tr-TR" sz="3800" dirty="0" smtClean="0"/>
              <a:t> </a:t>
            </a:r>
            <a:r>
              <a:rPr lang="tr-TR" sz="3800" dirty="0" smtClean="0"/>
              <a:t>doğrultusunda yaptırılacak telafi </a:t>
            </a:r>
            <a:r>
              <a:rPr lang="tr-TR" sz="3800" dirty="0"/>
              <a:t>çalışması, eş anlatımla haftalık yasal çalışma süresini aşan ve çalışılmayan günün yerine yapılan fazla çalışma için ayrıca bir ücret </a:t>
            </a:r>
            <a:r>
              <a:rPr lang="tr-TR" sz="3800" dirty="0" smtClean="0"/>
              <a:t>ödenmesine de gerek bulunmamaktadır. </a:t>
            </a:r>
            <a:endParaRPr lang="tr-TR" sz="3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32" y="233698"/>
            <a:ext cx="2774324" cy="79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913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İSTİHDAMA DÖNÜŞ VE ARTI İSTİHDAM DESTEĞİ</a:t>
            </a:r>
            <a:endParaRPr lang="tr-TR" sz="3000" dirty="0"/>
          </a:p>
        </p:txBody>
      </p:sp>
      <p:sp>
        <p:nvSpPr>
          <p:cNvPr id="3" name="Alt Başlık 2"/>
          <p:cNvSpPr>
            <a:spLocks noGrp="1"/>
          </p:cNvSpPr>
          <p:nvPr>
            <p:ph type="subTitle" idx="1"/>
          </p:nvPr>
        </p:nvSpPr>
        <p:spPr>
          <a:xfrm>
            <a:off x="240633" y="1043188"/>
            <a:ext cx="11771259" cy="5537915"/>
          </a:xfrm>
          <a:solidFill>
            <a:schemeClr val="bg1">
              <a:lumMod val="95000"/>
            </a:schemeClr>
          </a:solidFill>
        </p:spPr>
        <p:txBody>
          <a:bodyPr>
            <a:noAutofit/>
          </a:bodyPr>
          <a:lstStyle/>
          <a:p>
            <a:pPr algn="l">
              <a:lnSpc>
                <a:spcPct val="120000"/>
              </a:lnSpc>
            </a:pPr>
            <a:r>
              <a:rPr lang="tr-TR" sz="1500" dirty="0" smtClean="0"/>
              <a:t>Sigortalının</a:t>
            </a:r>
            <a:r>
              <a:rPr lang="tr-TR" sz="1500" dirty="0"/>
              <a:t>;</a:t>
            </a:r>
            <a:br>
              <a:rPr lang="tr-TR" sz="1500" dirty="0"/>
            </a:br>
            <a:r>
              <a:rPr lang="tr-TR" sz="1500" dirty="0" smtClean="0"/>
              <a:t>- </a:t>
            </a:r>
            <a:r>
              <a:rPr lang="tr-TR" sz="1500" dirty="0" smtClean="0"/>
              <a:t>     Türkiye </a:t>
            </a:r>
            <a:r>
              <a:rPr lang="tr-TR" sz="1500" dirty="0"/>
              <a:t>Cumhuriyeti vatandaşı olması,</a:t>
            </a:r>
            <a:br>
              <a:rPr lang="tr-TR" sz="1500" dirty="0"/>
            </a:br>
            <a:r>
              <a:rPr lang="tr-TR" sz="1500" dirty="0"/>
              <a:t>- </a:t>
            </a:r>
            <a:r>
              <a:rPr lang="tr-TR" sz="1500" dirty="0" smtClean="0"/>
              <a:t>     1/10/2020 </a:t>
            </a:r>
            <a:r>
              <a:rPr lang="tr-TR" sz="1500" dirty="0"/>
              <a:t>tarihi itibarıyla Sosyal Güvenlik Kurumuna bildirilen aylık prim ve hizmet belgelerinde veya muhtasar ve prim hizmet </a:t>
            </a:r>
            <a:r>
              <a:rPr lang="tr-TR" sz="1500" dirty="0" smtClean="0"/>
              <a:t> </a:t>
            </a:r>
          </a:p>
          <a:p>
            <a:pPr algn="l">
              <a:lnSpc>
                <a:spcPct val="120000"/>
              </a:lnSpc>
            </a:pPr>
            <a:r>
              <a:rPr lang="tr-TR" sz="1500" dirty="0"/>
              <a:t> </a:t>
            </a:r>
            <a:r>
              <a:rPr lang="tr-TR" sz="1500" dirty="0" smtClean="0"/>
              <a:t>       </a:t>
            </a:r>
            <a:r>
              <a:rPr lang="tr-TR" sz="1500" dirty="0" smtClean="0"/>
              <a:t>beyannamelerinde kayıtlı olmaması, </a:t>
            </a:r>
            <a:endParaRPr lang="tr-TR" sz="1500" dirty="0"/>
          </a:p>
          <a:p>
            <a:pPr marL="342900" indent="-342900" algn="l">
              <a:lnSpc>
                <a:spcPct val="120000"/>
              </a:lnSpc>
              <a:buFontTx/>
              <a:buChar char="-"/>
            </a:pPr>
            <a:r>
              <a:rPr lang="tr-TR" sz="1500" dirty="0" smtClean="0"/>
              <a:t>Emeklilik </a:t>
            </a:r>
            <a:r>
              <a:rPr lang="tr-TR" sz="1500" dirty="0"/>
              <a:t>veya yaşlılık aylığı bağlanmamış olması, </a:t>
            </a:r>
            <a:endParaRPr lang="tr-TR" sz="1500" dirty="0" smtClean="0"/>
          </a:p>
          <a:p>
            <a:pPr marL="342900" indent="-342900" algn="l">
              <a:lnSpc>
                <a:spcPct val="120000"/>
              </a:lnSpc>
              <a:buFontTx/>
              <a:buChar char="-"/>
            </a:pPr>
            <a:r>
              <a:rPr lang="tr-TR" sz="1500" dirty="0" smtClean="0"/>
              <a:t>Hizmetleri </a:t>
            </a:r>
            <a:r>
              <a:rPr lang="tr-TR" sz="1500" dirty="0"/>
              <a:t>Sosyal Güvenlik Kurumuna bildirilerek veya bildirilmeksizin istihdam edilip 1/1/2019-17/4/2020 tarihleri arasındaki dönemde iş veya hizmet sözleşmesinin sona ermesi veya 01/12/2020 itibarıyla Sosyal Güvenlik Kurumuna bildirilmeksizin istihdam edilmeye devam edilmekte olması</a:t>
            </a:r>
            <a:r>
              <a:rPr lang="tr-TR" sz="1500" dirty="0" smtClean="0"/>
              <a:t>,</a:t>
            </a:r>
          </a:p>
          <a:p>
            <a:pPr marL="342900" indent="-342900" algn="l">
              <a:lnSpc>
                <a:spcPct val="120000"/>
              </a:lnSpc>
              <a:buFontTx/>
              <a:buChar char="-"/>
            </a:pPr>
            <a:r>
              <a:rPr lang="tr-TR" sz="1500" dirty="0" smtClean="0"/>
              <a:t>1/1/2019-17/4/2020 </a:t>
            </a:r>
            <a:r>
              <a:rPr lang="tr-TR" sz="1500" dirty="0"/>
              <a:t>tarihleri arasındaki dönemde iş veya hizmet sözleşmesinin 4857 sayılı Kanunun 25 inci maddesinin birinci fıkrasının (II) numaralı bendinde ve diğer Kanunların ilgili hükümlerine göre ahlak ve iyi niyet kurallarına uymayan haller ve benzeri sebepler kapsamında sona erdiril</a:t>
            </a:r>
            <a:r>
              <a:rPr lang="tr-TR" sz="1500" u="sng" dirty="0"/>
              <a:t>me</a:t>
            </a:r>
            <a:r>
              <a:rPr lang="tr-TR" sz="1500" dirty="0"/>
              <a:t>miş olması</a:t>
            </a:r>
            <a:r>
              <a:rPr lang="tr-TR" sz="1500" dirty="0" smtClean="0"/>
              <a:t>,</a:t>
            </a:r>
          </a:p>
          <a:p>
            <a:pPr marL="342900" indent="-342900" algn="l">
              <a:lnSpc>
                <a:spcPct val="120000"/>
              </a:lnSpc>
              <a:buFontTx/>
              <a:buChar char="-"/>
            </a:pPr>
            <a:r>
              <a:rPr lang="tr-TR" sz="1500" dirty="0" smtClean="0"/>
              <a:t>1/1/2019-17/4/2020 </a:t>
            </a:r>
            <a:r>
              <a:rPr lang="tr-TR" sz="1500" dirty="0"/>
              <a:t>tarihleri arasındaki dönemde iş veya hizmet sözleşmesi sona erdirilenler ile Sosyal Güvenlik Kurumuna bildirilmeksizin 4447 sayılı Kanunun geçici 27 </a:t>
            </a:r>
            <a:r>
              <a:rPr lang="tr-TR" sz="1500" dirty="0" err="1"/>
              <a:t>nci</a:t>
            </a:r>
            <a:r>
              <a:rPr lang="tr-TR" sz="1500" dirty="0"/>
              <a:t> maddesinin yürürlüğe girdiği tarih itibarıyla istihdam edilmeye devam edilmekte olanların, iş veya hizmet sözleşmelerinin sona erdiği ya da hâlihazırda çalışmakta oldukları en son özel sektör işverenine 01/12/2020 tarihini takip eden 30 gün içerisinde istihdam edilmek üzere başvurması ve işveren tarafından başvurusunun kabul edilerek istihdam edilmesi ve fiilen çalıştırılması</a:t>
            </a:r>
            <a:r>
              <a:rPr lang="tr-TR" sz="1500" dirty="0" smtClean="0"/>
              <a:t>,</a:t>
            </a:r>
          </a:p>
          <a:p>
            <a:pPr marL="342900" indent="-342900" algn="l">
              <a:lnSpc>
                <a:spcPct val="120000"/>
              </a:lnSpc>
              <a:buFontTx/>
              <a:buChar char="-"/>
            </a:pPr>
            <a:r>
              <a:rPr lang="tr-TR" sz="1500" dirty="0" smtClean="0"/>
              <a:t>İşyerinin </a:t>
            </a:r>
            <a:r>
              <a:rPr lang="tr-TR" sz="1500" dirty="0"/>
              <a:t>özel sektör işverenine ait olması gerekmektedir. </a:t>
            </a:r>
            <a:br>
              <a:rPr lang="tr-TR" sz="1500" dirty="0"/>
            </a:br>
            <a:r>
              <a:rPr lang="tr-TR" sz="1500" dirty="0" smtClean="0"/>
              <a:t>Yukarıdaki şartlara haiz sigortalılar için bu </a:t>
            </a:r>
            <a:r>
              <a:rPr lang="tr-TR" sz="1500" dirty="0" smtClean="0"/>
              <a:t>destekten 30.06.2021 tarihine kadar faydalandırılmıştır.</a:t>
            </a:r>
            <a:r>
              <a:rPr lang="tr-TR" sz="1500" dirty="0"/>
              <a:t/>
            </a:r>
            <a:br>
              <a:rPr lang="tr-TR" sz="1500" dirty="0"/>
            </a:br>
            <a:endParaRPr lang="tr-TR" sz="15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236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İSTİHDAMA DÖNÜŞ VE ARTI İSTİHDAM DESTEĞİ </a:t>
            </a:r>
            <a:endParaRPr lang="tr-TR" sz="3000" dirty="0"/>
          </a:p>
        </p:txBody>
      </p:sp>
      <p:sp>
        <p:nvSpPr>
          <p:cNvPr id="3" name="Alt Başlık 2"/>
          <p:cNvSpPr>
            <a:spLocks noGrp="1"/>
          </p:cNvSpPr>
          <p:nvPr>
            <p:ph type="subTitle" idx="1"/>
          </p:nvPr>
        </p:nvSpPr>
        <p:spPr>
          <a:xfrm>
            <a:off x="240633" y="1043189"/>
            <a:ext cx="11771259" cy="5435002"/>
          </a:xfrm>
          <a:solidFill>
            <a:schemeClr val="bg1">
              <a:lumMod val="95000"/>
            </a:schemeClr>
          </a:solidFill>
        </p:spPr>
        <p:txBody>
          <a:bodyPr>
            <a:noAutofit/>
          </a:bodyPr>
          <a:lstStyle/>
          <a:p>
            <a:pPr algn="just"/>
            <a:endParaRPr lang="tr-TR" dirty="0" smtClean="0"/>
          </a:p>
          <a:p>
            <a:pPr algn="just"/>
            <a:r>
              <a:rPr lang="tr-TR" dirty="0" smtClean="0"/>
              <a:t>4447 </a:t>
            </a:r>
            <a:r>
              <a:rPr lang="tr-TR" dirty="0"/>
              <a:t>sayılı Kanunun geçici </a:t>
            </a:r>
            <a:r>
              <a:rPr lang="tr-TR" dirty="0" smtClean="0"/>
              <a:t>27 </a:t>
            </a:r>
            <a:r>
              <a:rPr lang="tr-TR" dirty="0" err="1" smtClean="0"/>
              <a:t>nci</a:t>
            </a:r>
            <a:r>
              <a:rPr lang="tr-TR" dirty="0" smtClean="0"/>
              <a:t> </a:t>
            </a:r>
            <a:r>
              <a:rPr lang="tr-TR" dirty="0"/>
              <a:t>maddesinin üçüncü fıkrasında; “İşveren, birinci fıkranın </a:t>
            </a:r>
          </a:p>
          <a:p>
            <a:pPr algn="just"/>
            <a:r>
              <a:rPr lang="tr-TR" dirty="0"/>
              <a:t>(a) bendi uyarınca destekten yararlanan sigortalıların yarısından her birini, bu maddenin </a:t>
            </a:r>
          </a:p>
          <a:p>
            <a:pPr algn="just"/>
            <a:r>
              <a:rPr lang="tr-TR" dirty="0"/>
              <a:t>uygulama süresinin sona ermesinden itibaren, birinci fıkranın (a) bendi </a:t>
            </a:r>
            <a:r>
              <a:rPr lang="tr-TR" dirty="0" smtClean="0"/>
              <a:t>kap samına </a:t>
            </a:r>
            <a:r>
              <a:rPr lang="tr-TR" dirty="0"/>
              <a:t>girenlerin </a:t>
            </a:r>
          </a:p>
          <a:p>
            <a:pPr algn="just"/>
            <a:r>
              <a:rPr lang="tr-TR" dirty="0"/>
              <a:t>destekten yararlandığı ortalama süre kadar fiilen çalıştırmakla yükümlüdür. Ödenen destek </a:t>
            </a:r>
          </a:p>
          <a:p>
            <a:pPr algn="just"/>
            <a:r>
              <a:rPr lang="tr-TR" dirty="0"/>
              <a:t>tutarı, bu yükümlülüğünü yerine getirmeyen işverenden, desteğin ödeme tarihinden itibaren </a:t>
            </a:r>
            <a:r>
              <a:rPr lang="tr-TR" dirty="0" smtClean="0"/>
              <a:t> 5510 </a:t>
            </a:r>
            <a:r>
              <a:rPr lang="tr-TR" dirty="0"/>
              <a:t>sayılı </a:t>
            </a:r>
            <a:r>
              <a:rPr lang="tr-TR" dirty="0" smtClean="0"/>
              <a:t>Kanunun89'uncu </a:t>
            </a:r>
            <a:r>
              <a:rPr lang="tr-TR" dirty="0"/>
              <a:t>maddesinin ikinci fıkrası </a:t>
            </a:r>
            <a:r>
              <a:rPr lang="tr-TR" dirty="0" smtClean="0"/>
              <a:t>uyarınca </a:t>
            </a:r>
            <a:r>
              <a:rPr lang="tr-TR" dirty="0"/>
              <a:t>gecikme cezası ve </a:t>
            </a:r>
            <a:r>
              <a:rPr lang="tr-TR" dirty="0" smtClean="0"/>
              <a:t>gecikme zammı ile işverenden </a:t>
            </a:r>
            <a:r>
              <a:rPr lang="tr-TR" dirty="0"/>
              <a:t>tahsil edilir</a:t>
            </a:r>
            <a:r>
              <a:rPr lang="tr-TR" dirty="0" smtClean="0"/>
              <a:t>.” denmektedir.</a:t>
            </a:r>
          </a:p>
          <a:p>
            <a:pPr algn="just"/>
            <a:endParaRPr lang="tr-TR" dirty="0" smtClean="0"/>
          </a:p>
          <a:p>
            <a:pPr algn="just"/>
            <a:r>
              <a:rPr lang="tr-TR" dirty="0" smtClean="0"/>
              <a:t>4447 </a:t>
            </a:r>
            <a:r>
              <a:rPr lang="tr-TR" dirty="0"/>
              <a:t>sayılı Kanunun </a:t>
            </a:r>
            <a:r>
              <a:rPr lang="tr-TR" dirty="0" smtClean="0"/>
              <a:t>artı istihdamı düzenleyen geçici 28 ‘ inci </a:t>
            </a:r>
            <a:r>
              <a:rPr lang="tr-TR" dirty="0"/>
              <a:t>maddesinin dördüncü </a:t>
            </a:r>
            <a:r>
              <a:rPr lang="tr-TR" dirty="0" smtClean="0"/>
              <a:t>fıkrasında da benzer düzenleme yer almaktadır. </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41097"/>
            <a:ext cx="3225085" cy="78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537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İSTİHDAMA DÖNÜŞ VE ARTI İSTİHDAM DESTEĞİ</a:t>
            </a:r>
            <a:endParaRPr lang="tr-TR" sz="3000" dirty="0"/>
          </a:p>
        </p:txBody>
      </p:sp>
      <p:sp>
        <p:nvSpPr>
          <p:cNvPr id="3" name="Alt Başlık 2"/>
          <p:cNvSpPr>
            <a:spLocks noGrp="1"/>
          </p:cNvSpPr>
          <p:nvPr>
            <p:ph type="subTitle" idx="1"/>
          </p:nvPr>
        </p:nvSpPr>
        <p:spPr>
          <a:xfrm>
            <a:off x="240633" y="1043189"/>
            <a:ext cx="11771259" cy="5435002"/>
          </a:xfrm>
          <a:solidFill>
            <a:schemeClr val="bg1">
              <a:lumMod val="95000"/>
            </a:schemeClr>
          </a:solidFill>
        </p:spPr>
        <p:txBody>
          <a:bodyPr>
            <a:noAutofit/>
          </a:bodyPr>
          <a:lstStyle/>
          <a:p>
            <a:pPr algn="l"/>
            <a:r>
              <a:rPr lang="tr-TR" sz="2200" dirty="0" err="1" smtClean="0"/>
              <a:t>SGK’nın</a:t>
            </a:r>
            <a:r>
              <a:rPr lang="tr-TR" sz="2200" dirty="0" smtClean="0"/>
              <a:t> 06.07.2021 tarihli Genel Yazısında, 4447 </a:t>
            </a:r>
            <a:r>
              <a:rPr lang="tr-TR" sz="2200" dirty="0"/>
              <a:t>sayılı Kanunun geçici </a:t>
            </a:r>
            <a:r>
              <a:rPr lang="tr-TR" sz="2200" dirty="0" smtClean="0"/>
              <a:t>27'ncimaddesinde </a:t>
            </a:r>
            <a:r>
              <a:rPr lang="tr-TR" sz="2200" dirty="0"/>
              <a:t>düzenlenen </a:t>
            </a:r>
            <a:r>
              <a:rPr lang="tr-TR" sz="2200" dirty="0" smtClean="0"/>
              <a:t>7256 </a:t>
            </a:r>
            <a:r>
              <a:rPr lang="tr-TR" sz="2200" dirty="0"/>
              <a:t>sayılı istihdama dönüş </a:t>
            </a:r>
            <a:r>
              <a:rPr lang="tr-TR" sz="2200" dirty="0" smtClean="0"/>
              <a:t>desteği(17256 </a:t>
            </a:r>
            <a:r>
              <a:rPr lang="tr-TR" sz="2200" dirty="0" err="1" smtClean="0"/>
              <a:t>nolu</a:t>
            </a:r>
            <a:r>
              <a:rPr lang="tr-TR" sz="2200" dirty="0" smtClean="0"/>
              <a:t>), </a:t>
            </a:r>
            <a:r>
              <a:rPr lang="tr-TR" sz="2200" dirty="0"/>
              <a:t>4447 sayılı Kanunun geçici </a:t>
            </a:r>
            <a:r>
              <a:rPr lang="tr-TR" sz="2200" dirty="0" smtClean="0"/>
              <a:t>28'incimaddesinde </a:t>
            </a:r>
            <a:r>
              <a:rPr lang="tr-TR" sz="2200" dirty="0"/>
              <a:t>düzenlenen 7256 sayılı artı </a:t>
            </a:r>
            <a:r>
              <a:rPr lang="tr-TR" sz="2200" dirty="0" smtClean="0"/>
              <a:t>istihdam prim desteğinden (27256 </a:t>
            </a:r>
            <a:r>
              <a:rPr lang="tr-TR" sz="2200" dirty="0" err="1"/>
              <a:t>nolu</a:t>
            </a:r>
            <a:r>
              <a:rPr lang="tr-TR" sz="2200" dirty="0"/>
              <a:t>), yararlanılan sigortalıların iş </a:t>
            </a:r>
            <a:r>
              <a:rPr lang="tr-TR" sz="2200" dirty="0" smtClean="0"/>
              <a:t>sözleşmelerinin aşağıdaki çıkış kodları ile fesih edilmemesi gerektiği belirtilmiştir.  </a:t>
            </a:r>
          </a:p>
          <a:p>
            <a:pPr algn="l"/>
            <a:r>
              <a:rPr lang="tr-TR" sz="2200" dirty="0" smtClean="0"/>
              <a:t>⎯“1-Deneme süreli </a:t>
            </a:r>
            <a:r>
              <a:rPr lang="tr-TR" sz="2200" dirty="0"/>
              <a:t>iş sözleşmesinin işverence feshi”, </a:t>
            </a:r>
          </a:p>
          <a:p>
            <a:pPr algn="l"/>
            <a:r>
              <a:rPr lang="tr-TR" sz="2200" dirty="0" smtClean="0"/>
              <a:t>⎯ “4-Belirsiz </a:t>
            </a:r>
            <a:r>
              <a:rPr lang="tr-TR" sz="2200" dirty="0"/>
              <a:t>süreli iş sözleşmesinin işveren tarafından haklı sebep </a:t>
            </a:r>
            <a:r>
              <a:rPr lang="tr-TR" sz="2200" dirty="0" smtClean="0"/>
              <a:t>bildirilmeden </a:t>
            </a:r>
            <a:r>
              <a:rPr lang="tr-TR" sz="2200" dirty="0"/>
              <a:t>feshi”, </a:t>
            </a:r>
          </a:p>
          <a:p>
            <a:pPr algn="l"/>
            <a:r>
              <a:rPr lang="tr-TR" sz="2200" dirty="0" smtClean="0"/>
              <a:t>⎯“5-Belirli </a:t>
            </a:r>
            <a:r>
              <a:rPr lang="tr-TR" sz="2200" dirty="0"/>
              <a:t>süreli iş sözleşmesinin sona ermesi”, </a:t>
            </a:r>
          </a:p>
          <a:p>
            <a:pPr algn="l"/>
            <a:r>
              <a:rPr lang="tr-TR" sz="2200" dirty="0" smtClean="0"/>
              <a:t>⎯“15-Toplu </a:t>
            </a:r>
            <a:r>
              <a:rPr lang="tr-TR" sz="2200" dirty="0"/>
              <a:t>işçi çıkarma”, </a:t>
            </a:r>
          </a:p>
          <a:p>
            <a:pPr algn="l"/>
            <a:r>
              <a:rPr lang="tr-TR" sz="2200" dirty="0" smtClean="0"/>
              <a:t>⎯“17-İşyerinin </a:t>
            </a:r>
            <a:r>
              <a:rPr lang="tr-TR" sz="2200" dirty="0"/>
              <a:t>kapanması”, </a:t>
            </a:r>
          </a:p>
          <a:p>
            <a:pPr algn="l"/>
            <a:r>
              <a:rPr lang="tr-TR" sz="2200" dirty="0" smtClean="0"/>
              <a:t>⎯“19-Mevsim </a:t>
            </a:r>
            <a:r>
              <a:rPr lang="tr-TR" sz="2200" dirty="0"/>
              <a:t>bitimi”, </a:t>
            </a:r>
          </a:p>
          <a:p>
            <a:pPr algn="l"/>
            <a:r>
              <a:rPr lang="tr-TR" sz="2200" dirty="0" smtClean="0"/>
              <a:t>⎯“20-Kampanya </a:t>
            </a:r>
            <a:r>
              <a:rPr lang="tr-TR" sz="2200" dirty="0"/>
              <a:t>bitimi”, </a:t>
            </a:r>
          </a:p>
          <a:p>
            <a:pPr algn="l"/>
            <a:r>
              <a:rPr lang="tr-TR" sz="2200" dirty="0" smtClean="0"/>
              <a:t>⎯“22-Diğer </a:t>
            </a:r>
            <a:r>
              <a:rPr lang="tr-TR" sz="2200" dirty="0"/>
              <a:t>nedenler”, </a:t>
            </a:r>
          </a:p>
          <a:p>
            <a:pPr algn="l"/>
            <a:r>
              <a:rPr lang="tr-TR" sz="2200" dirty="0" smtClean="0"/>
              <a:t>⎯“25-İşçi </a:t>
            </a:r>
            <a:r>
              <a:rPr lang="tr-TR" sz="2200" dirty="0"/>
              <a:t>tarafından işverenin ahlak ve </a:t>
            </a:r>
            <a:r>
              <a:rPr lang="tr-TR" sz="2200" dirty="0" smtClean="0"/>
              <a:t>iyi niyet kurallarına </a:t>
            </a:r>
            <a:r>
              <a:rPr lang="tr-TR" sz="2200" dirty="0"/>
              <a:t>aykırı davranış </a:t>
            </a:r>
            <a:r>
              <a:rPr lang="tr-TR" sz="2200" dirty="0" smtClean="0"/>
              <a:t>nedeni </a:t>
            </a:r>
            <a:r>
              <a:rPr lang="tr-TR" sz="2200" dirty="0"/>
              <a:t>ile fesih”, </a:t>
            </a:r>
          </a:p>
          <a:p>
            <a:pPr algn="l"/>
            <a:r>
              <a:rPr lang="tr-TR" sz="2200" dirty="0" smtClean="0"/>
              <a:t>⎯“34-İşyerinin </a:t>
            </a:r>
            <a:r>
              <a:rPr lang="tr-TR" sz="2200" dirty="0"/>
              <a:t>devri, işin veya işyerinin </a:t>
            </a:r>
            <a:r>
              <a:rPr lang="tr-TR" sz="2200" dirty="0" smtClean="0"/>
              <a:t>niteliğinin </a:t>
            </a:r>
            <a:r>
              <a:rPr lang="tr-TR" sz="2200" dirty="0"/>
              <a:t>değişmesi nedeniyle fesih”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20" y="250279"/>
            <a:ext cx="3232597"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052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9270" y="253512"/>
            <a:ext cx="11771259" cy="786062"/>
          </a:xfrm>
          <a:solidFill>
            <a:srgbClr val="FFC000"/>
          </a:solidFill>
        </p:spPr>
        <p:txBody>
          <a:bodyPr>
            <a:normAutofit/>
          </a:bodyPr>
          <a:lstStyle/>
          <a:p>
            <a:r>
              <a:rPr lang="tr-TR" sz="3000" b="1" dirty="0" smtClean="0"/>
              <a:t>                          İSTİHDAMA DÖNÜŞ VE ARTI İSTİHDAM DESTEĞİ</a:t>
            </a:r>
            <a:endParaRPr lang="tr-TR" sz="3000" dirty="0"/>
          </a:p>
        </p:txBody>
      </p:sp>
      <p:sp>
        <p:nvSpPr>
          <p:cNvPr id="3" name="Alt Başlık 2"/>
          <p:cNvSpPr>
            <a:spLocks noGrp="1"/>
          </p:cNvSpPr>
          <p:nvPr>
            <p:ph type="subTitle" idx="1"/>
          </p:nvPr>
        </p:nvSpPr>
        <p:spPr>
          <a:xfrm>
            <a:off x="279270" y="1030310"/>
            <a:ext cx="11771259" cy="5666704"/>
          </a:xfrm>
          <a:solidFill>
            <a:schemeClr val="bg1">
              <a:lumMod val="95000"/>
            </a:schemeClr>
          </a:solidFill>
        </p:spPr>
        <p:txBody>
          <a:bodyPr>
            <a:noAutofit/>
          </a:bodyPr>
          <a:lstStyle/>
          <a:p>
            <a:pPr algn="just"/>
            <a:r>
              <a:rPr lang="tr-TR" sz="2200" u="sng" dirty="0" smtClean="0"/>
              <a:t>Sigortalıların </a:t>
            </a:r>
            <a:r>
              <a:rPr lang="tr-TR" u="sng" dirty="0" smtClean="0"/>
              <a:t>tamamının yukarıda belirtilen çıkış kodları dışındaki kodlarla iş sözleşmelerinin son ermesi halinde herhangi bir ihlal söz konusu olmayacağından  kurumca bir işlem yapılmayacaktır.</a:t>
            </a:r>
          </a:p>
          <a:p>
            <a:pPr algn="just"/>
            <a:r>
              <a:rPr lang="tr-TR" dirty="0"/>
              <a:t>Çalıştırılması gereken sigortalı sayısı ile destekten yararlanılan ortalama süre, destek süresinin bitmesinden (4857 sayılı Kanunun geçici 10 uncu maddesinde yer alan fesih yapılamayacak sürenin son gününden) sonra sistem tarafından hesaplanarak İşveren Sisteminde bulunan </a:t>
            </a:r>
            <a:r>
              <a:rPr lang="tr-TR" b="1" dirty="0"/>
              <a:t>“4447/Geçici 27. Madde Listeleme-Silme” </a:t>
            </a:r>
            <a:r>
              <a:rPr lang="tr-TR" dirty="0"/>
              <a:t>menüsünde yer alan tanımlama ekranında </a:t>
            </a:r>
            <a:r>
              <a:rPr lang="tr-TR" dirty="0" smtClean="0"/>
              <a:t>gösterileceği </a:t>
            </a:r>
            <a:r>
              <a:rPr lang="tr-TR" dirty="0" err="1" smtClean="0"/>
              <a:t>SGK’nın</a:t>
            </a:r>
            <a:r>
              <a:rPr lang="tr-TR" dirty="0" smtClean="0"/>
              <a:t> 2020/50 sayılı genelgesinde belirtilmiştir. </a:t>
            </a:r>
          </a:p>
          <a:p>
            <a:pPr algn="just"/>
            <a:r>
              <a:rPr lang="tr-TR" b="1" dirty="0" smtClean="0"/>
              <a:t>Örnek</a:t>
            </a:r>
            <a:r>
              <a:rPr lang="tr-TR" b="1" dirty="0"/>
              <a:t>: </a:t>
            </a:r>
            <a:r>
              <a:rPr lang="tr-TR" dirty="0"/>
              <a:t>(Z) Ltd. </a:t>
            </a:r>
            <a:r>
              <a:rPr lang="tr-TR" dirty="0" err="1"/>
              <a:t>Şti.</a:t>
            </a:r>
            <a:r>
              <a:rPr lang="tr-TR" dirty="0" err="1" smtClean="0"/>
              <a:t>’de</a:t>
            </a:r>
            <a:r>
              <a:rPr lang="tr-TR" dirty="0" smtClean="0"/>
              <a:t>; 2020/Aralık </a:t>
            </a:r>
            <a:r>
              <a:rPr lang="tr-TR" dirty="0"/>
              <a:t>ayında A, B, C, D ve E sigortalılarının</a:t>
            </a:r>
            <a:r>
              <a:rPr lang="tr-TR" dirty="0" smtClean="0"/>
              <a:t>,  2021/Ocak </a:t>
            </a:r>
            <a:r>
              <a:rPr lang="tr-TR" dirty="0"/>
              <a:t>ayında A, B, C, D ve E sigortalılarının</a:t>
            </a:r>
            <a:r>
              <a:rPr lang="tr-TR" dirty="0" smtClean="0"/>
              <a:t>,  17256 </a:t>
            </a:r>
            <a:r>
              <a:rPr lang="tr-TR" dirty="0"/>
              <a:t>kanun numarası seçilmek suretiyle düzenlenen aylık prim ve hizmet belgesi/muhtasar ve prim hizmet beyannamesi ile Kuruma bildirilerek destekten yararlanıldığı varsayıldığında; </a:t>
            </a:r>
            <a:endParaRPr lang="tr-TR" dirty="0" smtClean="0"/>
          </a:p>
          <a:p>
            <a:pPr algn="just"/>
            <a:r>
              <a:rPr lang="tr-TR" dirty="0" smtClean="0"/>
              <a:t>Destek </a:t>
            </a:r>
            <a:r>
              <a:rPr lang="tr-TR" dirty="0"/>
              <a:t>süresinin sona ermesinden itibaren çalıştırılması gereken sigortalı sayısı </a:t>
            </a:r>
            <a:r>
              <a:rPr lang="tr-TR" dirty="0" smtClean="0"/>
              <a:t>3 olmaktadır.  (5+5/2/2=2,5=3</a:t>
            </a:r>
            <a:r>
              <a:rPr lang="tr-TR" dirty="0"/>
              <a:t>) olacaktır. İşverenin bu beş sigortalıdan tercih edeceği üç sigortalıyı, destek süresinin bitiminden sonra ortalama destek süresi kadar fiilen çalıştırması gerekmektedir.</a:t>
            </a:r>
          </a:p>
          <a:p>
            <a:endParaRPr lang="tr-TR"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63158"/>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313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İSTİHDAMA DÖNÜŞ VE ARTI İSTİHDAM DESTEĞİ</a:t>
            </a:r>
            <a:endParaRPr lang="tr-TR" sz="3000" dirty="0"/>
          </a:p>
        </p:txBody>
      </p:sp>
      <p:sp>
        <p:nvSpPr>
          <p:cNvPr id="3" name="Alt Başlık 2"/>
          <p:cNvSpPr>
            <a:spLocks noGrp="1"/>
          </p:cNvSpPr>
          <p:nvPr>
            <p:ph type="subTitle" idx="1"/>
          </p:nvPr>
        </p:nvSpPr>
        <p:spPr>
          <a:xfrm>
            <a:off x="240633" y="1043189"/>
            <a:ext cx="11771259" cy="5666704"/>
          </a:xfrm>
          <a:solidFill>
            <a:schemeClr val="bg1">
              <a:lumMod val="95000"/>
            </a:schemeClr>
          </a:solidFill>
        </p:spPr>
        <p:txBody>
          <a:bodyPr>
            <a:noAutofit/>
          </a:bodyPr>
          <a:lstStyle/>
          <a:p>
            <a:pPr algn="l"/>
            <a:r>
              <a:rPr lang="tr-TR" b="1" dirty="0" smtClean="0"/>
              <a:t>Destek </a:t>
            </a:r>
            <a:r>
              <a:rPr lang="tr-TR" b="1" dirty="0"/>
              <a:t>Süresinin Sona Ermesinden İtibaren Çalıştırılması Gereken Ortalama Destek Süresi </a:t>
            </a:r>
            <a:r>
              <a:rPr lang="tr-TR" b="1" dirty="0" smtClean="0"/>
              <a:t>Hesabı :</a:t>
            </a:r>
            <a:endParaRPr lang="tr-TR" b="1" dirty="0"/>
          </a:p>
          <a:p>
            <a:pPr algn="just"/>
            <a:r>
              <a:rPr lang="tr-TR" dirty="0"/>
              <a:t>4447 sayılı Kanunun geçici 27 </a:t>
            </a:r>
            <a:r>
              <a:rPr lang="tr-TR" dirty="0" err="1"/>
              <a:t>nci</a:t>
            </a:r>
            <a:r>
              <a:rPr lang="tr-TR" dirty="0"/>
              <a:t> maddesinin birinci fıkrasının (a) bendi kapsamında destekten yararlanılabilmesi için, bu bent kapsamında destekten yararlanılan sigortalı sayısının yarısının destek süresinin sona ermesinden itibaren, maddenin yürürlük tarihinden 4857 sayılı Kanunun geçici 10 uncu maddesinde yer alan fesih yapılamayacak sürenin son gününü içine alan ay sayısını geçmeyecek süre içinde destekten yararlanılan ortalama süre kadar fiilen çalıştırılması gerekmektedir</a:t>
            </a:r>
            <a:r>
              <a:rPr lang="tr-TR" dirty="0" smtClean="0"/>
              <a:t>.</a:t>
            </a:r>
          </a:p>
          <a:p>
            <a:pPr algn="l"/>
            <a:endParaRPr lang="tr-TR" dirty="0"/>
          </a:p>
          <a:p>
            <a:pPr algn="l"/>
            <a:r>
              <a:rPr lang="tr-TR" dirty="0"/>
              <a:t>Destekten Yararlanılan Ortalama Süre = Destekten Yararlanılan Tüm Sigortalıların Gün Sayısı / Destekten Yararlanılan Sigortalı Sayısı formülü vasıtasıyla bulunacaktır. </a:t>
            </a:r>
            <a:endParaRPr lang="tr-TR" dirty="0" smtClean="0"/>
          </a:p>
          <a:p>
            <a:pPr algn="l"/>
            <a:endParaRPr lang="tr-TR" dirty="0" smtClean="0"/>
          </a:p>
          <a:p>
            <a:pPr algn="l"/>
            <a:r>
              <a:rPr lang="tr-TR" dirty="0" smtClean="0"/>
              <a:t>Buna </a:t>
            </a:r>
            <a:r>
              <a:rPr lang="tr-TR" dirty="0"/>
              <a:t>göre, destekten yararlanılan ortalama sürenin küsurat kısmı 0,01 ila 0,49 arasında ise 0 (sıfır) olarak dikkate alınacak, 0,50 ila 0,99 arasında ise tama iblağ edilecektir</a:t>
            </a:r>
            <a:r>
              <a:rPr lang="tr-TR" dirty="0" smtClean="0"/>
              <a:t>.</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851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İSTİHDAMA DÖNÜŞ VE ARTI İSTİHDAM DESTEĞİ</a:t>
            </a:r>
            <a:endParaRPr lang="tr-TR" sz="3000" dirty="0"/>
          </a:p>
        </p:txBody>
      </p:sp>
      <p:sp>
        <p:nvSpPr>
          <p:cNvPr id="3" name="Alt Başlık 2"/>
          <p:cNvSpPr>
            <a:spLocks noGrp="1"/>
          </p:cNvSpPr>
          <p:nvPr>
            <p:ph type="subTitle" idx="1"/>
          </p:nvPr>
        </p:nvSpPr>
        <p:spPr>
          <a:xfrm>
            <a:off x="240633" y="1043189"/>
            <a:ext cx="11771259" cy="5666704"/>
          </a:xfrm>
          <a:solidFill>
            <a:schemeClr val="bg1">
              <a:lumMod val="95000"/>
            </a:schemeClr>
          </a:solidFill>
        </p:spPr>
        <p:txBody>
          <a:bodyPr>
            <a:noAutofit/>
          </a:bodyPr>
          <a:lstStyle/>
          <a:p>
            <a:pPr algn="l"/>
            <a:r>
              <a:rPr lang="tr-TR" sz="2000" dirty="0" smtClean="0"/>
              <a:t> </a:t>
            </a:r>
            <a:endParaRPr lang="tr-TR" sz="2200" dirty="0"/>
          </a:p>
        </p:txBody>
      </p:sp>
      <p:graphicFrame>
        <p:nvGraphicFramePr>
          <p:cNvPr id="4" name="Tablo 3"/>
          <p:cNvGraphicFramePr>
            <a:graphicFrameLocks noGrp="1"/>
          </p:cNvGraphicFramePr>
          <p:nvPr>
            <p:extLst>
              <p:ext uri="{D42A27DB-BD31-4B8C-83A1-F6EECF244321}">
                <p14:modId xmlns:p14="http://schemas.microsoft.com/office/powerpoint/2010/main" val="2348318644"/>
              </p:ext>
            </p:extLst>
          </p:nvPr>
        </p:nvGraphicFramePr>
        <p:xfrm>
          <a:off x="549527" y="3293923"/>
          <a:ext cx="10787519" cy="3253740"/>
        </p:xfrm>
        <a:graphic>
          <a:graphicData uri="http://schemas.openxmlformats.org/drawingml/2006/table">
            <a:tbl>
              <a:tblPr/>
              <a:tblGrid>
                <a:gridCol w="2717096">
                  <a:extLst>
                    <a:ext uri="{9D8B030D-6E8A-4147-A177-3AD203B41FA5}">
                      <a16:colId xmlns:a16="http://schemas.microsoft.com/office/drawing/2014/main" val="20000"/>
                    </a:ext>
                  </a:extLst>
                </a:gridCol>
                <a:gridCol w="2789073">
                  <a:extLst>
                    <a:ext uri="{9D8B030D-6E8A-4147-A177-3AD203B41FA5}">
                      <a16:colId xmlns:a16="http://schemas.microsoft.com/office/drawing/2014/main" val="20001"/>
                    </a:ext>
                  </a:extLst>
                </a:gridCol>
                <a:gridCol w="2596599">
                  <a:extLst>
                    <a:ext uri="{9D8B030D-6E8A-4147-A177-3AD203B41FA5}">
                      <a16:colId xmlns:a16="http://schemas.microsoft.com/office/drawing/2014/main" val="20002"/>
                    </a:ext>
                  </a:extLst>
                </a:gridCol>
                <a:gridCol w="2684751">
                  <a:extLst>
                    <a:ext uri="{9D8B030D-6E8A-4147-A177-3AD203B41FA5}">
                      <a16:colId xmlns:a16="http://schemas.microsoft.com/office/drawing/2014/main" val="20003"/>
                    </a:ext>
                  </a:extLst>
                </a:gridCol>
              </a:tblGrid>
              <a:tr h="0">
                <a:tc>
                  <a:txBody>
                    <a:bodyPr/>
                    <a:lstStyle/>
                    <a:p>
                      <a:pPr algn="ctr"/>
                      <a:r>
                        <a:rPr lang="tr-TR" b="1" dirty="0">
                          <a:effectLst/>
                        </a:rPr>
                        <a:t>Sigortalılar</a:t>
                      </a:r>
                      <a:endParaRPr lang="tr-TR" dirty="0">
                        <a:effectLst/>
                      </a:endParaRP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a:r>
                        <a:rPr lang="tr-TR" b="1">
                          <a:effectLst/>
                        </a:rPr>
                        <a:t>2020/Aralık</a:t>
                      </a:r>
                      <a:endParaRPr lang="tr-TR">
                        <a:effectLst/>
                      </a:endParaRP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a:r>
                        <a:rPr lang="tr-TR" b="1" dirty="0">
                          <a:effectLst/>
                        </a:rPr>
                        <a:t>2021/Ocak</a:t>
                      </a:r>
                      <a:endParaRPr lang="tr-TR" dirty="0">
                        <a:effectLst/>
                      </a:endParaRP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a:r>
                        <a:rPr lang="tr-TR" b="1">
                          <a:effectLst/>
                        </a:rPr>
                        <a:t>Toplam</a:t>
                      </a:r>
                      <a:endParaRPr lang="tr-TR">
                        <a:effectLst/>
                      </a:endParaRP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535">
                <a:tc>
                  <a:txBody>
                    <a:bodyPr/>
                    <a:lstStyle/>
                    <a:p>
                      <a:pPr algn="l"/>
                      <a:r>
                        <a:rPr lang="tr-TR" dirty="0">
                          <a:effectLst/>
                        </a:rPr>
                        <a:t>A</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effectLst/>
                        </a:rPr>
                        <a:t>30</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17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47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0535">
                <a:tc>
                  <a:txBody>
                    <a:bodyPr/>
                    <a:lstStyle/>
                    <a:p>
                      <a:pPr algn="l"/>
                      <a:r>
                        <a:rPr lang="tr-TR">
                          <a:effectLst/>
                        </a:rPr>
                        <a:t>B</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effectLst/>
                        </a:rPr>
                        <a:t>30</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17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47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70535">
                <a:tc>
                  <a:txBody>
                    <a:bodyPr/>
                    <a:lstStyle/>
                    <a:p>
                      <a:pPr algn="l"/>
                      <a:r>
                        <a:rPr lang="tr-TR" dirty="0">
                          <a:effectLst/>
                        </a:rPr>
                        <a:t>C</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30</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17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47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0535">
                <a:tc>
                  <a:txBody>
                    <a:bodyPr/>
                    <a:lstStyle/>
                    <a:p>
                      <a:pPr algn="l"/>
                      <a:r>
                        <a:rPr lang="tr-TR">
                          <a:effectLst/>
                        </a:rPr>
                        <a:t>D</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30</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17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47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0535">
                <a:tc>
                  <a:txBody>
                    <a:bodyPr/>
                    <a:lstStyle/>
                    <a:p>
                      <a:pPr algn="l"/>
                      <a:r>
                        <a:rPr lang="tr-TR">
                          <a:effectLst/>
                        </a:rPr>
                        <a:t>E</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30</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17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47</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algn="l"/>
                      <a:r>
                        <a:rPr lang="tr-TR">
                          <a:effectLst/>
                        </a:rPr>
                        <a:t>Toplam</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effectLst/>
                        </a:rPr>
                        <a:t>150</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a:effectLst/>
                        </a:rPr>
                        <a:t>85</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effectLst/>
                        </a:rPr>
                        <a:t>235</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198160" y="954936"/>
            <a:ext cx="1149025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rgbClr val="2D2D2D"/>
                </a:solidFill>
                <a:effectLst/>
                <a:latin typeface="Roboto"/>
                <a:cs typeface="Arial" pitchFamily="34" charset="0"/>
              </a:rPr>
              <a:t>Örnek: </a:t>
            </a:r>
            <a:r>
              <a:rPr kumimoji="0" lang="tr-TR" altLang="tr-TR" b="0" i="0" u="none" strike="noStrike" cap="none" normalizeH="0" baseline="0" dirty="0" smtClean="0">
                <a:ln>
                  <a:noFill/>
                </a:ln>
                <a:solidFill>
                  <a:srgbClr val="2D2D2D"/>
                </a:solidFill>
                <a:effectLst/>
                <a:latin typeface="Roboto"/>
                <a:cs typeface="Arial" pitchFamily="34" charset="0"/>
              </a:rPr>
              <a:t>(R) Ltd. </a:t>
            </a:r>
            <a:r>
              <a:rPr kumimoji="0" lang="tr-TR" altLang="tr-TR" b="0" i="0" u="none" strike="noStrike" cap="none" normalizeH="0" baseline="0" dirty="0" err="1" smtClean="0">
                <a:ln>
                  <a:noFill/>
                </a:ln>
                <a:solidFill>
                  <a:srgbClr val="2D2D2D"/>
                </a:solidFill>
                <a:effectLst/>
                <a:latin typeface="Roboto"/>
                <a:cs typeface="Arial" pitchFamily="34" charset="0"/>
              </a:rPr>
              <a:t>Şti.’de</a:t>
            </a:r>
            <a:r>
              <a:rPr kumimoji="0" lang="tr-TR" altLang="tr-TR" b="0" i="0" u="none" strike="noStrike" cap="none" normalizeH="0" baseline="0" dirty="0" smtClean="0">
                <a:ln>
                  <a:noFill/>
                </a:ln>
                <a:solidFill>
                  <a:srgbClr val="2D2D2D"/>
                </a:solidFill>
                <a:effectLst/>
                <a:latin typeface="Roboto"/>
                <a:cs typeface="Arial" pitchFamily="34" charset="0"/>
              </a:rPr>
              <a:t> A, B, C, D ve E sigortalılarının her biri için 2020/Aralık ayında 30 gün, 2021/Ocak ayında 17 gün bildirim yapılarak destekten yararlanıldığı varsayıldığında,</a:t>
            </a:r>
            <a:endParaRPr kumimoji="0" lang="tr-TR" altLang="tr-T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2D2D2D"/>
                </a:solidFill>
                <a:effectLst/>
                <a:latin typeface="Roboto"/>
                <a:cs typeface="Arial" pitchFamily="34" charset="0"/>
              </a:rPr>
              <a:t>Destekten yararlanılan ortalama süre 47 gün (235/5=47) olacaktır. Bu durumda işverenin destekten yararlandığı 5 sigortalıdan tercih edeceği üç sigortalının (5/2=2,5=3) her birini, destek süresinin sona ermesinden itibaren 47 gün süreyle çalıştırması gerekmektedir. 47 günlük bildirimin, destek süresinin sona ermesinden itibaren 1/12/2020 tarihinden 4857 sayılı Kanunun geçici 10 uncu maddesinde yer alan fesih yapılamayacak sürenin son gününü içine alan ay sayısını geçmeyecek süre içinde yapılması gerekmektedir. Yani Ocak 2022 ye kadar süre bulunmaktadır. (Ücretsiz izin vs. gibi nedenlerle bildirim yapılamaması söz konusu olabilecektir.)</a:t>
            </a:r>
            <a:endParaRPr kumimoji="0" lang="tr-TR" altLang="tr-TR" b="0" i="0" u="none" strike="noStrike" cap="none" normalizeH="0" baseline="0" dirty="0" smtClean="0">
              <a:ln>
                <a:noFill/>
              </a:ln>
              <a:solidFill>
                <a:schemeClr val="tx1"/>
              </a:solidFill>
              <a:effectLst/>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3" y="250279"/>
            <a:ext cx="3134933" cy="76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448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0" y="3849"/>
            <a:ext cx="12192000" cy="6849687"/>
          </a:xfrm>
          <a:prstGeom prst="rect">
            <a:avLst/>
          </a:prstGeom>
        </p:spPr>
      </p:pic>
      <p:sp>
        <p:nvSpPr>
          <p:cNvPr id="3" name="2 Metin kutusu"/>
          <p:cNvSpPr txBox="1"/>
          <p:nvPr/>
        </p:nvSpPr>
        <p:spPr>
          <a:xfrm>
            <a:off x="8944824" y="5269117"/>
            <a:ext cx="31053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a:ea typeface="+mn-ea"/>
                <a:cs typeface="Times New Roman" pitchFamily="18" charset="0"/>
              </a:rPr>
              <a:t>- S.</a:t>
            </a:r>
            <a:r>
              <a:rPr kumimoji="0" lang="tr-TR" sz="2800" b="1" i="0" u="none" strike="noStrike" kern="1200" cap="none" spc="0" normalizeH="0" baseline="0" noProof="0" dirty="0" err="1" smtClean="0">
                <a:ln>
                  <a:noFill/>
                </a:ln>
                <a:solidFill>
                  <a:prstClr val="black"/>
                </a:solidFill>
                <a:effectLst/>
                <a:uLnTx/>
                <a:uFillTx/>
                <a:latin typeface="Calibri"/>
                <a:ea typeface="+mn-ea"/>
                <a:cs typeface="Times New Roman" pitchFamily="18" charset="0"/>
              </a:rPr>
              <a:t>M.Mali</a:t>
            </a:r>
            <a:r>
              <a:rPr kumimoji="0" lang="tr-TR" sz="2800" b="1" i="0" u="none" strike="noStrike" kern="1200" cap="none" spc="0" normalizeH="0" baseline="0" noProof="0" dirty="0" smtClean="0">
                <a:ln>
                  <a:noFill/>
                </a:ln>
                <a:solidFill>
                  <a:prstClr val="black"/>
                </a:solidFill>
                <a:effectLst/>
                <a:uLnTx/>
                <a:uFillTx/>
                <a:latin typeface="Calibri"/>
                <a:ea typeface="+mn-ea"/>
                <a:cs typeface="Times New Roman" pitchFamily="18" charset="0"/>
              </a:rPr>
              <a:t> Müşavir</a:t>
            </a:r>
            <a:endParaRPr kumimoji="0" lang="tr-TR" sz="2800" b="1" i="0" u="none" strike="noStrike" kern="1200" cap="none" spc="0" normalizeH="0" baseline="0" noProof="0" dirty="0">
              <a:ln>
                <a:noFill/>
              </a:ln>
              <a:solidFill>
                <a:prstClr val="black"/>
              </a:solidFill>
              <a:effectLst/>
              <a:uLnTx/>
              <a:uFillTx/>
              <a:latin typeface="Calibri"/>
              <a:ea typeface="+mn-ea"/>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153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08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SOKAĞA </a:t>
            </a:r>
            <a:r>
              <a:rPr lang="tr-TR" sz="3000" b="1" dirty="0"/>
              <a:t>ÇIKMA </a:t>
            </a:r>
            <a:r>
              <a:rPr lang="tr-TR" sz="3000" b="1" dirty="0" smtClean="0"/>
              <a:t>YASAKLARI </a:t>
            </a:r>
            <a:r>
              <a:rPr lang="tr-TR" sz="3000" b="1" dirty="0"/>
              <a:t>VE TELAFİ </a:t>
            </a:r>
            <a:r>
              <a:rPr lang="tr-TR" sz="3000" b="1" dirty="0" smtClean="0"/>
              <a:t>ÇALIŞMASI</a:t>
            </a:r>
            <a:endParaRPr lang="tr-TR" sz="3000" dirty="0"/>
          </a:p>
        </p:txBody>
      </p:sp>
      <p:sp>
        <p:nvSpPr>
          <p:cNvPr id="3" name="Alt Başlık 2"/>
          <p:cNvSpPr>
            <a:spLocks noGrp="1"/>
          </p:cNvSpPr>
          <p:nvPr>
            <p:ph type="subTitle" idx="1"/>
          </p:nvPr>
        </p:nvSpPr>
        <p:spPr>
          <a:xfrm>
            <a:off x="240633" y="1026696"/>
            <a:ext cx="11771259" cy="5277851"/>
          </a:xfrm>
          <a:solidFill>
            <a:schemeClr val="bg1">
              <a:lumMod val="95000"/>
            </a:schemeClr>
          </a:solidFill>
        </p:spPr>
        <p:txBody>
          <a:bodyPr>
            <a:normAutofit/>
          </a:bodyPr>
          <a:lstStyle/>
          <a:p>
            <a:r>
              <a:rPr lang="tr-TR" dirty="0"/>
              <a:t> </a:t>
            </a:r>
          </a:p>
          <a:p>
            <a:pPr algn="l"/>
            <a:r>
              <a:rPr lang="tr-TR" b="1" dirty="0" smtClean="0"/>
              <a:t>4857 </a:t>
            </a:r>
            <a:r>
              <a:rPr lang="tr-TR" b="1" dirty="0"/>
              <a:t>sayılı İş Kanunu </a:t>
            </a:r>
            <a:r>
              <a:rPr lang="tr-TR" b="1" dirty="0" err="1"/>
              <a:t>md.</a:t>
            </a:r>
            <a:r>
              <a:rPr lang="tr-TR" b="1" dirty="0"/>
              <a:t> 64’e </a:t>
            </a:r>
            <a:r>
              <a:rPr lang="tr-TR" dirty="0"/>
              <a:t>ve Çalışma Süreleri Yönetmeliğinin “</a:t>
            </a:r>
            <a:r>
              <a:rPr lang="tr-TR" b="1" dirty="0"/>
              <a:t>Telafi Çalışması” başlıklı 7. Maddesine göre </a:t>
            </a:r>
            <a:r>
              <a:rPr lang="tr-TR" dirty="0"/>
              <a:t>telafi çalışması yaptırılabilecek durumlar üç başlık altında toplanabilir:</a:t>
            </a:r>
          </a:p>
          <a:p>
            <a:pPr marL="457200" indent="-457200" algn="l">
              <a:spcBef>
                <a:spcPts val="1800"/>
              </a:spcBef>
              <a:buAutoNum type="alphaLcParenR"/>
            </a:pPr>
            <a:r>
              <a:rPr lang="tr-TR" dirty="0" smtClean="0"/>
              <a:t>   Zorunlu </a:t>
            </a:r>
            <a:r>
              <a:rPr lang="tr-TR" dirty="0"/>
              <a:t>nedenlerle işin durması</a:t>
            </a:r>
            <a:r>
              <a:rPr lang="tr-TR" dirty="0" smtClean="0"/>
              <a:t>,</a:t>
            </a:r>
          </a:p>
          <a:p>
            <a:pPr algn="l">
              <a:spcBef>
                <a:spcPts val="1800"/>
              </a:spcBef>
            </a:pPr>
            <a:r>
              <a:rPr lang="tr-TR" dirty="0" smtClean="0"/>
              <a:t>b)      Ulusal </a:t>
            </a:r>
            <a:r>
              <a:rPr lang="tr-TR" dirty="0"/>
              <a:t>bayram ve genel tatillerden önce veya sonra işyerinin tatil edilmesi veya benzer nedenlerle işyerinde normal çalışma sürelerinin önemli ölçüde altında çalışılması, tamamen tatil edilmesi,</a:t>
            </a:r>
            <a:br>
              <a:rPr lang="tr-TR" dirty="0"/>
            </a:br>
            <a:r>
              <a:rPr lang="tr-TR" dirty="0" smtClean="0"/>
              <a:t>c</a:t>
            </a:r>
            <a:r>
              <a:rPr lang="tr-TR" dirty="0"/>
              <a:t>) </a:t>
            </a:r>
            <a:r>
              <a:rPr lang="tr-TR" dirty="0" smtClean="0"/>
              <a:t>     İşçinin </a:t>
            </a:r>
            <a:r>
              <a:rPr lang="tr-TR" dirty="0"/>
              <a:t>talebi ile kendisine izin verilmesi veya benzeri nedenlerle telafi çalışması halleridir. </a:t>
            </a:r>
            <a:endParaRPr lang="tr-TR" dirty="0" smtClean="0"/>
          </a:p>
          <a:p>
            <a:pPr algn="l">
              <a:spcBef>
                <a:spcPts val="1800"/>
              </a:spcBef>
            </a:pPr>
            <a:r>
              <a:rPr lang="tr-TR" dirty="0" smtClean="0"/>
              <a:t>İşçiye </a:t>
            </a:r>
            <a:r>
              <a:rPr lang="tr-TR" dirty="0"/>
              <a:t>TİS ve ya Kanunen verilmesi gereken izinler için telafi çalışması yaptırılmaz.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2" y="237400"/>
            <a:ext cx="2748568" cy="79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574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SOKAĞA </a:t>
            </a:r>
            <a:r>
              <a:rPr lang="tr-TR" sz="3000" b="1" dirty="0"/>
              <a:t>ÇIKMA </a:t>
            </a:r>
            <a:r>
              <a:rPr lang="tr-TR" sz="3000" b="1" dirty="0" smtClean="0"/>
              <a:t>YASAKLARI </a:t>
            </a:r>
            <a:r>
              <a:rPr lang="tr-TR" sz="3000" b="1" dirty="0"/>
              <a:t>VE TELAFİ </a:t>
            </a:r>
            <a:r>
              <a:rPr lang="tr-TR" sz="3000" b="1" dirty="0" smtClean="0"/>
              <a:t>ÇALIŞMASI</a:t>
            </a:r>
            <a:endParaRPr lang="tr-TR" sz="3000" dirty="0"/>
          </a:p>
        </p:txBody>
      </p:sp>
      <p:sp>
        <p:nvSpPr>
          <p:cNvPr id="3" name="Alt Başlık 2"/>
          <p:cNvSpPr>
            <a:spLocks noGrp="1"/>
          </p:cNvSpPr>
          <p:nvPr>
            <p:ph type="subTitle" idx="1"/>
          </p:nvPr>
        </p:nvSpPr>
        <p:spPr>
          <a:xfrm>
            <a:off x="240633" y="1209964"/>
            <a:ext cx="11771259" cy="5531658"/>
          </a:xfrm>
          <a:solidFill>
            <a:schemeClr val="bg1">
              <a:lumMod val="95000"/>
            </a:schemeClr>
          </a:solidFill>
        </p:spPr>
        <p:txBody>
          <a:bodyPr>
            <a:normAutofit fontScale="25000" lnSpcReduction="20000"/>
          </a:bodyPr>
          <a:lstStyle/>
          <a:p>
            <a:r>
              <a:rPr lang="tr-TR" dirty="0"/>
              <a:t> </a:t>
            </a:r>
          </a:p>
          <a:p>
            <a:pPr>
              <a:lnSpc>
                <a:spcPct val="120000"/>
              </a:lnSpc>
            </a:pPr>
            <a:r>
              <a:rPr lang="tr-TR" sz="6200" dirty="0"/>
              <a:t> </a:t>
            </a:r>
          </a:p>
          <a:p>
            <a:pPr algn="l">
              <a:lnSpc>
                <a:spcPct val="120000"/>
              </a:lnSpc>
            </a:pPr>
            <a:r>
              <a:rPr lang="tr-TR" sz="6200" b="1" dirty="0"/>
              <a:t>Telafi Çalışmasına yönelik olarak 4857 Sayılı İş Kanunu’nun 64. maddesinde </a:t>
            </a:r>
            <a:r>
              <a:rPr lang="tr-TR" sz="6200" b="1" dirty="0" smtClean="0"/>
              <a:t>ayrıca aşağıdaki hususlarda düzenlenmiştir.   </a:t>
            </a:r>
          </a:p>
          <a:p>
            <a:pPr marL="342900" indent="-342900" algn="l">
              <a:lnSpc>
                <a:spcPct val="120000"/>
              </a:lnSpc>
              <a:buFont typeface="Arial" panose="020B0604020202020204" pitchFamily="34" charset="0"/>
              <a:buChar char="•"/>
            </a:pPr>
            <a:r>
              <a:rPr lang="tr-TR" sz="6200" dirty="0" smtClean="0"/>
              <a:t>Cumhurbaşkanının </a:t>
            </a:r>
            <a:r>
              <a:rPr lang="tr-TR" sz="6200" dirty="0"/>
              <a:t>bu süreyi iki katına kadar artırmaya </a:t>
            </a:r>
            <a:r>
              <a:rPr lang="tr-TR" sz="6200" dirty="0" smtClean="0"/>
              <a:t>yetkili olduğu,</a:t>
            </a:r>
          </a:p>
          <a:p>
            <a:pPr marL="342900" indent="-342900" algn="l">
              <a:lnSpc>
                <a:spcPct val="120000"/>
              </a:lnSpc>
              <a:buFont typeface="Arial" panose="020B0604020202020204" pitchFamily="34" charset="0"/>
              <a:buChar char="•"/>
            </a:pPr>
            <a:r>
              <a:rPr lang="tr-TR" sz="6200" dirty="0" smtClean="0"/>
              <a:t>Bu sürelerin </a:t>
            </a:r>
            <a:r>
              <a:rPr lang="tr-TR" sz="6200" dirty="0"/>
              <a:t>fazla çalışma ve fazla sürelerle çalışma </a:t>
            </a:r>
            <a:r>
              <a:rPr lang="tr-TR" sz="6200" dirty="0" smtClean="0"/>
              <a:t>sayılmayacağı,</a:t>
            </a:r>
          </a:p>
          <a:p>
            <a:pPr marL="342900" indent="-342900" algn="l">
              <a:lnSpc>
                <a:spcPct val="120000"/>
              </a:lnSpc>
              <a:buFont typeface="Arial" panose="020B0604020202020204" pitchFamily="34" charset="0"/>
              <a:buChar char="•"/>
            </a:pPr>
            <a:r>
              <a:rPr lang="tr-TR" sz="6200" dirty="0" smtClean="0"/>
              <a:t>Telafi çalışmalarının </a:t>
            </a:r>
            <a:r>
              <a:rPr lang="tr-TR" sz="6200" dirty="0"/>
              <a:t>günlük en çok çalışma süresini aşmamak koşuluyla günde 3 saatten fazla </a:t>
            </a:r>
            <a:r>
              <a:rPr lang="tr-TR" sz="6200" dirty="0" smtClean="0"/>
              <a:t>olamayacağı,</a:t>
            </a:r>
          </a:p>
          <a:p>
            <a:pPr marL="342900" indent="-342900" algn="l">
              <a:lnSpc>
                <a:spcPct val="120000"/>
              </a:lnSpc>
              <a:buFont typeface="Arial" panose="020B0604020202020204" pitchFamily="34" charset="0"/>
              <a:buChar char="•"/>
            </a:pPr>
            <a:r>
              <a:rPr lang="tr-TR" sz="6200" dirty="0" smtClean="0"/>
              <a:t>Tatil </a:t>
            </a:r>
            <a:r>
              <a:rPr lang="tr-TR" sz="6200" dirty="0"/>
              <a:t>günlerinde telafi çalışması </a:t>
            </a:r>
            <a:r>
              <a:rPr lang="tr-TR" sz="6200" dirty="0" smtClean="0"/>
              <a:t>yaptırılamayacağı,</a:t>
            </a:r>
          </a:p>
          <a:p>
            <a:pPr algn="l">
              <a:lnSpc>
                <a:spcPct val="120000"/>
              </a:lnSpc>
            </a:pPr>
            <a:endParaRPr lang="tr-TR" sz="6200" dirty="0"/>
          </a:p>
          <a:p>
            <a:pPr algn="l">
              <a:lnSpc>
                <a:spcPct val="120000"/>
              </a:lnSpc>
            </a:pPr>
            <a:r>
              <a:rPr lang="tr-TR" sz="6200" b="1" dirty="0" smtClean="0"/>
              <a:t>Ayrıca, telafi çalışması ile ilgili olarak aşağıda belirtilen durumların da dikkate alınması gerekecektir.</a:t>
            </a:r>
          </a:p>
          <a:p>
            <a:pPr marL="342900" indent="-342900" algn="l">
              <a:lnSpc>
                <a:spcPct val="120000"/>
              </a:lnSpc>
              <a:buFont typeface="Arial" panose="020B0604020202020204" pitchFamily="34" charset="0"/>
              <a:buChar char="•"/>
            </a:pPr>
            <a:r>
              <a:rPr lang="tr-TR" sz="6200" dirty="0" smtClean="0"/>
              <a:t>Salgın </a:t>
            </a:r>
            <a:r>
              <a:rPr lang="tr-TR" sz="6200" dirty="0"/>
              <a:t>hastalık nedeniyle alınan idari kararla sokağa çıkma yasaklarının uygulandığı hallerde işin durmasının karşılığı olan telafi çalışması bu yasakların sona erdiği veya karantinanın son bulduğu tarihten itibaren 4 ay içinde yapılabilecektir. </a:t>
            </a:r>
          </a:p>
          <a:p>
            <a:pPr marL="342900" indent="-342900" algn="l">
              <a:lnSpc>
                <a:spcPct val="120000"/>
              </a:lnSpc>
              <a:buFont typeface="Arial" panose="020B0604020202020204" pitchFamily="34" charset="0"/>
              <a:buChar char="•"/>
            </a:pPr>
            <a:r>
              <a:rPr lang="tr-TR" sz="6200" dirty="0" smtClean="0"/>
              <a:t>Telafi </a:t>
            </a:r>
            <a:r>
              <a:rPr lang="tr-TR" sz="6200" dirty="0"/>
              <a:t>çalışması günlük en çok çalışma süresi olan 11 saati aşmamak üzere, günde azami 3 saat olarak yapılabilir. </a:t>
            </a:r>
          </a:p>
          <a:p>
            <a:pPr marL="342900" indent="-342900" algn="l">
              <a:lnSpc>
                <a:spcPct val="120000"/>
              </a:lnSpc>
              <a:buFont typeface="Arial" panose="020B0604020202020204" pitchFamily="34" charset="0"/>
              <a:buChar char="•"/>
            </a:pPr>
            <a:r>
              <a:rPr lang="tr-TR" sz="6200" dirty="0" smtClean="0"/>
              <a:t>Akdi </a:t>
            </a:r>
            <a:r>
              <a:rPr lang="tr-TR" sz="6200" dirty="0"/>
              <a:t>ve hafta tatil günleri ile UBGT günlerinde telafi çalışması yaptırılamaz. </a:t>
            </a:r>
          </a:p>
          <a:p>
            <a:pPr marL="342900" indent="-342900" algn="l">
              <a:lnSpc>
                <a:spcPct val="120000"/>
              </a:lnSpc>
              <a:buFont typeface="Arial" panose="020B0604020202020204" pitchFamily="34" charset="0"/>
              <a:buChar char="•"/>
            </a:pPr>
            <a:r>
              <a:rPr lang="tr-TR" sz="6200" dirty="0"/>
              <a:t>Telafi çalışması yaptıracak işveren; bu çalışmanın 4857 sayılı İş Kanununun 64 üncü maddesinde sayılan nedenlerden hangisine dayandığını açık olarak belirtmek, hangi tarihte çalışmaya başlanacağını, ilgili işçilere bildirmek zorundadır.</a:t>
            </a:r>
          </a:p>
          <a:p>
            <a:pPr algn="l">
              <a:lnSpc>
                <a:spcPct val="120000"/>
              </a:lnSpc>
            </a:pPr>
            <a:r>
              <a:rPr lang="tr-TR" sz="62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2" y="237400"/>
            <a:ext cx="2864478" cy="79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99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786062"/>
          </a:xfrm>
          <a:solidFill>
            <a:srgbClr val="FFC000"/>
          </a:solidFill>
        </p:spPr>
        <p:txBody>
          <a:bodyPr>
            <a:normAutofit/>
          </a:bodyPr>
          <a:lstStyle/>
          <a:p>
            <a:r>
              <a:rPr lang="tr-TR" sz="3000" b="1" dirty="0" smtClean="0"/>
              <a:t>                  SOKAĞA </a:t>
            </a:r>
            <a:r>
              <a:rPr lang="tr-TR" sz="3000" b="1" dirty="0"/>
              <a:t>ÇIKMA </a:t>
            </a:r>
            <a:r>
              <a:rPr lang="tr-TR" sz="3000" b="1" dirty="0" smtClean="0"/>
              <a:t>YASAKLARI </a:t>
            </a:r>
            <a:r>
              <a:rPr lang="tr-TR" sz="3000" b="1" dirty="0"/>
              <a:t>VE TELAFİ </a:t>
            </a:r>
            <a:r>
              <a:rPr lang="tr-TR" sz="3000" b="1" dirty="0" smtClean="0"/>
              <a:t>ÇALIŞMASI</a:t>
            </a:r>
            <a:endParaRPr lang="tr-TR" sz="3000" dirty="0"/>
          </a:p>
        </p:txBody>
      </p:sp>
      <p:sp>
        <p:nvSpPr>
          <p:cNvPr id="3" name="Alt Başlık 2"/>
          <p:cNvSpPr>
            <a:spLocks noGrp="1"/>
          </p:cNvSpPr>
          <p:nvPr>
            <p:ph type="subTitle" idx="1"/>
          </p:nvPr>
        </p:nvSpPr>
        <p:spPr>
          <a:xfrm>
            <a:off x="240633" y="1026696"/>
            <a:ext cx="11771259" cy="5631799"/>
          </a:xfrm>
          <a:solidFill>
            <a:schemeClr val="bg1">
              <a:lumMod val="95000"/>
            </a:schemeClr>
          </a:solidFill>
        </p:spPr>
        <p:txBody>
          <a:bodyPr>
            <a:normAutofit fontScale="85000" lnSpcReduction="20000"/>
          </a:bodyPr>
          <a:lstStyle/>
          <a:p>
            <a:r>
              <a:rPr lang="tr-TR" dirty="0"/>
              <a:t> </a:t>
            </a:r>
          </a:p>
          <a:p>
            <a:pPr algn="l"/>
            <a:r>
              <a:rPr lang="tr-TR" sz="3300" dirty="0" smtClean="0"/>
              <a:t>‘Zorlayıcı Neden’ ve ‘Zorunlu Neden’ kavramları da bir biri ile karıştırılmaktadır. </a:t>
            </a:r>
          </a:p>
          <a:p>
            <a:pPr algn="l"/>
            <a:r>
              <a:rPr lang="tr-TR" sz="3300" dirty="0" smtClean="0"/>
              <a:t>İş Kanunun 24/III ve 25/III maddelerinde </a:t>
            </a:r>
            <a:r>
              <a:rPr lang="tr-TR" sz="3300" i="1" dirty="0" smtClean="0"/>
              <a:t>‘bir haftadan fazla süre ile işin durmasını gerektirecek </a:t>
            </a:r>
            <a:r>
              <a:rPr lang="tr-TR" sz="3300" b="1" i="1" dirty="0" smtClean="0"/>
              <a:t>zorlayıcı sebepler</a:t>
            </a:r>
            <a:r>
              <a:rPr lang="tr-TR" sz="3300" i="1" dirty="0" smtClean="0"/>
              <a:t>’ </a:t>
            </a:r>
            <a:r>
              <a:rPr lang="tr-TR" sz="3300" dirty="0" smtClean="0"/>
              <a:t>düzenlemesinde karşımıza zorlayıcı sebepler çıkmakta, aynı Kanunun 64. maddesinde ise zorlayıcı sebeplerden değil zorunlu nedenlerden bahsedilmektedir. İlgili düzenlemede ‘</a:t>
            </a:r>
            <a:r>
              <a:rPr lang="tr-TR" sz="3300" i="1" dirty="0" smtClean="0"/>
              <a:t>Zorunlu nedenlerle işin durması…’ kavramı yer almaktadır. Zorunlu nedenlerle telafi çalışması yapılabileceği söylenebilir. </a:t>
            </a:r>
          </a:p>
          <a:p>
            <a:pPr algn="l"/>
            <a:r>
              <a:rPr lang="tr-TR" sz="3300" b="1" dirty="0" smtClean="0"/>
              <a:t>Kısa </a:t>
            </a:r>
            <a:r>
              <a:rPr lang="tr-TR" sz="3300" b="1" dirty="0"/>
              <a:t>Çalışma ve Kısa Çalışma Hakkındaki Yönetmeliğin </a:t>
            </a:r>
            <a:r>
              <a:rPr lang="tr-TR" sz="3300" b="1" dirty="0" smtClean="0"/>
              <a:t>3/h bendinde zorlayıcı </a:t>
            </a:r>
            <a:r>
              <a:rPr lang="tr-TR" sz="3300" b="1" dirty="0" smtClean="0"/>
              <a:t>sebep,  </a:t>
            </a:r>
            <a:r>
              <a:rPr lang="tr-TR" sz="3300" dirty="0" smtClean="0"/>
              <a:t>“</a:t>
            </a:r>
            <a:r>
              <a:rPr lang="tr-TR" sz="3300" i="1" dirty="0" smtClean="0"/>
              <a:t>İşverenin </a:t>
            </a:r>
            <a:r>
              <a:rPr lang="tr-TR" sz="3300" i="1" dirty="0"/>
              <a:t>sevk ve idaresinden kaynaklanmayan, önceden kestirilemeyen, bunun sonucu olarak bertaraf edilmesine imkan bulunmayan, geçici olarak çalışma süresinin azaltılması veya faaliyetin tamamen veya kısmen durdurulması ile sonuçlanan dışsal etkilerden kaynaklanan dönemsel durumları ya da deprem, yangın, su baskını ,heyelan, salgın hastalık , seferberlik gibi durumlar”</a:t>
            </a:r>
            <a:r>
              <a:rPr lang="tr-TR" sz="3300" dirty="0"/>
              <a:t> olarak </a:t>
            </a:r>
            <a:r>
              <a:rPr lang="tr-TR" sz="3300" dirty="0" smtClean="0"/>
              <a:t>tanımlanmış</a:t>
            </a:r>
            <a:r>
              <a:rPr lang="tr-TR" sz="3300" dirty="0"/>
              <a:t> </a:t>
            </a:r>
            <a:r>
              <a:rPr lang="tr-TR" sz="3300" dirty="0" smtClean="0"/>
              <a:t>ve  öğretide  </a:t>
            </a:r>
            <a:r>
              <a:rPr lang="tr-TR" sz="3300" dirty="0"/>
              <a:t>de ağırlıklı olarak zorunlu nedeninin </a:t>
            </a:r>
            <a:r>
              <a:rPr lang="tr-TR" sz="3300" dirty="0" smtClean="0"/>
              <a:t>İK 64. maddede yer alan ve telefi çalışması yaptırılabilecek ‘zorlayıcı neden’ i </a:t>
            </a:r>
            <a:r>
              <a:rPr lang="tr-TR" sz="3300" dirty="0"/>
              <a:t>de içeren daha üst bir kavram olduğu </a:t>
            </a:r>
            <a:r>
              <a:rPr lang="tr-TR" sz="3300" dirty="0" smtClean="0"/>
              <a:t>yönünde görüşlere yer verilmiştir. </a:t>
            </a:r>
            <a:endParaRPr lang="tr-TR" sz="3300" dirty="0"/>
          </a:p>
          <a:p>
            <a:endParaRPr lang="tr-TR" sz="4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83" y="237399"/>
            <a:ext cx="2800083" cy="79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334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3"/>
            <a:ext cx="11771259" cy="939773"/>
          </a:xfrm>
          <a:solidFill>
            <a:srgbClr val="FFC000"/>
          </a:solidFill>
        </p:spPr>
        <p:txBody>
          <a:bodyPr>
            <a:normAutofit/>
          </a:bodyPr>
          <a:lstStyle/>
          <a:p>
            <a:r>
              <a:rPr lang="tr-TR" sz="3000" b="1" dirty="0" smtClean="0"/>
              <a:t>ÜCRETSİZ İZİN</a:t>
            </a:r>
            <a:endParaRPr lang="tr-TR" sz="3000" dirty="0"/>
          </a:p>
        </p:txBody>
      </p:sp>
      <p:sp>
        <p:nvSpPr>
          <p:cNvPr id="3" name="Alt Başlık 2"/>
          <p:cNvSpPr>
            <a:spLocks noGrp="1"/>
          </p:cNvSpPr>
          <p:nvPr>
            <p:ph type="subTitle" idx="1"/>
          </p:nvPr>
        </p:nvSpPr>
        <p:spPr>
          <a:xfrm>
            <a:off x="240633" y="1180407"/>
            <a:ext cx="11771259" cy="5478088"/>
          </a:xfrm>
          <a:solidFill>
            <a:schemeClr val="bg1">
              <a:lumMod val="95000"/>
            </a:schemeClr>
          </a:solidFill>
        </p:spPr>
        <p:txBody>
          <a:bodyPr>
            <a:normAutofit fontScale="92500" lnSpcReduction="10000"/>
          </a:bodyPr>
          <a:lstStyle/>
          <a:p>
            <a:r>
              <a:rPr lang="tr-TR" dirty="0"/>
              <a:t> </a:t>
            </a:r>
          </a:p>
          <a:p>
            <a:pPr algn="l"/>
            <a:r>
              <a:rPr lang="tr-TR" dirty="0" smtClean="0"/>
              <a:t>4857 </a:t>
            </a:r>
            <a:r>
              <a:rPr lang="tr-TR" dirty="0"/>
              <a:t>sayılı Yasanın geçici 10. Maddesinin yürürlük süresi 30.06.2021 itibari ile sona ermiştir. </a:t>
            </a:r>
          </a:p>
          <a:p>
            <a:pPr algn="just"/>
            <a:r>
              <a:rPr lang="tr-TR" dirty="0"/>
              <a:t>İlgili </a:t>
            </a:r>
            <a:r>
              <a:rPr lang="tr-TR" dirty="0" smtClean="0"/>
              <a:t>düzenleme ile, </a:t>
            </a:r>
            <a:r>
              <a:rPr lang="tr-TR" i="1" dirty="0"/>
              <a:t>“Bu Kanunun kapsamında olup olmadığına bakılmaksızın her türlü iş veya hizmet sözleşmesi, bu maddenin yürürlüğe girdiği tarihten itibaren üç ay süreyle 25 inci maddenin birinci fıkrasının (II) numaralı bendinde ve diğer kanunların ilgili hükümlerinde yer alan ahlak ve iyi niyet kurallarına uymayan haller ve benzeri sebepler, belirli süreli iş veya hizmet sözleşmelerinde sürenin sona ermesi, işyerinin herhangi bir sebeple kapanması ve faaliyetinin sona ermesi, ilgili mevzuatına göre yapılan her türlü hizmet alımları ile yapım işlerinde işin sona ermesi halleri dışında işveren tarafından feshedilemez.</a:t>
            </a:r>
          </a:p>
          <a:p>
            <a:pPr algn="just"/>
            <a:r>
              <a:rPr lang="tr-TR" i="1" dirty="0"/>
              <a:t>Bu maddenin yürürlüğe girdiği tarihten itibaren üç aylık süreyi geçmemek üzere işveren işçiyi tamamen veya kısmen ücretsiz izne ayırabilir. Bu madde kapsamında ücretsiz izne ayrılmak, işçiye haklı nedene dayanarak sözleşmeyi fesih hakkı vermez.</a:t>
            </a:r>
          </a:p>
          <a:p>
            <a:pPr algn="just"/>
            <a:r>
              <a:rPr lang="tr-TR" i="1" dirty="0"/>
              <a:t> Bu madde hükümlerine aykırı olarak iş sözleşmesini fesheden işveren veya işveren vekiline, sözleşmesi feshedilen her işçi için fiilin işlendiği tarihteki aylık brüt asgari ücret tutarında idari para cezası verilir. </a:t>
            </a:r>
          </a:p>
          <a:p>
            <a:pPr algn="just"/>
            <a:r>
              <a:rPr lang="tr-TR" i="1" dirty="0"/>
              <a:t>Cumhurbaşkanı birinci ve ikinci fıkrada yer alan üç aylık süreleri her defasında en fazla üçer aylık sürelerle 30/6/2021 tarihine kadar uzatmaya yetkilidir.”</a:t>
            </a:r>
            <a:r>
              <a:rPr lang="tr-TR" dirty="0"/>
              <a:t> </a:t>
            </a:r>
            <a:r>
              <a:rPr lang="tr-TR" dirty="0" smtClean="0"/>
              <a:t>denmiştir.</a:t>
            </a:r>
            <a:endParaRPr lang="tr-TR" dirty="0"/>
          </a:p>
          <a:p>
            <a:pPr algn="just"/>
            <a:r>
              <a:rPr lang="tr-TR"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2" y="237400"/>
            <a:ext cx="3405389" cy="9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118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3"/>
            <a:ext cx="11771259" cy="939773"/>
          </a:xfrm>
          <a:solidFill>
            <a:srgbClr val="FFC000"/>
          </a:solidFill>
        </p:spPr>
        <p:txBody>
          <a:bodyPr>
            <a:normAutofit/>
          </a:bodyPr>
          <a:lstStyle/>
          <a:p>
            <a:r>
              <a:rPr lang="tr-TR" sz="3000" b="1" dirty="0" smtClean="0"/>
              <a:t>ÜCRETSİZ İZİN</a:t>
            </a:r>
            <a:endParaRPr lang="tr-TR" sz="3000" dirty="0"/>
          </a:p>
        </p:txBody>
      </p:sp>
      <p:sp>
        <p:nvSpPr>
          <p:cNvPr id="3" name="Alt Başlık 2"/>
          <p:cNvSpPr>
            <a:spLocks noGrp="1"/>
          </p:cNvSpPr>
          <p:nvPr>
            <p:ph type="subTitle" idx="1"/>
          </p:nvPr>
        </p:nvSpPr>
        <p:spPr>
          <a:xfrm>
            <a:off x="240633" y="1180407"/>
            <a:ext cx="11771259" cy="5478088"/>
          </a:xfrm>
          <a:solidFill>
            <a:schemeClr val="bg1">
              <a:lumMod val="95000"/>
            </a:schemeClr>
          </a:solidFill>
        </p:spPr>
        <p:txBody>
          <a:bodyPr>
            <a:normAutofit lnSpcReduction="10000"/>
          </a:bodyPr>
          <a:lstStyle/>
          <a:p>
            <a:r>
              <a:rPr lang="tr-TR" dirty="0"/>
              <a:t> </a:t>
            </a:r>
          </a:p>
          <a:p>
            <a:pPr algn="just"/>
            <a:r>
              <a:rPr lang="tr-TR" sz="2800" dirty="0" smtClean="0"/>
              <a:t>İlgili düzenlemenin yürürlüğü 30.06.2021 tarihine kadar uzatılmış olup, bu şekilde işverenin fesih hakkı kısıtlanmış ve belli nedenler dışında iş akdinin işverence sonlandırılması yasak kapsamına alınmış ve aksine işlemler belli cezai müeyyidelere (asgari ücret kadar idari para cezası, KÇÖ kapsamında ödenen ödeneklerin iadesi) bağlanmıştır. </a:t>
            </a:r>
          </a:p>
          <a:p>
            <a:pPr algn="just"/>
            <a:r>
              <a:rPr lang="tr-TR" sz="2800" dirty="0" smtClean="0"/>
              <a:t>İlgili düzenleme ile de ayrıca </a:t>
            </a:r>
            <a:r>
              <a:rPr lang="tr-TR" sz="2800" dirty="0" smtClean="0"/>
              <a:t>işverenin tek taraflı olarak,  işçinin rızasına gerek duymadan ücretsiz </a:t>
            </a:r>
            <a:r>
              <a:rPr lang="tr-TR" sz="2800" dirty="0" smtClean="0"/>
              <a:t>izin verme hakkı tanımış, işçinin de bu nedenle iş sözleşmesini fesih etme hakkının önüne geçilmiştir. </a:t>
            </a:r>
            <a:r>
              <a:rPr lang="tr-TR" sz="2800" dirty="0"/>
              <a:t> </a:t>
            </a:r>
            <a:endParaRPr lang="tr-TR" sz="2800" dirty="0" smtClean="0"/>
          </a:p>
          <a:p>
            <a:pPr algn="just"/>
            <a:r>
              <a:rPr lang="tr-TR" sz="2800" dirty="0" smtClean="0"/>
              <a:t>Bilindiği gibi, ücretsiz izin işverenin tek taraflı olarak uygulayabileceği, iş akdinin devamını sağlarken ücret ödemeden işçiyi beklemeye mecbur bırakabileceği bir uygulama değildir. Yüksek Mahkemenin bir çok kararında işverence tek taraflı olarak verilen ücretsiz iznin iş sözleşmesinin feshi niteliğinde olduğu  ve feshin hukuki sonuçlarına tabii olacağı belirtilmektedir. </a:t>
            </a:r>
            <a:endParaRPr lang="tr-TR" sz="2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2" y="237400"/>
            <a:ext cx="3405389" cy="9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485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633" y="240634"/>
            <a:ext cx="11771259" cy="944222"/>
          </a:xfrm>
          <a:solidFill>
            <a:srgbClr val="FFC000"/>
          </a:solidFill>
        </p:spPr>
        <p:txBody>
          <a:bodyPr>
            <a:normAutofit/>
          </a:bodyPr>
          <a:lstStyle/>
          <a:p>
            <a:r>
              <a:rPr lang="tr-TR" sz="3000" b="1" dirty="0" smtClean="0"/>
              <a:t>ÜCRETSİZ İZİN</a:t>
            </a:r>
            <a:endParaRPr lang="tr-TR" sz="3000" dirty="0"/>
          </a:p>
        </p:txBody>
      </p:sp>
      <p:sp>
        <p:nvSpPr>
          <p:cNvPr id="3" name="Alt Başlık 2"/>
          <p:cNvSpPr>
            <a:spLocks noGrp="1"/>
          </p:cNvSpPr>
          <p:nvPr>
            <p:ph type="subTitle" idx="1"/>
          </p:nvPr>
        </p:nvSpPr>
        <p:spPr>
          <a:xfrm>
            <a:off x="226453" y="1184856"/>
            <a:ext cx="11785439" cy="5473639"/>
          </a:xfrm>
          <a:solidFill>
            <a:schemeClr val="bg1">
              <a:lumMod val="95000"/>
            </a:schemeClr>
          </a:solidFill>
        </p:spPr>
        <p:txBody>
          <a:bodyPr>
            <a:normAutofit/>
          </a:bodyPr>
          <a:lstStyle/>
          <a:p>
            <a:r>
              <a:rPr lang="tr-TR" dirty="0"/>
              <a:t> </a:t>
            </a:r>
          </a:p>
          <a:p>
            <a:pPr algn="just"/>
            <a:r>
              <a:rPr lang="tr-TR" dirty="0" smtClean="0"/>
              <a:t>Yargıtay </a:t>
            </a:r>
            <a:r>
              <a:rPr lang="tr-TR" dirty="0"/>
              <a:t>içtihatlarına </a:t>
            </a:r>
            <a:r>
              <a:rPr lang="tr-TR" dirty="0" smtClean="0"/>
              <a:t>göre, tek taraflı verilen ücretsiz izinler fesih niteliğinde olmakla birlikte, işçi tarafından talep edilen ve işverence verilen  </a:t>
            </a:r>
            <a:r>
              <a:rPr lang="tr-TR" dirty="0"/>
              <a:t>ücretsiz </a:t>
            </a:r>
            <a:r>
              <a:rPr lang="tr-TR" dirty="0" smtClean="0"/>
              <a:t>izinlerde  </a:t>
            </a:r>
            <a:r>
              <a:rPr lang="tr-TR" dirty="0"/>
              <a:t>geçen süreler tazminata esas hizmet süresinin hesabında dikkate </a:t>
            </a:r>
            <a:r>
              <a:rPr lang="tr-TR" dirty="0" smtClean="0"/>
              <a:t>alınmamaktadır. </a:t>
            </a:r>
          </a:p>
          <a:p>
            <a:pPr algn="just"/>
            <a:r>
              <a:rPr lang="tr-TR" dirty="0" smtClean="0"/>
              <a:t>Doktrinde </a:t>
            </a:r>
            <a:r>
              <a:rPr lang="tr-TR" dirty="0"/>
              <a:t>ise, </a:t>
            </a:r>
            <a:r>
              <a:rPr lang="tr-TR" dirty="0" smtClean="0"/>
              <a:t>1475 </a:t>
            </a:r>
            <a:r>
              <a:rPr lang="tr-TR" dirty="0"/>
              <a:t>sayılı İş Kanunun kıdem tazminatına ilişkin yürürlükte olan 14. </a:t>
            </a:r>
            <a:r>
              <a:rPr lang="tr-TR" dirty="0" smtClean="0"/>
              <a:t>Maddesinde yer alan </a:t>
            </a:r>
            <a:r>
              <a:rPr lang="tr-TR" i="1" dirty="0" smtClean="0"/>
              <a:t>‘İşçilerin kıdemleri, hizmet akdinin devam etmiş veya fasılalarla yeniden akdedilmiş olmasına bakılmaksızın aynı işverenin bir veya değişik işyerlerinde </a:t>
            </a:r>
            <a:r>
              <a:rPr lang="tr-TR" b="1" i="1" dirty="0" smtClean="0"/>
              <a:t>çalıştıkları süreler göz önüne alınarak hesaplanır</a:t>
            </a:r>
            <a:r>
              <a:rPr lang="tr-TR" i="1" dirty="0" smtClean="0"/>
              <a:t>’</a:t>
            </a:r>
            <a:r>
              <a:rPr lang="tr-TR" dirty="0" smtClean="0"/>
              <a:t> düzenlemesi ile aynı maddede yer alan </a:t>
            </a:r>
            <a:r>
              <a:rPr lang="tr-TR" i="1" dirty="0" smtClean="0"/>
              <a:t>“Bu Kanuna tabi işçilerin hizmet akitlerinin…feshedilmesi veya kadının evlendiği tarihten itibaren bir yıl içerisinde kendi arzusu ile sona erdirmesi veya işçinin ölümü sebebiyle son bulması hallerinde işçinin işe başladığı tarihten itibaren </a:t>
            </a:r>
            <a:r>
              <a:rPr lang="tr-TR" b="1" i="1" dirty="0" smtClean="0"/>
              <a:t>hizmet akdinin devamı süresince</a:t>
            </a:r>
            <a:r>
              <a:rPr lang="tr-TR" i="1" dirty="0" smtClean="0"/>
              <a:t> her geçen tam yıl için işverence işçiye 30 günlük ücreti tutarında kıdem tazminatı ödenir…”</a:t>
            </a:r>
            <a:r>
              <a:rPr lang="tr-TR" dirty="0" smtClean="0"/>
              <a:t>  düzenlemelerinden hareketle iş </a:t>
            </a:r>
            <a:r>
              <a:rPr lang="tr-TR" dirty="0"/>
              <a:t>sözleşmesinin askı </a:t>
            </a:r>
            <a:r>
              <a:rPr lang="tr-TR" dirty="0" smtClean="0"/>
              <a:t>hali/ücretsiz izin dönemi </a:t>
            </a:r>
            <a:r>
              <a:rPr lang="tr-TR" dirty="0"/>
              <a:t>olarak </a:t>
            </a:r>
            <a:r>
              <a:rPr lang="tr-TR" dirty="0" smtClean="0"/>
              <a:t>geçirilen sürelerinin </a:t>
            </a:r>
            <a:r>
              <a:rPr lang="tr-TR" dirty="0"/>
              <a:t>kıdem tazminatına esas sürenin hesabında dikkate alınması gerektiğini belirten görüşler de mevcuttur.  </a:t>
            </a:r>
            <a:endParaRPr lang="tr-TR"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2" y="237400"/>
            <a:ext cx="3405389" cy="9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73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çmişe bakış">
  <a:themeElements>
    <a:clrScheme name="Özel 3">
      <a:dk1>
        <a:sysClr val="windowText" lastClr="000000"/>
      </a:dk1>
      <a:lt1>
        <a:sysClr val="window" lastClr="FFFFFF"/>
      </a:lt1>
      <a:dk2>
        <a:srgbClr val="000000"/>
      </a:dk2>
      <a:lt2>
        <a:srgbClr val="F8F8F8"/>
      </a:lt2>
      <a:accent1>
        <a:srgbClr val="F2B700"/>
      </a:accent1>
      <a:accent2>
        <a:srgbClr val="A5A5A5"/>
      </a:accent2>
      <a:accent3>
        <a:srgbClr val="969696"/>
      </a:accent3>
      <a:accent4>
        <a:srgbClr val="808080"/>
      </a:accent4>
      <a:accent5>
        <a:srgbClr val="5F5F5F"/>
      </a:accent5>
      <a:accent6>
        <a:srgbClr val="4D4D4D"/>
      </a:accent6>
      <a:hlink>
        <a:srgbClr val="5F5F5F"/>
      </a:hlink>
      <a:folHlink>
        <a:srgbClr val="919191"/>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Geçmişe bakış">
  <a:themeElements>
    <a:clrScheme name="Özel 3">
      <a:dk1>
        <a:sysClr val="windowText" lastClr="000000"/>
      </a:dk1>
      <a:lt1>
        <a:sysClr val="window" lastClr="FFFFFF"/>
      </a:lt1>
      <a:dk2>
        <a:srgbClr val="000000"/>
      </a:dk2>
      <a:lt2>
        <a:srgbClr val="F8F8F8"/>
      </a:lt2>
      <a:accent1>
        <a:srgbClr val="F2B700"/>
      </a:accent1>
      <a:accent2>
        <a:srgbClr val="A5A5A5"/>
      </a:accent2>
      <a:accent3>
        <a:srgbClr val="969696"/>
      </a:accent3>
      <a:accent4>
        <a:srgbClr val="808080"/>
      </a:accent4>
      <a:accent5>
        <a:srgbClr val="5F5F5F"/>
      </a:accent5>
      <a:accent6>
        <a:srgbClr val="4D4D4D"/>
      </a:accent6>
      <a:hlink>
        <a:srgbClr val="5F5F5F"/>
      </a:hlink>
      <a:folHlink>
        <a:srgbClr val="919191"/>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405</TotalTime>
  <Words>2849</Words>
  <Application>Microsoft Office PowerPoint</Application>
  <PresentationFormat>Geniş ekran</PresentationFormat>
  <Paragraphs>459</Paragraphs>
  <Slides>36</Slides>
  <Notes>1</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36</vt:i4>
      </vt:variant>
    </vt:vector>
  </HeadingPairs>
  <TitlesOfParts>
    <vt:vector size="45" baseType="lpstr">
      <vt:lpstr>Arial</vt:lpstr>
      <vt:lpstr>Calibri</vt:lpstr>
      <vt:lpstr>Calibri Light</vt:lpstr>
      <vt:lpstr>Roboto</vt:lpstr>
      <vt:lpstr>Times New Roman</vt:lpstr>
      <vt:lpstr>Wingdings</vt:lpstr>
      <vt:lpstr>Office Teması</vt:lpstr>
      <vt:lpstr>Geçmişe bakış</vt:lpstr>
      <vt:lpstr>1_Geçmişe bakış</vt:lpstr>
      <vt:lpstr>PANDEMİDE YAPILAN KISA ÇALIŞMA VE İŞVERENLERCE VERİLEN ÜCRETSİZ İZİNLERİN TAZMİNAT HESAPLAMALARINA ETKİSİ E-SEMİNER</vt:lpstr>
      <vt:lpstr>                PANDEMİDE YAPILAN KISA ÇALIŞMA VE İŞVERENLERCE                                         VERİLEN ÜCRETSİZ İZİNLERİN TAZMİNAT HESAPLAMALARINA ETKİSİ</vt:lpstr>
      <vt:lpstr>                         SOKAĞA ÇIKMA YASAKLARI VE TELAFİ ÇALIŞMASI</vt:lpstr>
      <vt:lpstr>                  SOKAĞA ÇIKMA YASAKLARI VE TELAFİ ÇALIŞMASI</vt:lpstr>
      <vt:lpstr>                                    SOKAĞA ÇIKMA YASAKLARI VE TELAFİ ÇALIŞMASI</vt:lpstr>
      <vt:lpstr>                  SOKAĞA ÇIKMA YASAKLARI VE TELAFİ ÇALIŞMASI</vt:lpstr>
      <vt:lpstr>ÜCRETSİZ İZİN</vt:lpstr>
      <vt:lpstr>ÜCRETSİZ İZİN</vt:lpstr>
      <vt:lpstr>ÜCRETSİZ İZİN</vt:lpstr>
      <vt:lpstr>ÜCRETSİZ İZİN</vt:lpstr>
      <vt:lpstr>ÜCRETSİZ İZİN</vt:lpstr>
      <vt:lpstr>ÜCRETSİZ İZİN</vt:lpstr>
      <vt:lpstr>KISA ÇALIŞMA ÖDENEĞİ</vt:lpstr>
      <vt:lpstr>KISA ÇALIŞMA ÖDENEĞİ</vt:lpstr>
      <vt:lpstr>KISA ÇALIŞMA ÖDENEĞİ</vt:lpstr>
      <vt:lpstr>KISA ÇALIŞMA ÖDENEĞİ</vt:lpstr>
      <vt:lpstr>KISA ÇALIŞMA ÖDENEĞİ</vt:lpstr>
      <vt:lpstr>KISA ÇALIŞMA ÖDENEĞİ</vt:lpstr>
      <vt:lpstr>KISA ÇALIŞMA ÖDENEĞİ</vt:lpstr>
      <vt:lpstr>ÖRNEK HESAPLAMA</vt:lpstr>
      <vt:lpstr>ÖRNEK HESAPLAMA</vt:lpstr>
      <vt:lpstr>ÖRNEK HESAPLAMA</vt:lpstr>
      <vt:lpstr>UZAKTAN ÇALIŞMA YÖNETMELİĞİ</vt:lpstr>
      <vt:lpstr>UZAKTAN ÇALIŞMA YÖNETMELİĞİ</vt:lpstr>
      <vt:lpstr>UZAKTAN ÇALIŞMA YÖNETMELİĞİ</vt:lpstr>
      <vt:lpstr>UZAKTAN ÇALIŞMA YÖNETMELİĞİ</vt:lpstr>
      <vt:lpstr>UZAKTAN ÇALIŞMA YÖNETMELİĞİ</vt:lpstr>
      <vt:lpstr>UZAKTAN ÇALIŞMA YÖNETMELİĞİ</vt:lpstr>
      <vt:lpstr>                                       İSTİHDAMA DÖNÜŞ VE ARTI İSTİHDAM DESTEĞİ</vt:lpstr>
      <vt:lpstr>                              İSTİHDAMA DÖNÜŞ VE ARTI İSTİHDAM DESTEĞİ</vt:lpstr>
      <vt:lpstr>                                İSTİHDAMA DÖNÜŞ VE ARTI İSTİHDAM DESTEĞİ </vt:lpstr>
      <vt:lpstr>                              İSTİHDAMA DÖNÜŞ VE ARTI İSTİHDAM DESTEĞİ</vt:lpstr>
      <vt:lpstr>                          İSTİHDAMA DÖNÜŞ VE ARTI İSTİHDAM DESTEĞİ</vt:lpstr>
      <vt:lpstr>                              İSTİHDAMA DÖNÜŞ VE ARTI İSTİHDAM DESTEĞİ</vt:lpstr>
      <vt:lpstr>                                 İSTİHDAMA DÖNÜŞ VE ARTI İSTİHDAM DESTEĞİ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68</cp:revision>
  <dcterms:created xsi:type="dcterms:W3CDTF">2021-07-07T17:13:48Z</dcterms:created>
  <dcterms:modified xsi:type="dcterms:W3CDTF">2021-07-09T10:32:04Z</dcterms:modified>
</cp:coreProperties>
</file>