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9"/>
  </p:notesMasterIdLst>
  <p:sldIdLst>
    <p:sldId id="256" r:id="rId2"/>
    <p:sldId id="287" r:id="rId3"/>
    <p:sldId id="258" r:id="rId4"/>
    <p:sldId id="365" r:id="rId5"/>
    <p:sldId id="366" r:id="rId6"/>
    <p:sldId id="367" r:id="rId7"/>
    <p:sldId id="368" r:id="rId8"/>
    <p:sldId id="369" r:id="rId9"/>
    <p:sldId id="370" r:id="rId10"/>
    <p:sldId id="568" r:id="rId11"/>
    <p:sldId id="371" r:id="rId12"/>
    <p:sldId id="425" r:id="rId13"/>
    <p:sldId id="536" r:id="rId14"/>
    <p:sldId id="537" r:id="rId15"/>
    <p:sldId id="538" r:id="rId16"/>
    <p:sldId id="539" r:id="rId17"/>
    <p:sldId id="540" r:id="rId18"/>
    <p:sldId id="541" r:id="rId19"/>
    <p:sldId id="434" r:id="rId20"/>
    <p:sldId id="565" r:id="rId21"/>
    <p:sldId id="542" r:id="rId22"/>
    <p:sldId id="314" r:id="rId23"/>
    <p:sldId id="543" r:id="rId24"/>
    <p:sldId id="505" r:id="rId25"/>
    <p:sldId id="516" r:id="rId26"/>
    <p:sldId id="517" r:id="rId27"/>
    <p:sldId id="522" r:id="rId28"/>
    <p:sldId id="523" r:id="rId29"/>
    <p:sldId id="560" r:id="rId30"/>
    <p:sldId id="284" r:id="rId31"/>
    <p:sldId id="561" r:id="rId32"/>
    <p:sldId id="289" r:id="rId33"/>
    <p:sldId id="535" r:id="rId34"/>
    <p:sldId id="313" r:id="rId35"/>
    <p:sldId id="317" r:id="rId36"/>
    <p:sldId id="318" r:id="rId37"/>
    <p:sldId id="319" r:id="rId38"/>
    <p:sldId id="320" r:id="rId39"/>
    <p:sldId id="321" r:id="rId40"/>
    <p:sldId id="322" r:id="rId41"/>
    <p:sldId id="323" r:id="rId42"/>
    <p:sldId id="316" r:id="rId43"/>
    <p:sldId id="269" r:id="rId44"/>
    <p:sldId id="270" r:id="rId45"/>
    <p:sldId id="272" r:id="rId46"/>
    <p:sldId id="271" r:id="rId47"/>
    <p:sldId id="273" r:id="rId48"/>
    <p:sldId id="274" r:id="rId49"/>
    <p:sldId id="275" r:id="rId50"/>
    <p:sldId id="276" r:id="rId51"/>
    <p:sldId id="324" r:id="rId52"/>
    <p:sldId id="325" r:id="rId53"/>
    <p:sldId id="326" r:id="rId54"/>
    <p:sldId id="327" r:id="rId55"/>
    <p:sldId id="328" r:id="rId56"/>
    <p:sldId id="257" r:id="rId57"/>
    <p:sldId id="329" r:id="rId58"/>
    <p:sldId id="330" r:id="rId59"/>
    <p:sldId id="259" r:id="rId60"/>
    <p:sldId id="331" r:id="rId61"/>
    <p:sldId id="260" r:id="rId62"/>
    <p:sldId id="291" r:id="rId63"/>
    <p:sldId id="290" r:id="rId64"/>
    <p:sldId id="332" r:id="rId65"/>
    <p:sldId id="262" r:id="rId66"/>
    <p:sldId id="263" r:id="rId67"/>
    <p:sldId id="333" r:id="rId68"/>
    <p:sldId id="264"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552" r:id="rId99"/>
    <p:sldId id="556" r:id="rId100"/>
    <p:sldId id="557" r:id="rId101"/>
    <p:sldId id="558" r:id="rId102"/>
    <p:sldId id="559" r:id="rId103"/>
    <p:sldId id="562" r:id="rId104"/>
    <p:sldId id="563" r:id="rId105"/>
    <p:sldId id="564" r:id="rId106"/>
    <p:sldId id="566" r:id="rId107"/>
    <p:sldId id="567" r:id="rId10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93F2B-6668-46B6-A183-80EC40BD83E9}" type="datetimeFigureOut">
              <a:rPr lang="tr-TR" smtClean="0"/>
              <a:t>21.06.2021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46898-1D14-495E-960D-24205610134B}" type="slidenum">
              <a:rPr lang="tr-TR" smtClean="0"/>
              <a:t>‹#›</a:t>
            </a:fld>
            <a:endParaRPr lang="tr-TR"/>
          </a:p>
        </p:txBody>
      </p:sp>
    </p:spTree>
    <p:extLst>
      <p:ext uri="{BB962C8B-B14F-4D97-AF65-F5344CB8AC3E}">
        <p14:creationId xmlns:p14="http://schemas.microsoft.com/office/powerpoint/2010/main" val="295413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350B06-B074-48FC-8CFD-53D2CD8FB95F}"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83368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350B06-B074-48FC-8CFD-53D2CD8FB95F}"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37619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350B06-B074-48FC-8CFD-53D2CD8FB95F}"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63663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31</a:t>
            </a:fld>
            <a:endParaRPr lang="en-US"/>
          </a:p>
        </p:txBody>
      </p:sp>
    </p:spTree>
    <p:extLst>
      <p:ext uri="{BB962C8B-B14F-4D97-AF65-F5344CB8AC3E}">
        <p14:creationId xmlns:p14="http://schemas.microsoft.com/office/powerpoint/2010/main" val="231470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32</a:t>
            </a:fld>
            <a:endParaRPr lang="en-US"/>
          </a:p>
        </p:txBody>
      </p:sp>
    </p:spTree>
    <p:extLst>
      <p:ext uri="{BB962C8B-B14F-4D97-AF65-F5344CB8AC3E}">
        <p14:creationId xmlns:p14="http://schemas.microsoft.com/office/powerpoint/2010/main" val="231879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84533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603C52C-5E29-41AF-BAA3-8217E886DA08}" type="slidenum">
              <a:rPr lang="tr-TR" smtClean="0"/>
              <a:t>62</a:t>
            </a:fld>
            <a:endParaRPr lang="tr-TR" dirty="0"/>
          </a:p>
        </p:txBody>
      </p:sp>
    </p:spTree>
    <p:extLst>
      <p:ext uri="{BB962C8B-B14F-4D97-AF65-F5344CB8AC3E}">
        <p14:creationId xmlns:p14="http://schemas.microsoft.com/office/powerpoint/2010/main" val="116193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603C52C-5E29-41AF-BAA3-8217E886DA08}" type="slidenum">
              <a:rPr lang="tr-TR" smtClean="0"/>
              <a:t>69</a:t>
            </a:fld>
            <a:endParaRPr lang="tr-TR" dirty="0"/>
          </a:p>
        </p:txBody>
      </p:sp>
    </p:spTree>
    <p:extLst>
      <p:ext uri="{BB962C8B-B14F-4D97-AF65-F5344CB8AC3E}">
        <p14:creationId xmlns:p14="http://schemas.microsoft.com/office/powerpoint/2010/main" val="1091657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6" descr="Droplets-H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5" name="Date Placeholder 3"/>
          <p:cNvSpPr>
            <a:spLocks noGrp="1"/>
          </p:cNvSpPr>
          <p:nvPr>
            <p:ph type="dt" sz="half" idx="10"/>
          </p:nvPr>
        </p:nvSpPr>
        <p:spPr/>
        <p:txBody>
          <a:bodyPr/>
          <a:lstStyle>
            <a:lvl1pPr>
              <a:defRPr/>
            </a:lvl1pPr>
          </a:lstStyle>
          <a:p>
            <a:pPr>
              <a:defRPr/>
            </a:pPr>
            <a:fld id="{9DDFA9C8-B707-4CE0-91C7-65CF6A7F2C31}" type="datetimeFigureOut">
              <a:rPr lang="en-US"/>
              <a:pPr>
                <a:defRPr/>
              </a:pPr>
              <a:t>6/21/2021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F12131-F61A-473B-AAAA-74432FAF8159}" type="slidenum">
              <a:rPr lang="en-US"/>
              <a:pPr>
                <a:defRPr/>
              </a:pPr>
              <a:t>‹#›</a:t>
            </a:fld>
            <a:endParaRPr lang="en-US"/>
          </a:p>
        </p:txBody>
      </p:sp>
    </p:spTree>
    <p:extLst>
      <p:ext uri="{BB962C8B-B14F-4D97-AF65-F5344CB8AC3E}">
        <p14:creationId xmlns:p14="http://schemas.microsoft.com/office/powerpoint/2010/main" val="9320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fld id="{6A9E4DC0-BF88-4F98-ACCE-E0E03B6E3326}" type="datetimeFigureOut">
              <a:rPr lang="en-US"/>
              <a:pPr>
                <a:defRPr/>
              </a:pPr>
              <a:t>6/21/2021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26CCDAD-0657-45F0-B4FF-AC83AB8ABFDC}" type="slidenum">
              <a:rPr lang="en-US"/>
              <a:pPr>
                <a:defRPr/>
              </a:pPr>
              <a:t>‹#›</a:t>
            </a:fld>
            <a:endParaRPr lang="en-US"/>
          </a:p>
        </p:txBody>
      </p:sp>
    </p:spTree>
    <p:extLst>
      <p:ext uri="{BB962C8B-B14F-4D97-AF65-F5344CB8AC3E}">
        <p14:creationId xmlns:p14="http://schemas.microsoft.com/office/powerpoint/2010/main" val="144816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fld id="{675CBECB-E7D8-48A5-AE6D-507EBE3C4D1C}" type="datetimeFigureOut">
              <a:rPr lang="en-US"/>
              <a:pPr>
                <a:defRPr/>
              </a:pPr>
              <a:t>6/21/2021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3B0804A-EB6E-4F41-A587-55AD3559E22A}" type="slidenum">
              <a:rPr lang="en-US"/>
              <a:pPr>
                <a:defRPr/>
              </a:pPr>
              <a:t>‹#›</a:t>
            </a:fld>
            <a:endParaRPr lang="en-US"/>
          </a:p>
        </p:txBody>
      </p:sp>
    </p:spTree>
    <p:extLst>
      <p:ext uri="{BB962C8B-B14F-4D97-AF65-F5344CB8AC3E}">
        <p14:creationId xmlns:p14="http://schemas.microsoft.com/office/powerpoint/2010/main" val="525280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13"/>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8" name="Date Placeholder 4"/>
          <p:cNvSpPr>
            <a:spLocks noGrp="1"/>
          </p:cNvSpPr>
          <p:nvPr>
            <p:ph type="dt" sz="half" idx="14"/>
          </p:nvPr>
        </p:nvSpPr>
        <p:spPr/>
        <p:txBody>
          <a:bodyPr/>
          <a:lstStyle>
            <a:lvl1pPr>
              <a:defRPr/>
            </a:lvl1pPr>
          </a:lstStyle>
          <a:p>
            <a:pPr>
              <a:defRPr/>
            </a:pPr>
            <a:fld id="{7F7EAF33-C243-4F10-9451-319CD28939C7}" type="datetimeFigureOut">
              <a:rPr lang="en-US"/>
              <a:pPr>
                <a:defRPr/>
              </a:pPr>
              <a:t>6/21/2021</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CADA5A5B-92A5-4FE8-84A3-7A68D9E12319}" type="slidenum">
              <a:rPr lang="en-US"/>
              <a:pPr>
                <a:defRPr/>
              </a:pPr>
              <a:t>‹#›</a:t>
            </a:fld>
            <a:endParaRPr lang="en-US"/>
          </a:p>
        </p:txBody>
      </p:sp>
    </p:spTree>
    <p:extLst>
      <p:ext uri="{BB962C8B-B14F-4D97-AF65-F5344CB8AC3E}">
        <p14:creationId xmlns:p14="http://schemas.microsoft.com/office/powerpoint/2010/main" val="1335754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fld id="{D2B6052F-E0AB-42D4-8F48-32B4BAA79D46}" type="datetimeFigureOut">
              <a:rPr lang="en-US"/>
              <a:pPr>
                <a:defRPr/>
              </a:pPr>
              <a:t>6/21/2021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87A84D9-5BF9-48DB-A3CF-37CEB12FEEAB}" type="slidenum">
              <a:rPr lang="en-US"/>
              <a:pPr>
                <a:defRPr/>
              </a:pPr>
              <a:t>‹#›</a:t>
            </a:fld>
            <a:endParaRPr lang="en-US"/>
          </a:p>
        </p:txBody>
      </p:sp>
    </p:spTree>
    <p:extLst>
      <p:ext uri="{BB962C8B-B14F-4D97-AF65-F5344CB8AC3E}">
        <p14:creationId xmlns:p14="http://schemas.microsoft.com/office/powerpoint/2010/main" val="267818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Date Placeholder 2"/>
          <p:cNvSpPr>
            <a:spLocks noGrp="1"/>
          </p:cNvSpPr>
          <p:nvPr>
            <p:ph type="dt" sz="half" idx="18"/>
          </p:nvPr>
        </p:nvSpPr>
        <p:spPr/>
        <p:txBody>
          <a:bodyPr/>
          <a:lstStyle>
            <a:lvl1pPr>
              <a:defRPr/>
            </a:lvl1pPr>
          </a:lstStyle>
          <a:p>
            <a:pPr>
              <a:defRPr/>
            </a:pPr>
            <a:fld id="{0F42DC99-9FBA-4D0E-B8D7-0F87FF618CF4}" type="datetimeFigureOut">
              <a:rPr lang="en-US"/>
              <a:pPr>
                <a:defRPr/>
              </a:pPr>
              <a:t>6/21/2021</a:t>
            </a:fld>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pPr>
              <a:defRPr/>
            </a:pPr>
            <a:fld id="{6DF22C68-3675-4B93-A1CA-2933B7F44EB9}" type="slidenum">
              <a:rPr lang="en-US"/>
              <a:pPr>
                <a:defRPr/>
              </a:pPr>
              <a:t>‹#›</a:t>
            </a:fld>
            <a:endParaRPr lang="en-US"/>
          </a:p>
        </p:txBody>
      </p:sp>
    </p:spTree>
    <p:extLst>
      <p:ext uri="{BB962C8B-B14F-4D97-AF65-F5344CB8AC3E}">
        <p14:creationId xmlns:p14="http://schemas.microsoft.com/office/powerpoint/2010/main" val="2861120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2" name="Picture 15"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simgeyi tıklatın</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simgeyi tıklatın</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simgeyi tıklatın</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3" name="Date Placeholder 2"/>
          <p:cNvSpPr>
            <a:spLocks noGrp="1"/>
          </p:cNvSpPr>
          <p:nvPr>
            <p:ph type="dt" sz="half" idx="23"/>
          </p:nvPr>
        </p:nvSpPr>
        <p:spPr/>
        <p:txBody>
          <a:bodyPr/>
          <a:lstStyle>
            <a:lvl1pPr>
              <a:defRPr/>
            </a:lvl1pPr>
          </a:lstStyle>
          <a:p>
            <a:pPr>
              <a:defRPr/>
            </a:pPr>
            <a:fld id="{062E0586-67D2-4B12-B9CC-180A61A00379}" type="datetimeFigureOut">
              <a:rPr lang="en-US"/>
              <a:pPr>
                <a:defRPr/>
              </a:pPr>
              <a:t>6/21/2021</a:t>
            </a:fld>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pPr>
              <a:defRPr/>
            </a:pPr>
            <a:fld id="{BE86A699-C82E-47A2-B78F-BD682D5BC99D}" type="slidenum">
              <a:rPr lang="en-US"/>
              <a:pPr>
                <a:defRPr/>
              </a:pPr>
              <a:t>‹#›</a:t>
            </a:fld>
            <a:endParaRPr lang="en-US"/>
          </a:p>
        </p:txBody>
      </p:sp>
    </p:spTree>
    <p:extLst>
      <p:ext uri="{BB962C8B-B14F-4D97-AF65-F5344CB8AC3E}">
        <p14:creationId xmlns:p14="http://schemas.microsoft.com/office/powerpoint/2010/main" val="2563139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4"/>
          </p:nvPr>
        </p:nvSpPr>
        <p:spPr/>
        <p:txBody>
          <a:bodyPr/>
          <a:lstStyle>
            <a:lvl1pPr>
              <a:defRPr/>
            </a:lvl1pPr>
          </a:lstStyle>
          <a:p>
            <a:pPr>
              <a:defRPr/>
            </a:pPr>
            <a:fld id="{F8E9DC73-11EE-4132-8412-438D00860F51}" type="datetimeFigureOut">
              <a:rPr lang="en-US"/>
              <a:pPr>
                <a:defRPr/>
              </a:pPr>
              <a:t>6/21/2021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BC23D66-1394-462D-95FA-8EDEADE66E4C}" type="slidenum">
              <a:rPr lang="en-US"/>
              <a:pPr>
                <a:defRPr/>
              </a:pPr>
              <a:t>‹#›</a:t>
            </a:fld>
            <a:endParaRPr lang="en-US"/>
          </a:p>
        </p:txBody>
      </p:sp>
    </p:spTree>
    <p:extLst>
      <p:ext uri="{BB962C8B-B14F-4D97-AF65-F5344CB8AC3E}">
        <p14:creationId xmlns:p14="http://schemas.microsoft.com/office/powerpoint/2010/main" val="2109889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4"/>
          </p:nvPr>
        </p:nvSpPr>
        <p:spPr/>
        <p:txBody>
          <a:bodyPr/>
          <a:lstStyle>
            <a:lvl1pPr>
              <a:defRPr/>
            </a:lvl1pPr>
          </a:lstStyle>
          <a:p>
            <a:pPr>
              <a:defRPr/>
            </a:pPr>
            <a:fld id="{3686AB6D-C17D-4E40-880B-B0D74A8BA15C}" type="datetimeFigureOut">
              <a:rPr lang="en-US"/>
              <a:pPr>
                <a:defRPr/>
              </a:pPr>
              <a:t>6/21/2021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9D3E60B-FE2D-4EB1-8D40-8A1DBBAEB28D}" type="slidenum">
              <a:rPr lang="en-US"/>
              <a:pPr>
                <a:defRPr/>
              </a:pPr>
              <a:t>‹#›</a:t>
            </a:fld>
            <a:endParaRPr lang="en-US"/>
          </a:p>
        </p:txBody>
      </p:sp>
    </p:spTree>
    <p:extLst>
      <p:ext uri="{BB962C8B-B14F-4D97-AF65-F5344CB8AC3E}">
        <p14:creationId xmlns:p14="http://schemas.microsoft.com/office/powerpoint/2010/main" val="938319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8EBBFF7-C6DF-43BC-B05C-BE9EDC2F18F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A9EC7463-488C-4B56-9A8D-A30D790AA292}"/>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DDB1DCB-ECC3-45D0-95A3-23FB76EAD836}"/>
              </a:ext>
            </a:extLst>
          </p:cNvPr>
          <p:cNvSpPr>
            <a:spLocks noGrp="1"/>
          </p:cNvSpPr>
          <p:nvPr>
            <p:ph type="dt" sz="half" idx="10"/>
          </p:nvPr>
        </p:nvSpPr>
        <p:spPr/>
        <p:txBody>
          <a:bodyPr/>
          <a:lstStyle/>
          <a:p>
            <a:fld id="{63137995-AC44-4D8D-A74D-0320822729CD}" type="datetimeFigureOut">
              <a:rPr lang="tr-TR" smtClean="0"/>
              <a:t>21.06.2021</a:t>
            </a:fld>
            <a:endParaRPr lang="tr-TR" dirty="0"/>
          </a:p>
        </p:txBody>
      </p:sp>
      <p:sp>
        <p:nvSpPr>
          <p:cNvPr id="5" name="Alt Bilgi Yer Tutucusu 4">
            <a:extLst>
              <a:ext uri="{FF2B5EF4-FFF2-40B4-BE49-F238E27FC236}">
                <a16:creationId xmlns:a16="http://schemas.microsoft.com/office/drawing/2014/main" xmlns="" id="{97A9BECF-C12F-4895-AA3D-D298CAF0E654}"/>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xmlns="" id="{98DAB25F-09CC-451A-A3A1-9C0FC7475CE6}"/>
              </a:ext>
            </a:extLst>
          </p:cNvPr>
          <p:cNvSpPr>
            <a:spLocks noGrp="1"/>
          </p:cNvSpPr>
          <p:nvPr>
            <p:ph type="sldNum" sz="quarter" idx="12"/>
          </p:nvPr>
        </p:nvSpPr>
        <p:spPr/>
        <p:txBody>
          <a:bodyPr/>
          <a:lstStyle/>
          <a:p>
            <a:fld id="{D7972DE2-5A4D-49A5-999B-813563C7D4B5}" type="slidenum">
              <a:rPr lang="tr-TR" smtClean="0"/>
              <a:t>‹#›</a:t>
            </a:fld>
            <a:endParaRPr lang="tr-TR" dirty="0"/>
          </a:p>
        </p:txBody>
      </p:sp>
    </p:spTree>
    <p:extLst>
      <p:ext uri="{BB962C8B-B14F-4D97-AF65-F5344CB8AC3E}">
        <p14:creationId xmlns:p14="http://schemas.microsoft.com/office/powerpoint/2010/main" val="2011050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1" y="171294"/>
            <a:ext cx="10587545" cy="1018033"/>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1974812"/>
            <a:ext cx="5386917" cy="639763"/>
          </a:xfrm>
        </p:spPr>
        <p:txBody>
          <a:bodyPr anchor="b"/>
          <a:lstStyle>
            <a:lvl1pPr marL="0" indent="0" algn="ctr">
              <a:buNone/>
              <a:defRPr sz="3200" b="1">
                <a:solidFill>
                  <a:schemeClr val="accent6">
                    <a:lumMod val="7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614574"/>
            <a:ext cx="5386917" cy="2850495"/>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1974812"/>
            <a:ext cx="5389033" cy="639763"/>
          </a:xfrm>
        </p:spPr>
        <p:txBody>
          <a:bodyPr anchor="b"/>
          <a:lstStyle>
            <a:lvl1pPr marL="0" indent="0" algn="ctr">
              <a:buNone/>
              <a:defRPr sz="3200" b="1">
                <a:solidFill>
                  <a:schemeClr val="accent6">
                    <a:lumMod val="7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614574"/>
            <a:ext cx="5389033" cy="2850495"/>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46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4"/>
          </p:nvPr>
        </p:nvSpPr>
        <p:spPr/>
        <p:txBody>
          <a:bodyPr/>
          <a:lstStyle>
            <a:lvl1pPr>
              <a:defRPr/>
            </a:lvl1pPr>
          </a:lstStyle>
          <a:p>
            <a:pPr>
              <a:defRPr/>
            </a:pPr>
            <a:fld id="{052CF133-92DD-4F2E-B613-7B6408D4CB87}" type="datetimeFigureOut">
              <a:rPr lang="en-US"/>
              <a:pPr>
                <a:defRPr/>
              </a:pPr>
              <a:t>6/21/2021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8378D1C-DF4A-4F1C-869D-51D6D408A351}" type="slidenum">
              <a:rPr lang="en-US"/>
              <a:pPr>
                <a:defRPr/>
              </a:pPr>
              <a:t>‹#›</a:t>
            </a:fld>
            <a:endParaRPr lang="en-US"/>
          </a:p>
        </p:txBody>
      </p:sp>
    </p:spTree>
    <p:extLst>
      <p:ext uri="{BB962C8B-B14F-4D97-AF65-F5344CB8AC3E}">
        <p14:creationId xmlns:p14="http://schemas.microsoft.com/office/powerpoint/2010/main" val="308273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87DB28FA-4A70-4384-ABBD-614A3EFDFB0B}" type="datetimeFigureOut">
              <a:rPr lang="en-US"/>
              <a:pPr>
                <a:defRPr/>
              </a:pPr>
              <a:t>6/21/2021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ED9C7A-2656-4191-999A-69186DF0B35D}" type="slidenum">
              <a:rPr lang="en-US"/>
              <a:pPr>
                <a:defRPr/>
              </a:pPr>
              <a:t>‹#›</a:t>
            </a:fld>
            <a:endParaRPr lang="en-US"/>
          </a:p>
        </p:txBody>
      </p:sp>
    </p:spTree>
    <p:extLst>
      <p:ext uri="{BB962C8B-B14F-4D97-AF65-F5344CB8AC3E}">
        <p14:creationId xmlns:p14="http://schemas.microsoft.com/office/powerpoint/2010/main" val="138310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Date Placeholder 4"/>
          <p:cNvSpPr>
            <a:spLocks noGrp="1"/>
          </p:cNvSpPr>
          <p:nvPr>
            <p:ph type="dt" sz="half" idx="15"/>
          </p:nvPr>
        </p:nvSpPr>
        <p:spPr/>
        <p:txBody>
          <a:bodyPr/>
          <a:lstStyle>
            <a:lvl1pPr>
              <a:defRPr/>
            </a:lvl1pPr>
          </a:lstStyle>
          <a:p>
            <a:pPr>
              <a:defRPr/>
            </a:pPr>
            <a:fld id="{52E927FA-01F2-4258-83A9-5ACD7DF38F6F}" type="datetimeFigureOut">
              <a:rPr lang="en-US"/>
              <a:pPr>
                <a:defRPr/>
              </a:pPr>
              <a:t>6/21/2021</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5FBA82E-6F50-4D7E-80F1-2EFA764FDB29}" type="slidenum">
              <a:rPr lang="en-US"/>
              <a:pPr>
                <a:defRPr/>
              </a:pPr>
              <a:t>‹#›</a:t>
            </a:fld>
            <a:endParaRPr lang="en-US"/>
          </a:p>
        </p:txBody>
      </p:sp>
    </p:spTree>
    <p:extLst>
      <p:ext uri="{BB962C8B-B14F-4D97-AF65-F5344CB8AC3E}">
        <p14:creationId xmlns:p14="http://schemas.microsoft.com/office/powerpoint/2010/main" val="266531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7" name="Picture 14"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6"/>
          <p:cNvSpPr>
            <a:spLocks noGrp="1"/>
          </p:cNvSpPr>
          <p:nvPr>
            <p:ph type="dt" sz="half" idx="15"/>
          </p:nvPr>
        </p:nvSpPr>
        <p:spPr/>
        <p:txBody>
          <a:bodyPr/>
          <a:lstStyle>
            <a:lvl1pPr>
              <a:defRPr/>
            </a:lvl1pPr>
          </a:lstStyle>
          <a:p>
            <a:pPr>
              <a:defRPr/>
            </a:pPr>
            <a:fld id="{785FDA31-5E05-49A3-B2CA-F138176902E1}" type="datetimeFigureOut">
              <a:rPr lang="en-US"/>
              <a:pPr>
                <a:defRPr/>
              </a:pPr>
              <a:t>6/21/2021</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8C5E3D59-6AF7-4C81-A254-42478E81C669}" type="slidenum">
              <a:rPr lang="en-US"/>
              <a:pPr>
                <a:defRPr/>
              </a:pPr>
              <a:t>‹#›</a:t>
            </a:fld>
            <a:endParaRPr lang="en-US"/>
          </a:p>
        </p:txBody>
      </p:sp>
    </p:spTree>
    <p:extLst>
      <p:ext uri="{BB962C8B-B14F-4D97-AF65-F5344CB8AC3E}">
        <p14:creationId xmlns:p14="http://schemas.microsoft.com/office/powerpoint/2010/main" val="272551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tr-TR"/>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fld id="{73E7586E-DE4B-47A6-AFC9-6BD82C6BB701}" type="datetimeFigureOut">
              <a:rPr lang="en-US"/>
              <a:pPr>
                <a:defRPr/>
              </a:pPr>
              <a:t>6/21/2021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C2FAD86-F6CE-492E-8CFD-38E0BCAB27B6}" type="slidenum">
              <a:rPr lang="en-US"/>
              <a:pPr>
                <a:defRPr/>
              </a:pPr>
              <a:t>‹#›</a:t>
            </a:fld>
            <a:endParaRPr lang="en-US"/>
          </a:p>
        </p:txBody>
      </p:sp>
    </p:spTree>
    <p:extLst>
      <p:ext uri="{BB962C8B-B14F-4D97-AF65-F5344CB8AC3E}">
        <p14:creationId xmlns:p14="http://schemas.microsoft.com/office/powerpoint/2010/main" val="70516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6"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EC146405-4FF3-4315-B7DC-8BEEC7EADC8A}" type="datetimeFigureOut">
              <a:rPr lang="en-US"/>
              <a:pPr>
                <a:defRPr/>
              </a:pPr>
              <a:t>6/21/2021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8E44CA26-30D6-482D-B578-D0D08908FDB9}" type="slidenum">
              <a:rPr lang="en-US"/>
              <a:pPr>
                <a:defRPr/>
              </a:pPr>
              <a:t>‹#›</a:t>
            </a:fld>
            <a:endParaRPr lang="en-US"/>
          </a:p>
        </p:txBody>
      </p:sp>
    </p:spTree>
    <p:extLst>
      <p:ext uri="{BB962C8B-B14F-4D97-AF65-F5344CB8AC3E}">
        <p14:creationId xmlns:p14="http://schemas.microsoft.com/office/powerpoint/2010/main" val="34693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6" name="Date Placeholder 4"/>
          <p:cNvSpPr>
            <a:spLocks noGrp="1"/>
          </p:cNvSpPr>
          <p:nvPr>
            <p:ph type="dt" sz="half" idx="14"/>
          </p:nvPr>
        </p:nvSpPr>
        <p:spPr/>
        <p:txBody>
          <a:bodyPr/>
          <a:lstStyle>
            <a:lvl1pPr>
              <a:defRPr/>
            </a:lvl1pPr>
          </a:lstStyle>
          <a:p>
            <a:pPr>
              <a:defRPr/>
            </a:pPr>
            <a:fld id="{CD1CF746-A9AA-4A7D-BEAD-22F24DDEE0C5}" type="datetimeFigureOut">
              <a:rPr lang="en-US"/>
              <a:pPr>
                <a:defRPr/>
              </a:pPr>
              <a:t>6/21/2021</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2EF106AC-AD3E-4FB8-8F4B-AC5AF55515E1}" type="slidenum">
              <a:rPr lang="en-US"/>
              <a:pPr>
                <a:defRPr/>
              </a:pPr>
              <a:t>‹#›</a:t>
            </a:fld>
            <a:endParaRPr lang="en-US"/>
          </a:p>
        </p:txBody>
      </p:sp>
    </p:spTree>
    <p:extLst>
      <p:ext uri="{BB962C8B-B14F-4D97-AF65-F5344CB8AC3E}">
        <p14:creationId xmlns:p14="http://schemas.microsoft.com/office/powerpoint/2010/main" val="4782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fld id="{AF91BCB1-AE51-4DE4-8B47-8721EA628C94}" type="datetimeFigureOut">
              <a:rPr lang="en-US"/>
              <a:pPr>
                <a:defRPr/>
              </a:pPr>
              <a:t>6/21/2021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048CD58-62B3-475D-AFF3-2225B104C490}" type="slidenum">
              <a:rPr lang="en-US"/>
              <a:pPr>
                <a:defRPr/>
              </a:pPr>
              <a:t>‹#›</a:t>
            </a:fld>
            <a:endParaRPr lang="en-US"/>
          </a:p>
        </p:txBody>
      </p:sp>
    </p:spTree>
    <p:extLst>
      <p:ext uri="{BB962C8B-B14F-4D97-AF65-F5344CB8AC3E}">
        <p14:creationId xmlns:p14="http://schemas.microsoft.com/office/powerpoint/2010/main" val="212264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63921"/>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fld id="{83049F75-4F31-4A24-B4E1-40390CAFD490}" type="datetimeFigureOut">
              <a:rPr lang="en-US"/>
              <a:pPr>
                <a:defRPr/>
              </a:pPr>
              <a:t>6/21/2021</a:t>
            </a:fld>
            <a:endParaRPr lang="en-US"/>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fld id="{52A998EC-6C91-461A-9C6E-011244ABB0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Lst>
  <p:txStyles>
    <p:titleStyle>
      <a:lvl1pPr algn="ctr" rtl="0" eaLnBrk="1" fontAlgn="base" hangingPunct="1">
        <a:lnSpc>
          <a:spcPct val="90000"/>
        </a:lnSpc>
        <a:spcBef>
          <a:spcPct val="0"/>
        </a:spcBef>
        <a:spcAft>
          <a:spcPct val="0"/>
        </a:spcAft>
        <a:defRPr sz="3600" kern="1200" cap="all">
          <a:solidFill>
            <a:schemeClr val="tx1"/>
          </a:solidFill>
          <a:latin typeface="+mj-lt"/>
          <a:ea typeface="+mj-ea"/>
          <a:cs typeface="+mj-cs"/>
        </a:defRPr>
      </a:lvl1pPr>
      <a:lvl2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2pPr>
      <a:lvl3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3pPr>
      <a:lvl4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4pPr>
      <a:lvl5pPr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5pPr>
      <a:lvl6pPr marL="4572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6pPr>
      <a:lvl7pPr marL="9144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7pPr>
      <a:lvl8pPr marL="13716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8pPr>
      <a:lvl9pPr marL="1828800" algn="ctr" rtl="0" eaLnBrk="1" fontAlgn="base" hangingPunct="1">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1" fontAlgn="base" hangingPunct="1">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efatura.gov.tr/efaturaentegratorluk.html"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3" y="1300163"/>
            <a:ext cx="8689975" cy="2509837"/>
          </a:xfrm>
        </p:spPr>
        <p:txBody>
          <a:bodyPr/>
          <a:lstStyle/>
          <a:p>
            <a:pPr eaLnBrk="1" fontAlgn="auto" hangingPunct="1">
              <a:spcAft>
                <a:spcPts val="0"/>
              </a:spcAft>
              <a:defRPr/>
            </a:pPr>
            <a:endParaRPr lang="tr-TR" dirty="0"/>
          </a:p>
        </p:txBody>
      </p:sp>
      <p:sp>
        <p:nvSpPr>
          <p:cNvPr id="3" name="Alt Başlık 2"/>
          <p:cNvSpPr>
            <a:spLocks noGrp="1"/>
          </p:cNvSpPr>
          <p:nvPr>
            <p:ph type="subTitle" idx="1"/>
          </p:nvPr>
        </p:nvSpPr>
        <p:spPr>
          <a:xfrm>
            <a:off x="1751013" y="3886200"/>
            <a:ext cx="8689975" cy="1371600"/>
          </a:xfrm>
        </p:spPr>
        <p:txBody>
          <a:bodyPr/>
          <a:lstStyle/>
          <a:p>
            <a:pPr eaLnBrk="1" fontAlgn="auto" hangingPunct="1">
              <a:spcAft>
                <a:spcPts val="0"/>
              </a:spcAft>
              <a:defRPr/>
            </a:pPr>
            <a:endParaRPr lang="tr-TR"/>
          </a:p>
        </p:txBody>
      </p:sp>
      <p:pic>
        <p:nvPicPr>
          <p:cNvPr id="6" name="Resim 5">
            <a:extLst>
              <a:ext uri="{FF2B5EF4-FFF2-40B4-BE49-F238E27FC236}">
                <a16:creationId xmlns:a16="http://schemas.microsoft.com/office/drawing/2014/main" xmlns="" id="{CC752CDD-76E5-49B7-855B-4ACA8597E196}"/>
              </a:ext>
            </a:extLst>
          </p:cNvPr>
          <p:cNvPicPr>
            <a:picLocks noChangeAspect="1"/>
          </p:cNvPicPr>
          <p:nvPr/>
        </p:nvPicPr>
        <p:blipFill>
          <a:blip r:embed="rId2"/>
          <a:stretch>
            <a:fillRect/>
          </a:stretch>
        </p:blipFill>
        <p:spPr>
          <a:xfrm>
            <a:off x="455295" y="0"/>
            <a:ext cx="1128141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75775" y="1970467"/>
            <a:ext cx="6053070" cy="1493949"/>
          </a:xfrm>
          <a:prstGeom prst="rect">
            <a:avLst/>
          </a:prstGeom>
        </p:spPr>
        <p:txBody>
          <a:bodyPr wrap="square">
            <a:spAutoFit/>
          </a:bodyPr>
          <a:lstStyle/>
          <a:p>
            <a:r>
              <a:rPr lang="tr-TR" dirty="0" smtClean="0"/>
              <a:t>E fatura sistemine 1 Temmuz da geçen firmalar Haziran ayına E fatura düzenleyemezler.</a:t>
            </a:r>
          </a:p>
          <a:p>
            <a:r>
              <a:rPr lang="tr-TR" dirty="0" smtClean="0"/>
              <a:t>E fatura sistemine ilk defa geçenler için 7 gün 5000/30000 </a:t>
            </a:r>
            <a:r>
              <a:rPr lang="tr-TR" dirty="0" err="1" smtClean="0"/>
              <a:t>portalına</a:t>
            </a:r>
            <a:r>
              <a:rPr lang="tr-TR" dirty="0" smtClean="0"/>
              <a:t> ulaşıp haziran ayına ait faturalarını eski kullandıkları e arşiv düzenleyebilecekler</a:t>
            </a:r>
            <a:endParaRPr lang="tr-TR" dirty="0"/>
          </a:p>
        </p:txBody>
      </p:sp>
    </p:spTree>
    <p:extLst>
      <p:ext uri="{BB962C8B-B14F-4D97-AF65-F5344CB8AC3E}">
        <p14:creationId xmlns:p14="http://schemas.microsoft.com/office/powerpoint/2010/main" val="36115642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902"/>
            <a:ext cx="12192000" cy="2886197"/>
          </a:xfrm>
          <a:prstGeom prst="rect">
            <a:avLst/>
          </a:prstGeom>
        </p:spPr>
      </p:pic>
    </p:spTree>
    <p:extLst>
      <p:ext uri="{BB962C8B-B14F-4D97-AF65-F5344CB8AC3E}">
        <p14:creationId xmlns:p14="http://schemas.microsoft.com/office/powerpoint/2010/main" val="13823545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2409"/>
            <a:ext cx="12192000" cy="3473183"/>
          </a:xfrm>
          <a:prstGeom prst="rect">
            <a:avLst/>
          </a:prstGeom>
        </p:spPr>
      </p:pic>
    </p:spTree>
    <p:extLst>
      <p:ext uri="{BB962C8B-B14F-4D97-AF65-F5344CB8AC3E}">
        <p14:creationId xmlns:p14="http://schemas.microsoft.com/office/powerpoint/2010/main" val="11580168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981"/>
            <a:ext cx="12192000" cy="3554039"/>
          </a:xfrm>
          <a:prstGeom prst="rect">
            <a:avLst/>
          </a:prstGeom>
        </p:spPr>
      </p:pic>
    </p:spTree>
    <p:extLst>
      <p:ext uri="{BB962C8B-B14F-4D97-AF65-F5344CB8AC3E}">
        <p14:creationId xmlns:p14="http://schemas.microsoft.com/office/powerpoint/2010/main" val="3034118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5BF2A9FC-A27F-4400-A7AE-BAE7AAF24AC5}"/>
              </a:ext>
            </a:extLst>
          </p:cNvPr>
          <p:cNvSpPr txBox="1"/>
          <p:nvPr/>
        </p:nvSpPr>
        <p:spPr>
          <a:xfrm>
            <a:off x="1626376" y="891588"/>
            <a:ext cx="9081178" cy="3139321"/>
          </a:xfrm>
          <a:prstGeom prst="rect">
            <a:avLst/>
          </a:prstGeom>
          <a:noFill/>
        </p:spPr>
        <p:txBody>
          <a:bodyPr wrap="square">
            <a:spAutoFit/>
          </a:bodyPr>
          <a:lstStyle/>
          <a:p>
            <a:r>
              <a:rPr lang="tr-TR" dirty="0"/>
              <a:t>e-Defter dosyaları ile bunlara ilişkin berat dosyalarının ikincil kopyalarının, gizliliği ve güvenliği sağlanacak şekilde e-Defter saklama hizmeti yönünden teknik yeterliliğe sahip ve Başkanlıktan bu hususta izin alan özel </a:t>
            </a:r>
            <a:r>
              <a:rPr lang="tr-TR" dirty="0" err="1"/>
              <a:t>entegratörlerin</a:t>
            </a:r>
            <a:r>
              <a:rPr lang="tr-TR" dirty="0"/>
              <a:t> bilgi işlem sistemlerinde ya da Başkanlığın bilgi işlem sistemlerinde 1/1/2020 tarihinden itibaren asgari </a:t>
            </a:r>
            <a:r>
              <a:rPr lang="tr-TR" dirty="0">
                <a:solidFill>
                  <a:srgbClr val="C00000"/>
                </a:solidFill>
              </a:rPr>
              <a:t>10 yıl </a:t>
            </a:r>
            <a:r>
              <a:rPr lang="tr-TR" dirty="0"/>
              <a:t>süre ile muhafaza edilmesi zorunludur. E-Defter ve beratların teknik yeterliğe sahip ve Başkanlıktan bu hususta saklama izni verilen özel </a:t>
            </a:r>
            <a:r>
              <a:rPr lang="tr-TR" dirty="0" err="1"/>
              <a:t>entegratörlerin</a:t>
            </a:r>
            <a:r>
              <a:rPr lang="tr-TR" dirty="0"/>
              <a:t> bilgi işlem sistemlerinde muhafaza usulü ile muhafaza edilmesi sürecinde e-Defter uygulamasına dâhil olan mükellefler ve özel </a:t>
            </a:r>
            <a:r>
              <a:rPr lang="tr-TR" dirty="0" err="1"/>
              <a:t>entegratörler</a:t>
            </a:r>
            <a:r>
              <a:rPr lang="tr-TR" dirty="0"/>
              <a:t> tarafından uyulması gereken genel, gizlilik ve güvenliğe ilişkin usul ve esaslar, Başkanlık tarafından hazırlanarak edefter.gov.tr adresinde yayımlanan “e-Defter Saklama </a:t>
            </a:r>
            <a:r>
              <a:rPr lang="tr-TR" dirty="0" err="1"/>
              <a:t>Kılavuzu”nda</a:t>
            </a:r>
            <a:r>
              <a:rPr lang="tr-TR" dirty="0"/>
              <a:t> açıklanır. e-Defter ve berat dosyalarına ait ikincil kopyalarının bu fıkra uyarınca muhafazası için gerekli yükleme işlemlerinde bu Tebliğin (4.3.4) numaralı fıkrasında belirtilen süreler dikkate alınır.” hükmüne yer verilmiştir. </a:t>
            </a:r>
          </a:p>
        </p:txBody>
      </p:sp>
    </p:spTree>
    <p:extLst>
      <p:ext uri="{BB962C8B-B14F-4D97-AF65-F5344CB8AC3E}">
        <p14:creationId xmlns:p14="http://schemas.microsoft.com/office/powerpoint/2010/main" val="10404194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xmlns="" id="{FFF67C52-533F-4B03-89A4-B8FA358633B1}"/>
              </a:ext>
            </a:extLst>
          </p:cNvPr>
          <p:cNvSpPr txBox="1"/>
          <p:nvPr/>
        </p:nvSpPr>
        <p:spPr>
          <a:xfrm>
            <a:off x="1668257" y="756789"/>
            <a:ext cx="12003536" cy="3970318"/>
          </a:xfrm>
          <a:prstGeom prst="rect">
            <a:avLst/>
          </a:prstGeom>
          <a:noFill/>
        </p:spPr>
        <p:txBody>
          <a:bodyPr wrap="square">
            <a:spAutoFit/>
          </a:bodyPr>
          <a:lstStyle/>
          <a:p>
            <a:r>
              <a:rPr lang="tr-TR" dirty="0"/>
              <a:t>AYLIK SEÇENEĞİ DÖNEM AKTARIM ZAMANI</a:t>
            </a:r>
          </a:p>
          <a:p>
            <a:r>
              <a:rPr lang="tr-TR" dirty="0"/>
              <a:t>2021 / Ocak 		17 Mayıs 2021’e kadar</a:t>
            </a:r>
          </a:p>
          <a:p>
            <a:r>
              <a:rPr lang="tr-TR" dirty="0"/>
              <a:t>2021 / Şubat 		15 Haziran 2021’e kadar</a:t>
            </a:r>
          </a:p>
          <a:p>
            <a:r>
              <a:rPr lang="tr-TR" dirty="0"/>
              <a:t>2021 / Mart 		16 Temmuz 2021’e kadar</a:t>
            </a:r>
          </a:p>
          <a:p>
            <a:r>
              <a:rPr lang="tr-TR" dirty="0"/>
              <a:t>2021 / Nisan 		16 Ağustos 2021’e kadar</a:t>
            </a:r>
          </a:p>
          <a:p>
            <a:r>
              <a:rPr lang="tr-TR" dirty="0"/>
              <a:t>2021 / Mayıs		 15 Eylül 2021’e kadar</a:t>
            </a:r>
          </a:p>
          <a:p>
            <a:r>
              <a:rPr lang="tr-TR" dirty="0"/>
              <a:t>2021 / Haziran 	15 Ekim 2021’e kadar</a:t>
            </a:r>
          </a:p>
          <a:p>
            <a:r>
              <a:rPr lang="tr-TR" dirty="0"/>
              <a:t>2021 / Temmuz 	15 Kasım 2021’e kadar</a:t>
            </a:r>
          </a:p>
          <a:p>
            <a:r>
              <a:rPr lang="tr-TR" dirty="0"/>
              <a:t>2021 / Ağustos 	15 Aralık 2021’e kadar</a:t>
            </a:r>
          </a:p>
          <a:p>
            <a:r>
              <a:rPr lang="tr-TR" dirty="0"/>
              <a:t>2021 / Eylül 		17 Ocak 2022’ye kadar</a:t>
            </a:r>
          </a:p>
          <a:p>
            <a:r>
              <a:rPr lang="tr-TR" dirty="0"/>
              <a:t>2021 / Ekim 		15 Şubat 2022’ye kadar</a:t>
            </a:r>
          </a:p>
          <a:p>
            <a:r>
              <a:rPr lang="tr-TR" dirty="0"/>
              <a:t>2021 / Kasım 		15 Mart 2022’ye kadar</a:t>
            </a:r>
          </a:p>
          <a:p>
            <a:r>
              <a:rPr lang="tr-TR" dirty="0"/>
              <a:t>2021 / Aralık (Gerçek kişi mükellefler) 15 Nisan 2022’ye kadar</a:t>
            </a:r>
          </a:p>
          <a:p>
            <a:r>
              <a:rPr lang="tr-TR" dirty="0"/>
              <a:t>2021 / Aralık (Tüzel kişi  mükellefler)   16 Mayıs 2022’ye kadar</a:t>
            </a:r>
          </a:p>
        </p:txBody>
      </p:sp>
    </p:spTree>
    <p:extLst>
      <p:ext uri="{BB962C8B-B14F-4D97-AF65-F5344CB8AC3E}">
        <p14:creationId xmlns:p14="http://schemas.microsoft.com/office/powerpoint/2010/main" val="25017310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23F45ABC-31E4-4405-BAFC-01CB54677CE4}"/>
              </a:ext>
            </a:extLst>
          </p:cNvPr>
          <p:cNvSpPr txBox="1"/>
          <p:nvPr/>
        </p:nvSpPr>
        <p:spPr>
          <a:xfrm>
            <a:off x="1961422" y="1047022"/>
            <a:ext cx="9520929" cy="1938992"/>
          </a:xfrm>
          <a:prstGeom prst="rect">
            <a:avLst/>
          </a:prstGeom>
          <a:noFill/>
        </p:spPr>
        <p:txBody>
          <a:bodyPr wrap="square">
            <a:spAutoFit/>
          </a:bodyPr>
          <a:lstStyle/>
          <a:p>
            <a:r>
              <a:rPr lang="tr-TR" sz="2000" dirty="0"/>
              <a:t>3 AYLIK YÜKLEME TERCİHİNDE  BULUNANLAR</a:t>
            </a:r>
          </a:p>
          <a:p>
            <a:r>
              <a:rPr lang="tr-TR" sz="2000" dirty="0"/>
              <a:t>2021/ Ocak, Şubat, Mart                             	     15 Haziran 2021’e kadar</a:t>
            </a:r>
          </a:p>
          <a:p>
            <a:r>
              <a:rPr lang="tr-TR" sz="2000" dirty="0"/>
              <a:t>2021/ Nisan, Mayıs, Haziran                            	     15 Eylül 2021’e kadar</a:t>
            </a:r>
          </a:p>
          <a:p>
            <a:r>
              <a:rPr lang="tr-TR" sz="2000" dirty="0"/>
              <a:t>2021 / Temmuz, Ağustos, Eylül                           	     15 Aralık 2021’e kadar</a:t>
            </a:r>
          </a:p>
          <a:p>
            <a:r>
              <a:rPr lang="tr-TR" sz="2000" dirty="0"/>
              <a:t>2021 / Ekim, Kasım, Aralık (Gerçek kişi mükellefler)   15 Nisan 2022’ye kadar</a:t>
            </a:r>
          </a:p>
          <a:p>
            <a:r>
              <a:rPr lang="tr-TR" sz="2000" dirty="0"/>
              <a:t>2021/ Ekim, Kasım, Aralık (Tüzel kişi mükellefler)       16 Mayıs 2022’ye kadar</a:t>
            </a:r>
          </a:p>
        </p:txBody>
      </p:sp>
    </p:spTree>
    <p:extLst>
      <p:ext uri="{BB962C8B-B14F-4D97-AF65-F5344CB8AC3E}">
        <p14:creationId xmlns:p14="http://schemas.microsoft.com/office/powerpoint/2010/main" val="28651898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45ABE0A-3195-439D-B946-83C1C9D5717A}"/>
              </a:ext>
            </a:extLst>
          </p:cNvPr>
          <p:cNvSpPr txBox="1"/>
          <p:nvPr/>
        </p:nvSpPr>
        <p:spPr>
          <a:xfrm>
            <a:off x="1095884" y="599378"/>
            <a:ext cx="11970962" cy="6186309"/>
          </a:xfrm>
          <a:prstGeom prst="rect">
            <a:avLst/>
          </a:prstGeom>
          <a:noFill/>
        </p:spPr>
        <p:txBody>
          <a:bodyPr wrap="square">
            <a:spAutoFit/>
          </a:bodyPr>
          <a:lstStyle/>
          <a:p>
            <a:r>
              <a:rPr lang="tr-TR" dirty="0"/>
              <a:t>E- defter ikincil kopya gönderim esnasında alınan hatalar ve yapılması gereken işlemler aşağıda tarif </a:t>
            </a:r>
          </a:p>
          <a:p>
            <a:r>
              <a:rPr lang="tr-TR" dirty="0"/>
              <a:t>edilmiştir. Uygulama gönderim esnasında hata alması durumunda belli aralıkla işlemi tekrar </a:t>
            </a:r>
          </a:p>
          <a:p>
            <a:r>
              <a:rPr lang="tr-TR" dirty="0"/>
              <a:t>etmektedir. Bu nedenle işlemleri biraz bekledikten sonra yenileyerek tekrar kontrol etmeniz </a:t>
            </a:r>
          </a:p>
          <a:p>
            <a:r>
              <a:rPr lang="tr-TR" dirty="0"/>
              <a:t>gerekmektedir.</a:t>
            </a:r>
          </a:p>
          <a:p>
            <a:r>
              <a:rPr lang="tr-TR" dirty="0"/>
              <a:t>1- Counter </a:t>
            </a:r>
            <a:r>
              <a:rPr lang="tr-TR" dirty="0" err="1"/>
              <a:t>Signature</a:t>
            </a:r>
            <a:endParaRPr lang="tr-TR" dirty="0"/>
          </a:p>
          <a:p>
            <a:r>
              <a:rPr lang="tr-TR" dirty="0"/>
              <a:t>Bu hatayı aldığınızda öncelikle işlemi farklı bir bilgisayarda denemeniz gerekmektedir.</a:t>
            </a:r>
          </a:p>
          <a:p>
            <a:r>
              <a:rPr lang="tr-TR" dirty="0"/>
              <a:t>Eğer farklı bilgisayarda da defter başarı ile gönderilemiyorsa GİB e-Defter kontrol uygulaması </a:t>
            </a:r>
          </a:p>
          <a:p>
            <a:r>
              <a:rPr lang="tr-TR" dirty="0"/>
              <a:t>üzerinden Defter kontrol edilmelidir. İmza değeri ile ilgili hata alınması durumunda ise Burada tarif </a:t>
            </a:r>
          </a:p>
          <a:p>
            <a:r>
              <a:rPr lang="tr-TR" dirty="0"/>
              <a:t>edilen işlemler yapılmalıdır.</a:t>
            </a:r>
          </a:p>
          <a:p>
            <a:r>
              <a:rPr lang="tr-TR" dirty="0"/>
              <a:t>2- Çapraz doğrulama hatası</a:t>
            </a:r>
          </a:p>
          <a:p>
            <a:r>
              <a:rPr lang="tr-TR" dirty="0"/>
              <a:t>Bu hatada Gelirler idaresi e- defter </a:t>
            </a:r>
            <a:r>
              <a:rPr lang="tr-TR" dirty="0" err="1"/>
              <a:t>portala</a:t>
            </a:r>
            <a:r>
              <a:rPr lang="tr-TR" dirty="0"/>
              <a:t> yüklenen defter ve göndermek istediğiniz defterlerdeki </a:t>
            </a:r>
          </a:p>
          <a:p>
            <a:r>
              <a:rPr lang="tr-TR" dirty="0"/>
              <a:t>imza değerlerinin uyumsuz olmasından kaynaklanmaktadır.</a:t>
            </a:r>
          </a:p>
          <a:p>
            <a:r>
              <a:rPr lang="tr-TR" dirty="0"/>
              <a:t>3- Dosya Kuyrukta</a:t>
            </a:r>
          </a:p>
          <a:p>
            <a:r>
              <a:rPr lang="tr-TR" dirty="0"/>
              <a:t>Bu uyarıyı aldığınızda 'Başarıyla Gönderildi' Uyarısı alınana kadar beklemeniz gerekmektedir.</a:t>
            </a:r>
          </a:p>
          <a:p>
            <a:r>
              <a:rPr lang="tr-TR" dirty="0"/>
              <a:t>4- Dosya gönderim işlemi başladı.</a:t>
            </a:r>
          </a:p>
          <a:p>
            <a:r>
              <a:rPr lang="tr-TR" dirty="0"/>
              <a:t>Bu uyarıyı aldığınızda 'Başarıyla Gönderildi' Uyarısı alınana kadar beklemeniz gerekmektedir.63</a:t>
            </a:r>
          </a:p>
          <a:p>
            <a:r>
              <a:rPr lang="tr-TR" dirty="0"/>
              <a:t>5- Dosya Kilitli değil</a:t>
            </a:r>
          </a:p>
          <a:p>
            <a:r>
              <a:rPr lang="tr-TR" dirty="0"/>
              <a:t>Bu uyarıyı aldığınızda 'Başarıyla Gönderildi' Uyarısı alınana kadar beklemeniz gerekmektedir.</a:t>
            </a:r>
          </a:p>
          <a:p>
            <a:r>
              <a:rPr lang="tr-TR" dirty="0"/>
              <a:t>6- Dosya sıkıştırıldı.</a:t>
            </a:r>
          </a:p>
          <a:p>
            <a:r>
              <a:rPr lang="tr-TR" dirty="0"/>
              <a:t> Bu uyarıyı aldığınızda 'Başarıyla Gönderildi' Uyarısı alınana kadar beklemeniz gerekmektedir.</a:t>
            </a:r>
          </a:p>
          <a:p>
            <a:r>
              <a:rPr lang="tr-TR" dirty="0"/>
              <a:t>7- Dosya CRC kontrolü yapıldı.</a:t>
            </a:r>
          </a:p>
          <a:p>
            <a:r>
              <a:rPr lang="tr-TR" dirty="0"/>
              <a:t>Bu uyarıyı aldığınızda 'Başarıyla Gönderildi' Uyarısı alınana kadar beklemeniz gerekmektedir</a:t>
            </a:r>
          </a:p>
        </p:txBody>
      </p:sp>
    </p:spTree>
    <p:extLst>
      <p:ext uri="{BB962C8B-B14F-4D97-AF65-F5344CB8AC3E}">
        <p14:creationId xmlns:p14="http://schemas.microsoft.com/office/powerpoint/2010/main" val="11934759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B8356339-B54E-4EF7-BD62-D4D29D70C43D}"/>
              </a:ext>
            </a:extLst>
          </p:cNvPr>
          <p:cNvSpPr txBox="1"/>
          <p:nvPr/>
        </p:nvSpPr>
        <p:spPr>
          <a:xfrm>
            <a:off x="1233161" y="719291"/>
            <a:ext cx="11063542" cy="5632311"/>
          </a:xfrm>
          <a:prstGeom prst="rect">
            <a:avLst/>
          </a:prstGeom>
          <a:noFill/>
        </p:spPr>
        <p:txBody>
          <a:bodyPr wrap="square">
            <a:spAutoFit/>
          </a:bodyPr>
          <a:lstStyle/>
          <a:p>
            <a:r>
              <a:rPr lang="tr-TR" dirty="0"/>
              <a:t>8-Başarı ile yüklendi.</a:t>
            </a:r>
          </a:p>
          <a:p>
            <a:r>
              <a:rPr lang="tr-TR" dirty="0"/>
              <a:t>Bu uyarıyı aldığınızda işleminiz başarı ile tamamlanmıştır.</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9-Dosya kilitli</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Bu uyarıyı aldığınızda 'Başarıyla Gönderildi' Uyarısı alınana kadar beklemeniz gerekmektedir.</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Sıkıştırma Başarısız oldu.</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Bu uyarıyı aldığınızda 'Başarıyla Gönderildi' Uyarısı alınana kadar beklemeniz gerekmektedir</a:t>
            </a:r>
            <a:endParaRPr lang="tr-TR" dirty="0"/>
          </a:p>
          <a:p>
            <a:r>
              <a:rPr lang="tr-TR" dirty="0"/>
              <a:t>11- Paket açma işlemi başarısız oldu.</a:t>
            </a:r>
          </a:p>
          <a:p>
            <a:r>
              <a:rPr lang="tr-TR" dirty="0"/>
              <a:t>Bu uyarıyı aldığınızda 'Başarıyla Gönderildi' Uyarısı alınana kadar beklemeniz gerekmektedir.</a:t>
            </a:r>
          </a:p>
          <a:p>
            <a:r>
              <a:rPr lang="tr-TR" dirty="0"/>
              <a:t>12-Şifreleme başarısız oldu.</a:t>
            </a:r>
          </a:p>
          <a:p>
            <a:r>
              <a:rPr lang="tr-TR" dirty="0"/>
              <a:t>Bu uyarıyı aldığınızda 'Başarıyla Gönderildi' Uyarısı alınana kadar beklemeniz gerekmektedir.</a:t>
            </a:r>
          </a:p>
          <a:p>
            <a:r>
              <a:rPr lang="tr-TR" dirty="0"/>
              <a:t>13- Dosya gönderim esnasında hata oluştu.</a:t>
            </a:r>
          </a:p>
          <a:p>
            <a:r>
              <a:rPr lang="tr-TR" dirty="0"/>
              <a:t>Bu uyarıyı aldığınızda 'Başarıyla Gönderildi' Uyarısı alınana kadar beklemeniz gerekmektedir.</a:t>
            </a:r>
          </a:p>
          <a:p>
            <a:r>
              <a:rPr lang="tr-TR" dirty="0"/>
              <a:t>14- </a:t>
            </a:r>
            <a:r>
              <a:rPr lang="tr-TR" dirty="0" err="1"/>
              <a:t>Session</a:t>
            </a:r>
            <a:r>
              <a:rPr lang="tr-TR" dirty="0"/>
              <a:t> takas esnasında hata oluştu.</a:t>
            </a:r>
          </a:p>
          <a:p>
            <a:r>
              <a:rPr lang="tr-TR" dirty="0"/>
              <a:t>Bu uyarıyı aldığınızda 'Başarıyla Gönderildi' Uyarısı alınana kadar beklemeniz gerekmektedir.</a:t>
            </a:r>
          </a:p>
          <a:p>
            <a:r>
              <a:rPr lang="tr-TR" dirty="0"/>
              <a:t>15-Paket daha önceden yüklenmiş.</a:t>
            </a:r>
          </a:p>
          <a:p>
            <a:r>
              <a:rPr lang="tr-TR" dirty="0"/>
              <a:t>İlgili klasör daha önceden yüklendiği için tekrar yükleme işlemi gerçekleştiremez. Bu uyarıyı </a:t>
            </a:r>
          </a:p>
          <a:p>
            <a:r>
              <a:rPr lang="tr-TR" dirty="0"/>
              <a:t>aldığınızda dosyanız başarı ile yüklenmiştir.</a:t>
            </a:r>
          </a:p>
          <a:p>
            <a:r>
              <a:rPr lang="tr-TR" dirty="0"/>
              <a:t>16- Dosya mükerrer</a:t>
            </a:r>
          </a:p>
          <a:p>
            <a:r>
              <a:rPr lang="tr-TR" dirty="0"/>
              <a:t>Aynı dosya birden fazla defa yüklenmek istendiğinde ilgili uyarı gelmektedir. Bu uyarı geldiğinde </a:t>
            </a:r>
          </a:p>
          <a:p>
            <a:r>
              <a:rPr lang="tr-TR" dirty="0"/>
              <a:t>dosyanız başarı ile gitmiştir.</a:t>
            </a:r>
          </a:p>
        </p:txBody>
      </p:sp>
    </p:spTree>
    <p:extLst>
      <p:ext uri="{BB962C8B-B14F-4D97-AF65-F5344CB8AC3E}">
        <p14:creationId xmlns:p14="http://schemas.microsoft.com/office/powerpoint/2010/main" val="178159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56616CD8-F777-4B73-B5B4-2AC687B5CBD5}"/>
              </a:ext>
            </a:extLst>
          </p:cNvPr>
          <p:cNvSpPr txBox="1"/>
          <p:nvPr/>
        </p:nvSpPr>
        <p:spPr>
          <a:xfrm>
            <a:off x="863792" y="214915"/>
            <a:ext cx="11128109" cy="6428170"/>
          </a:xfrm>
          <a:prstGeom prst="rect">
            <a:avLst/>
          </a:prstGeom>
          <a:noFill/>
        </p:spPr>
        <p:txBody>
          <a:bodyPr wrap="square">
            <a:spAutoFit/>
          </a:bodyPr>
          <a:lstStyle/>
          <a:p>
            <a:pPr lvl="0" fontAlgn="base">
              <a:lnSpc>
                <a:spcPct val="107000"/>
              </a:lnSpc>
              <a:spcAft>
                <a:spcPts val="800"/>
              </a:spcAft>
              <a:tabLst>
                <a:tab pos="457200" algn="l"/>
              </a:tabLst>
            </a:pPr>
            <a:r>
              <a:rPr lang="tr-TR" sz="1600" b="1" dirty="0">
                <a:solidFill>
                  <a:srgbClr val="ED1C23"/>
                </a:solidFill>
                <a:effectLst/>
                <a:latin typeface="Times New Roman" panose="02020603050405020304" pitchFamily="18" charset="0"/>
                <a:ea typeface="Times New Roman" panose="02020603050405020304" pitchFamily="18" charset="0"/>
                <a:cs typeface="Times New Roman" panose="02020603050405020304" pitchFamily="18" charset="0"/>
              </a:rPr>
              <a:t>						Kimler e-İrsaliyeye geçmek zorundadır?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Özel Tüketim Vergisi Kanununa ekli (I) sayılı listedeki malların imali, ithali, teslimi vb. faaliyetleri nedeniyle EPDK’dan lisans (bayilik lisansı dahil) alan mükellefler.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Özel Tüketim Vergisi Kanununa ekli (III) sayılı listedeki malların imal, inşa, ithalini ve ana bayi/distribütör şeklinde pazarlamasını gerçekleştiren mükellefler.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4/6/1985 tarihli ve 3213 sayılı Maden Kanunu kapsamında düzenlenen işletme ruhsatı/sertifikası sahipleri ve işletme ruhsatı/sertifikası sahipleri ile yaptıkları sözleşmeye istinaden maden üretim faaliyetinde bulunan gerçek ve tüzel kişi mükellefler.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4/4/2001 tarihli ve 4634 sayılı Şeker Kanununun 2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nci</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maddesinin (e) bendinde tanımına yer verilen şekerin (Beyaz şeker (standart, rafine küp ve kristal şeker), yarı beyaz şeker, rafine şeker, ham şeker ve kahverengi şeker olarak sınıflandırılan, pancar veya kamıştan üretilen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kristallendirilmiş</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sakaroz ile nişasta kökenli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izoglukoz</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likid</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ya da kurutulmuş halde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glukoz</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şurubu, sakaroz veya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invert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şeker veya her ikisinin karışımının suda çözünmesinden meydana gelen şeker çözeltisi ve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invert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şeker şurubu ile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inülin</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şurubu) imalini gerçekleştiren mükellefler.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e-Fatura uygulamasına kayıtlı olan mükelleflerden demir ve çelik (GTİP 72) ile demir veya çelikten eşyaların (GTİP 73) imali, ithali veya ihracı faaliyetinde bulunan mükellefler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Tarım ve Orman Bakanlığınca gübre üretim ve tüketiminin kayıt altına alınmasına yönelik oluşturulan Gübre Takip Sistemi’ne kayıtlı kullanıcılar.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e-Fatura uygulamasına kayıtlı olan ve 2018 veya müteakip hesap dönemleri brüt satış hasılatı (veya satışları ile gayrisafi iş hasılatı) 25 Milyon TL ve üzeri olan mükellefler.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11/3/2010 tarihli ve 5957 sayılı Sebze ve Meyveler ile Yeterli Arz ve Talep Derinliği Bulunan Diğer Malların Ticaretinin Düzenlenmesi Hakkında Kanun hükümlerine göre komisyoncu veya tüccar olarak sebze ve meyve ticaretiyle iştigal eden mükellefler.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21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solidFill>
                  <a:srgbClr val="FF0000"/>
                </a:solidFill>
              </a:rPr>
              <a:t>E-</a:t>
            </a:r>
            <a:r>
              <a:rPr lang="tr-TR" dirty="0" err="1" smtClean="0">
                <a:solidFill>
                  <a:srgbClr val="FF0000"/>
                </a:solidFill>
              </a:rPr>
              <a:t>İrsalİYENİN</a:t>
            </a:r>
            <a:r>
              <a:rPr lang="tr-TR" dirty="0" smtClean="0">
                <a:solidFill>
                  <a:srgbClr val="FF0000"/>
                </a:solidFill>
              </a:rPr>
              <a:t> DÜZENLENMESİ</a:t>
            </a:r>
            <a:endParaRPr lang="en-US" dirty="0">
              <a:solidFill>
                <a:srgbClr val="FF0000"/>
              </a:solidFill>
            </a:endParaRPr>
          </a:p>
        </p:txBody>
      </p:sp>
      <p:sp>
        <p:nvSpPr>
          <p:cNvPr id="15" name="Metin kutusu 14">
            <a:extLst>
              <a:ext uri="{FF2B5EF4-FFF2-40B4-BE49-F238E27FC236}">
                <a16:creationId xmlns:a16="http://schemas.microsoft.com/office/drawing/2014/main" xmlns="" id="{571DD97D-B389-4A20-9F7C-AA521FBF6CAE}"/>
              </a:ext>
            </a:extLst>
          </p:cNvPr>
          <p:cNvSpPr txBox="1"/>
          <p:nvPr/>
        </p:nvSpPr>
        <p:spPr>
          <a:xfrm>
            <a:off x="191407" y="2003754"/>
            <a:ext cx="11809187" cy="3678443"/>
          </a:xfrm>
          <a:prstGeom prst="rect">
            <a:avLst/>
          </a:prstGeom>
          <a:noFill/>
        </p:spPr>
        <p:txBody>
          <a:bodyPr wrap="square" rtlCol="0">
            <a:spAutoFit/>
          </a:bodyPr>
          <a:lstStyle/>
          <a:p>
            <a:pPr marL="380990" indent="-380990" algn="just">
              <a:buFont typeface="Arial" panose="020B0604020202020204" pitchFamily="34" charset="0"/>
              <a:buChar char="•"/>
              <a:defRPr/>
            </a:pPr>
            <a:r>
              <a:rPr lang="tr-TR" dirty="0">
                <a:solidFill>
                  <a:prstClr val="black"/>
                </a:solidFill>
              </a:rPr>
              <a:t>e-İrsaliyenin </a:t>
            </a:r>
            <a:r>
              <a:rPr lang="tr-TR" b="1" dirty="0">
                <a:solidFill>
                  <a:prstClr val="black"/>
                </a:solidFill>
              </a:rPr>
              <a:t>www.efatura.gov.tr </a:t>
            </a:r>
            <a:r>
              <a:rPr lang="tr-TR" dirty="0">
                <a:solidFill>
                  <a:prstClr val="black"/>
                </a:solidFill>
              </a:rPr>
              <a:t>internet adresinde yayımlanan e-İrsaliye uygulamasına ilişkin teknik kılavuzlarda yer alan </a:t>
            </a:r>
            <a:r>
              <a:rPr lang="tr-TR" b="1" dirty="0">
                <a:solidFill>
                  <a:prstClr val="black"/>
                </a:solidFill>
              </a:rPr>
              <a:t>format ve standartlara </a:t>
            </a:r>
            <a:r>
              <a:rPr lang="tr-TR" dirty="0">
                <a:solidFill>
                  <a:prstClr val="black"/>
                </a:solidFill>
              </a:rPr>
              <a:t>göre elektronik ortamda, elektronik sertifika ile imzalanarak düzenlenmesi, alıcısına iletilmesi, muhafaza ve ibraz edilmesi esastır.</a:t>
            </a:r>
          </a:p>
          <a:p>
            <a:pPr marL="380990" indent="-380990" algn="just">
              <a:buFont typeface="Arial" panose="020B0604020202020204" pitchFamily="34" charset="0"/>
              <a:buChar char="•"/>
              <a:defRPr/>
            </a:pPr>
            <a:endParaRPr lang="tr-TR" dirty="0">
              <a:solidFill>
                <a:prstClr val="black"/>
              </a:solidFill>
            </a:endParaRPr>
          </a:p>
          <a:p>
            <a:pPr marL="380990" indent="-380990" algn="just">
              <a:buFont typeface="Arial" panose="020B0604020202020204" pitchFamily="34" charset="0"/>
              <a:buChar char="•"/>
              <a:defRPr/>
            </a:pPr>
            <a:r>
              <a:rPr lang="tr-TR" dirty="0">
                <a:solidFill>
                  <a:prstClr val="black"/>
                </a:solidFill>
              </a:rPr>
              <a:t>e-İrsaliyenin </a:t>
            </a:r>
            <a:r>
              <a:rPr lang="tr-TR" b="1" dirty="0">
                <a:solidFill>
                  <a:srgbClr val="FF0000"/>
                </a:solidFill>
              </a:rPr>
              <a:t>malın fiili sevkinden önce düzenlenmesi </a:t>
            </a:r>
            <a:r>
              <a:rPr lang="tr-TR" dirty="0">
                <a:solidFill>
                  <a:prstClr val="black"/>
                </a:solidFill>
              </a:rPr>
              <a:t>ve Başkanlık sistemleri üzerinden </a:t>
            </a:r>
            <a:r>
              <a:rPr lang="tr-TR" b="1" dirty="0">
                <a:solidFill>
                  <a:prstClr val="black"/>
                </a:solidFill>
              </a:rPr>
              <a:t>alıcısına başarılı olarak iletilmesi gerekmekte </a:t>
            </a:r>
            <a:r>
              <a:rPr lang="tr-TR" dirty="0">
                <a:solidFill>
                  <a:prstClr val="black"/>
                </a:solidFill>
              </a:rPr>
              <a:t>olup e-İrsaliye Uygulaması üzerinden </a:t>
            </a:r>
            <a:r>
              <a:rPr lang="tr-TR" b="1" dirty="0">
                <a:solidFill>
                  <a:prstClr val="black"/>
                </a:solidFill>
              </a:rPr>
              <a:t>alıcısına başarılı bir şekilde iletilmeyen e-İrsaliye </a:t>
            </a:r>
            <a:r>
              <a:rPr lang="tr-TR" dirty="0">
                <a:solidFill>
                  <a:prstClr val="black"/>
                </a:solidFill>
              </a:rPr>
              <a:t>hüküm ifade etmez.</a:t>
            </a:r>
          </a:p>
          <a:p>
            <a:pPr lvl="0" fontAlgn="base">
              <a:lnSpc>
                <a:spcPct val="107000"/>
              </a:lnSpc>
              <a:spcAft>
                <a:spcPts val="800"/>
              </a:spcAft>
              <a:tabLst>
                <a:tab pos="457200" algn="l"/>
              </a:tabLst>
            </a:pPr>
            <a:endParaRPr lang="tr-TR" dirty="0">
              <a:solidFill>
                <a:prstClr val="black"/>
              </a:solidFill>
            </a:endParaRPr>
          </a:p>
          <a:p>
            <a:pPr lvl="0" fontAlgn="base">
              <a:lnSpc>
                <a:spcPct val="107000"/>
              </a:lnSpc>
              <a:spcAft>
                <a:spcPts val="800"/>
              </a:spcAft>
              <a:tabLst>
                <a:tab pos="457200" algn="l"/>
              </a:tabLst>
            </a:pPr>
            <a:r>
              <a:rPr lang="tr-TR" b="1" dirty="0">
                <a:solidFill>
                  <a:prstClr val="black"/>
                </a:solidFill>
                <a:latin typeface="inherit"/>
                <a:ea typeface="Times New Roman" panose="02020603050405020304" pitchFamily="18" charset="0"/>
                <a:cs typeface="Helvetica" panose="020B0604020202020204" pitchFamily="34" charset="0"/>
              </a:rPr>
              <a:t>       </a:t>
            </a:r>
            <a:r>
              <a:rPr lang="tr-TR" sz="1800" b="1" dirty="0">
                <a:solidFill>
                  <a:srgbClr val="ED1C23"/>
                </a:solidFill>
                <a:effectLst/>
                <a:latin typeface="inherit"/>
                <a:ea typeface="Times New Roman" panose="02020603050405020304" pitchFamily="18" charset="0"/>
                <a:cs typeface="Helvetica" panose="020B0604020202020204" pitchFamily="34" charset="0"/>
              </a:rPr>
              <a:t>e-İrsaliye kesmek için alıcının e-İrsaliye uygulamasına kayıtlı olması gerekir mi?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020"/>
              </a:spcBef>
              <a:spcAft>
                <a:spcPts val="1020"/>
              </a:spcAft>
            </a:pPr>
            <a:r>
              <a:rPr lang="tr-TR" sz="1800" dirty="0">
                <a:effectLst/>
                <a:latin typeface="Helvetica" panose="020B0604020202020204" pitchFamily="34" charset="0"/>
                <a:ea typeface="Times New Roman" panose="02020603050405020304" pitchFamily="18" charset="0"/>
                <a:cs typeface="Times New Roman" panose="02020603050405020304" pitchFamily="18" charset="0"/>
              </a:rPr>
              <a:t>Alıcının e-İrsaliye uygulamasına kayıtlı olmasına bakılmaksızın tüm sevk irsaliyeleri e-İrsaliye olarak düzenlenecektir.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tr-TR" dirty="0">
              <a:solidFill>
                <a:prstClr val="black"/>
              </a:solidFill>
            </a:endParaRPr>
          </a:p>
        </p:txBody>
      </p:sp>
    </p:spTree>
    <p:extLst>
      <p:ext uri="{BB962C8B-B14F-4D97-AF65-F5344CB8AC3E}">
        <p14:creationId xmlns:p14="http://schemas.microsoft.com/office/powerpoint/2010/main" val="303249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0DDD855A-02E8-4F7F-A668-1251F17DD883}"/>
              </a:ext>
            </a:extLst>
          </p:cNvPr>
          <p:cNvSpPr>
            <a:spLocks noGrp="1"/>
          </p:cNvSpPr>
          <p:nvPr>
            <p:ph type="body" idx="1"/>
          </p:nvPr>
        </p:nvSpPr>
        <p:spPr>
          <a:xfrm>
            <a:off x="715839" y="1974812"/>
            <a:ext cx="10340723" cy="2883374"/>
          </a:xfrm>
        </p:spPr>
        <p:txBody>
          <a:bodyPr>
            <a:normAutofit/>
          </a:bodyPr>
          <a:lstStyle/>
          <a:p>
            <a:pPr lvl="0" fontAlgn="base">
              <a:lnSpc>
                <a:spcPct val="107000"/>
              </a:lnSpc>
              <a:spcAft>
                <a:spcPts val="800"/>
              </a:spcAft>
              <a:tabLst>
                <a:tab pos="457200" algn="l"/>
              </a:tabLst>
            </a:pPr>
            <a:r>
              <a:rPr lang="tr-TR" sz="1800" b="1" dirty="0">
                <a:solidFill>
                  <a:srgbClr val="ED1C23"/>
                </a:solidFill>
                <a:effectLst/>
                <a:latin typeface="inherit"/>
                <a:ea typeface="Times New Roman" panose="02020603050405020304" pitchFamily="18" charset="0"/>
                <a:cs typeface="Helvetica" panose="020B0604020202020204" pitchFamily="34" charset="0"/>
              </a:rPr>
              <a:t>Uygulamaya kayıtlı olmayanlara düzenlenen e-İrsaliyelerde alıcı bilgileri bilinmiyorsa ne girilmelidir?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tr-TR" sz="1800" dirty="0">
                <a:solidFill>
                  <a:srgbClr val="80807F"/>
                </a:solidFill>
                <a:effectLst/>
                <a:latin typeface="Helvetica" panose="020B0604020202020204" pitchFamily="34" charset="0"/>
                <a:ea typeface="Times New Roman" panose="02020603050405020304" pitchFamily="18" charset="0"/>
                <a:cs typeface="Times New Roman" panose="02020603050405020304" pitchFamily="18" charset="0"/>
              </a:rPr>
              <a:t>Alıcısının malın sevki sırasında bilinmediği durumlarda, matbu sevk irsaliyesinde olduğu gibi, muhtelif müşteriler adına olmak üzere </a:t>
            </a:r>
            <a:r>
              <a:rPr lang="tr-TR" sz="1800" b="1" dirty="0">
                <a:solidFill>
                  <a:srgbClr val="ED1C23"/>
                </a:solidFill>
                <a:effectLst/>
                <a:latin typeface="inherit"/>
                <a:ea typeface="Times New Roman" panose="02020603050405020304" pitchFamily="18" charset="0"/>
                <a:cs typeface="Helvetica" panose="020B0604020202020204" pitchFamily="34" charset="0"/>
              </a:rPr>
              <a:t>“Muhtelif Müşteriler”</a:t>
            </a:r>
            <a:r>
              <a:rPr lang="tr-TR" sz="1800" dirty="0">
                <a:solidFill>
                  <a:srgbClr val="80807F"/>
                </a:solidFill>
                <a:effectLst/>
                <a:latin typeface="Helvetica" panose="020B0604020202020204" pitchFamily="34" charset="0"/>
                <a:ea typeface="Times New Roman" panose="02020603050405020304" pitchFamily="18" charset="0"/>
                <a:cs typeface="Times New Roman" panose="02020603050405020304" pitchFamily="18" charset="0"/>
              </a:rPr>
              <a:t> tipinde e-İrsaliye düzenlenecek olup, VKN/TCKN alanına </a:t>
            </a:r>
            <a:r>
              <a:rPr lang="tr-TR" sz="1800" b="1" dirty="0">
                <a:solidFill>
                  <a:srgbClr val="ED1C23"/>
                </a:solidFill>
                <a:effectLst/>
                <a:latin typeface="inherit"/>
                <a:ea typeface="Times New Roman" panose="02020603050405020304" pitchFamily="18" charset="0"/>
                <a:cs typeface="Helvetica" panose="020B0604020202020204" pitchFamily="34" charset="0"/>
              </a:rPr>
              <a:t>5555555555</a:t>
            </a:r>
            <a:r>
              <a:rPr lang="tr-TR" sz="1800" dirty="0">
                <a:solidFill>
                  <a:srgbClr val="80807F"/>
                </a:solidFill>
                <a:effectLst/>
                <a:latin typeface="Helvetica" panose="020B0604020202020204" pitchFamily="34" charset="0"/>
                <a:ea typeface="Times New Roman" panose="02020603050405020304" pitchFamily="18" charset="0"/>
                <a:cs typeface="Times New Roman" panose="02020603050405020304" pitchFamily="18" charset="0"/>
              </a:rPr>
              <a:t> yazılmak, Ad-</a:t>
            </a:r>
            <a:r>
              <a:rPr lang="tr-TR" sz="1800" dirty="0" err="1">
                <a:solidFill>
                  <a:srgbClr val="80807F"/>
                </a:solidFill>
                <a:effectLst/>
                <a:latin typeface="Helvetica" panose="020B0604020202020204" pitchFamily="34" charset="0"/>
                <a:ea typeface="Times New Roman" panose="02020603050405020304" pitchFamily="18" charset="0"/>
                <a:cs typeface="Times New Roman" panose="02020603050405020304" pitchFamily="18" charset="0"/>
              </a:rPr>
              <a:t>Soyad</a:t>
            </a:r>
            <a:r>
              <a:rPr lang="tr-TR" sz="1800" dirty="0">
                <a:solidFill>
                  <a:srgbClr val="80807F"/>
                </a:solidFill>
                <a:effectLst/>
                <a:latin typeface="Helvetica" panose="020B0604020202020204" pitchFamily="34" charset="0"/>
                <a:ea typeface="Times New Roman" panose="02020603050405020304" pitchFamily="18" charset="0"/>
                <a:cs typeface="Times New Roman" panose="02020603050405020304" pitchFamily="18" charset="0"/>
              </a:rPr>
              <a:t>/unvan bölümüne “</a:t>
            </a:r>
            <a:r>
              <a:rPr lang="tr-TR" sz="1800" b="1" dirty="0">
                <a:solidFill>
                  <a:srgbClr val="ED1C23"/>
                </a:solidFill>
                <a:effectLst/>
                <a:latin typeface="inherit"/>
                <a:ea typeface="Times New Roman" panose="02020603050405020304" pitchFamily="18" charset="0"/>
                <a:cs typeface="Helvetica" panose="020B0604020202020204" pitchFamily="34" charset="0"/>
              </a:rPr>
              <a:t>muhtelif müşteriler”</a:t>
            </a:r>
            <a:r>
              <a:rPr lang="tr-TR" sz="1800" dirty="0">
                <a:solidFill>
                  <a:srgbClr val="80807F"/>
                </a:solidFill>
                <a:effectLst/>
                <a:latin typeface="Helvetica" panose="020B0604020202020204" pitchFamily="34" charset="0"/>
                <a:ea typeface="Times New Roman" panose="02020603050405020304" pitchFamily="18" charset="0"/>
                <a:cs typeface="Times New Roman" panose="02020603050405020304" pitchFamily="18" charset="0"/>
              </a:rPr>
              <a:t> yazılmak suretiyle e-İrsaliye düzenlenecektir.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65602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0DDD855A-02E8-4F7F-A668-1251F17DD883}"/>
              </a:ext>
            </a:extLst>
          </p:cNvPr>
          <p:cNvSpPr>
            <a:spLocks noGrp="1"/>
          </p:cNvSpPr>
          <p:nvPr>
            <p:ph type="body" idx="1"/>
          </p:nvPr>
        </p:nvSpPr>
        <p:spPr>
          <a:xfrm>
            <a:off x="715839" y="1974812"/>
            <a:ext cx="10340723" cy="2883374"/>
          </a:xfrm>
        </p:spPr>
        <p:txBody>
          <a:bodyPr>
            <a:normAutofit/>
          </a:bodyPr>
          <a:lstStyle/>
          <a:p>
            <a:pPr lvl="0" fontAlgn="base">
              <a:lnSpc>
                <a:spcPct val="107000"/>
              </a:lnSpc>
              <a:spcAft>
                <a:spcPts val="800"/>
              </a:spcAft>
              <a:tabLst>
                <a:tab pos="457200" algn="l"/>
              </a:tabLst>
            </a:pPr>
            <a:r>
              <a:rPr lang="tr-TR" sz="1800" b="1" dirty="0">
                <a:solidFill>
                  <a:srgbClr val="ED1C23"/>
                </a:solidFill>
                <a:effectLst/>
                <a:latin typeface="inherit"/>
                <a:ea typeface="Times New Roman" panose="02020603050405020304" pitchFamily="18" charset="0"/>
                <a:cs typeface="Helvetica" panose="020B0604020202020204" pitchFamily="34" charset="0"/>
              </a:rPr>
              <a:t>e-İrsaliyenin iptali yapılabilir mi?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020"/>
              </a:spcBef>
              <a:spcAft>
                <a:spcPts val="1020"/>
              </a:spcAft>
            </a:pPr>
            <a:r>
              <a:rPr lang="tr-TR" sz="180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e-İrsaliye belgesinin iptali söz konusu değildir. Bununla birlikte malın fiili sevkinden önce, malın muhteviyatının ya da alıcının hatalı olduğunun tespiti durumunda, alıcı tarafından e-İrsaliye muhteviyatının tamamına “irsaliye yanıtı” ile “ret” yanıtı verilebilir.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8624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0DDD855A-02E8-4F7F-A668-1251F17DD883}"/>
              </a:ext>
            </a:extLst>
          </p:cNvPr>
          <p:cNvSpPr>
            <a:spLocks noGrp="1"/>
          </p:cNvSpPr>
          <p:nvPr>
            <p:ph type="body" idx="1"/>
          </p:nvPr>
        </p:nvSpPr>
        <p:spPr>
          <a:xfrm>
            <a:off x="715839" y="942321"/>
            <a:ext cx="10340723" cy="3915865"/>
          </a:xfrm>
        </p:spPr>
        <p:txBody>
          <a:bodyPr>
            <a:normAutofit/>
          </a:bodyPr>
          <a:lstStyle/>
          <a:p>
            <a:pPr lvl="0" fontAlgn="base">
              <a:lnSpc>
                <a:spcPct val="107000"/>
              </a:lnSpc>
              <a:spcAft>
                <a:spcPts val="800"/>
              </a:spcAft>
              <a:tabLst>
                <a:tab pos="457200" algn="l"/>
              </a:tabLst>
            </a:pPr>
            <a:r>
              <a:rPr lang="tr-TR" sz="1800" b="1" dirty="0">
                <a:solidFill>
                  <a:srgbClr val="ED1C23"/>
                </a:solidFill>
                <a:effectLst/>
                <a:latin typeface="inherit"/>
                <a:ea typeface="Times New Roman" panose="02020603050405020304" pitchFamily="18" charset="0"/>
                <a:cs typeface="Helvetica" panose="020B0604020202020204" pitchFamily="34" charset="0"/>
              </a:rPr>
              <a:t>Şubeler arasında mal sevkiyatı yapıldığında e-İrsaliye düzenlenmeli midir?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020"/>
              </a:spcBef>
              <a:spcAft>
                <a:spcPts val="1020"/>
              </a:spcAft>
            </a:pPr>
            <a:r>
              <a:rPr lang="tr-TR" sz="180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Evet, e-İrsaliye olarak düzenlenmelidir.</a:t>
            </a:r>
          </a:p>
          <a:p>
            <a:pPr lvl="0" fontAlgn="base">
              <a:lnSpc>
                <a:spcPct val="107000"/>
              </a:lnSpc>
              <a:spcAft>
                <a:spcPts val="800"/>
              </a:spcAft>
              <a:tabLst>
                <a:tab pos="457200" algn="l"/>
              </a:tabLst>
            </a:pPr>
            <a:r>
              <a:rPr lang="tr-TR" sz="1800" b="1" dirty="0">
                <a:solidFill>
                  <a:srgbClr val="ED1C23"/>
                </a:solidFill>
                <a:effectLst/>
                <a:latin typeface="inherit"/>
                <a:ea typeface="Times New Roman" panose="02020603050405020304" pitchFamily="18" charset="0"/>
                <a:cs typeface="Helvetica" panose="020B0604020202020204" pitchFamily="34" charset="0"/>
              </a:rPr>
              <a:t>Malın fiili sevkinden önce fatura düzenlenmiş ise nasıl bir yol izlenmelidir?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solidFill>
                  <a:schemeClr val="tx1"/>
                </a:solidFill>
                <a:effectLst/>
                <a:latin typeface="Helvetica" panose="020B0604020202020204" pitchFamily="34" charset="0"/>
                <a:ea typeface="Times New Roman" panose="02020603050405020304" pitchFamily="18" charset="0"/>
              </a:rPr>
              <a:t>Malın fiilli sevkinden önce Fatura düzenlenmiş olması halinde, düzenlenecek e-İrsaliyede ilgili fatura bilgilerine de yer verilecektir. Not alanına ise </a:t>
            </a:r>
            <a:r>
              <a:rPr lang="tr-TR" sz="1800" b="1" dirty="0">
                <a:solidFill>
                  <a:srgbClr val="ED1C23"/>
                </a:solidFill>
                <a:effectLst/>
                <a:latin typeface="inherit"/>
                <a:ea typeface="Times New Roman" panose="02020603050405020304" pitchFamily="18" charset="0"/>
                <a:cs typeface="Helvetica" panose="020B0604020202020204" pitchFamily="34" charset="0"/>
              </a:rPr>
              <a:t>malın daha sonra sevk edileceği ve e-İrsaliyesinin ayrıca düzenleneceği belirtilecektir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29134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0DDD855A-02E8-4F7F-A668-1251F17DD883}"/>
              </a:ext>
            </a:extLst>
          </p:cNvPr>
          <p:cNvSpPr>
            <a:spLocks noGrp="1"/>
          </p:cNvSpPr>
          <p:nvPr>
            <p:ph type="body" idx="1"/>
          </p:nvPr>
        </p:nvSpPr>
        <p:spPr>
          <a:xfrm>
            <a:off x="715839" y="942321"/>
            <a:ext cx="10340723" cy="3915865"/>
          </a:xfrm>
        </p:spPr>
        <p:txBody>
          <a:bodyPr>
            <a:normAutofit/>
          </a:bodyPr>
          <a:lstStyle/>
          <a:p>
            <a:pPr lvl="0" fontAlgn="base">
              <a:lnSpc>
                <a:spcPct val="107000"/>
              </a:lnSpc>
              <a:spcAft>
                <a:spcPts val="800"/>
              </a:spcAft>
              <a:tabLst>
                <a:tab pos="457200" algn="l"/>
              </a:tabLst>
            </a:pPr>
            <a:r>
              <a:rPr lang="tr-TR" sz="1800" b="1" dirty="0">
                <a:solidFill>
                  <a:srgbClr val="ED1C23"/>
                </a:solidFill>
                <a:effectLst/>
                <a:latin typeface="inherit"/>
                <a:ea typeface="Times New Roman" panose="02020603050405020304" pitchFamily="18" charset="0"/>
                <a:cs typeface="Helvetica" panose="020B0604020202020204" pitchFamily="34" charset="0"/>
              </a:rPr>
              <a:t>e-Fatura ve e-Arşiv faturalar sevk irsaliyesine yerine geçer mi?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solidFill>
                  <a:schemeClr val="tx1"/>
                </a:solidFill>
                <a:effectLst/>
                <a:latin typeface="Helvetica" panose="020B0604020202020204" pitchFamily="34" charset="0"/>
                <a:ea typeface="Times New Roman" panose="02020603050405020304" pitchFamily="18" charset="0"/>
              </a:rPr>
              <a:t>Malın teslimi (teslim sayılan haller dahil) anında e-Fatura ya da e-Arşiv Fatura düzenlenmesi, belge üzerinde düzenleme tarihi yanında düzenleme zamanının da saat ve dakika olarak gösterilmesi, belge üzerinde “</a:t>
            </a:r>
            <a:r>
              <a:rPr lang="tr-TR" sz="1800" b="1" dirty="0">
                <a:solidFill>
                  <a:schemeClr val="tx1"/>
                </a:solidFill>
                <a:effectLst/>
                <a:latin typeface="inherit"/>
                <a:ea typeface="Times New Roman" panose="02020603050405020304" pitchFamily="18" charset="0"/>
                <a:cs typeface="Helvetica" panose="020B0604020202020204" pitchFamily="34" charset="0"/>
              </a:rPr>
              <a:t>İrsaliye yerine geçer</a:t>
            </a:r>
            <a:r>
              <a:rPr lang="tr-TR" sz="1800" dirty="0">
                <a:solidFill>
                  <a:schemeClr val="tx1"/>
                </a:solidFill>
                <a:effectLst/>
                <a:latin typeface="Helvetica" panose="020B0604020202020204" pitchFamily="34" charset="0"/>
                <a:ea typeface="Times New Roman" panose="02020603050405020304" pitchFamily="18" charset="0"/>
              </a:rPr>
              <a:t>.” ibaresine yer verilmesi ve kâğıt çıktısının satıcı veya yetkilisi tarafından imzalanması koşuluyla, e-Fatura ya da e-Arşiv Fatura’nın kâğıt çıktısı sevk irsaliyesi yerine geçeceğinden bu tür durumlarda ayrıca e-İrsaliye düzenlenmesine gerek bulunmamaktadır</a:t>
            </a:r>
            <a:endParaRPr lang="tr-TR" dirty="0">
              <a:solidFill>
                <a:schemeClr val="tx1"/>
              </a:solidFill>
            </a:endParaRPr>
          </a:p>
        </p:txBody>
      </p:sp>
    </p:spTree>
    <p:extLst>
      <p:ext uri="{BB962C8B-B14F-4D97-AF65-F5344CB8AC3E}">
        <p14:creationId xmlns:p14="http://schemas.microsoft.com/office/powerpoint/2010/main" val="384391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0DDD855A-02E8-4F7F-A668-1251F17DD883}"/>
              </a:ext>
            </a:extLst>
          </p:cNvPr>
          <p:cNvSpPr>
            <a:spLocks noGrp="1"/>
          </p:cNvSpPr>
          <p:nvPr>
            <p:ph type="body" idx="1"/>
          </p:nvPr>
        </p:nvSpPr>
        <p:spPr>
          <a:xfrm>
            <a:off x="715839" y="942321"/>
            <a:ext cx="10340723" cy="3915865"/>
          </a:xfrm>
        </p:spPr>
        <p:txBody>
          <a:bodyPr>
            <a:normAutofit/>
          </a:bodyPr>
          <a:lstStyle/>
          <a:p>
            <a:pPr lvl="0" fontAlgn="base">
              <a:lnSpc>
                <a:spcPct val="107000"/>
              </a:lnSpc>
              <a:spcAft>
                <a:spcPts val="800"/>
              </a:spcAft>
              <a:tabLst>
                <a:tab pos="457200" algn="l"/>
              </a:tabLst>
            </a:pPr>
            <a:r>
              <a:rPr lang="tr-TR" sz="1800" b="1" dirty="0">
                <a:solidFill>
                  <a:srgbClr val="ED1C23"/>
                </a:solidFill>
                <a:effectLst/>
                <a:latin typeface="inherit"/>
                <a:ea typeface="Times New Roman" panose="02020603050405020304" pitchFamily="18" charset="0"/>
                <a:cs typeface="Helvetica" panose="020B0604020202020204" pitchFamily="34" charset="0"/>
              </a:rPr>
              <a:t>Ödeme kaydedici cihazlardan alınan bilgi fişi e-İrsaliye yerine geçer mi?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020"/>
              </a:spcBef>
              <a:spcAft>
                <a:spcPts val="1020"/>
              </a:spcAft>
            </a:pPr>
            <a:r>
              <a:rPr lang="tr-TR" sz="180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Ödeme kaydedici cihazlar (yeni nesil dahil) aracılığıyla gerçekleştirilen ve müşteriye e-Fatura veya e-Arşiv Fatura verilerek belgelendirilen perakende mal ve hizmet satışlarında ödeme kaydedici cihazlardan satış anında düzenlenen bilgi fişleri    (e-Fatura / e-Arşiv Fatura BİLGİ FİŞİ) satıcı veya yetkilisi tarafından imzalanmak şartıyla irsaliye yerine geçer.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endParaRPr lang="tr-TR" dirty="0">
              <a:solidFill>
                <a:schemeClr val="tx1"/>
              </a:solidFill>
            </a:endParaRPr>
          </a:p>
        </p:txBody>
      </p:sp>
    </p:spTree>
    <p:extLst>
      <p:ext uri="{BB962C8B-B14F-4D97-AF65-F5344CB8AC3E}">
        <p14:creationId xmlns:p14="http://schemas.microsoft.com/office/powerpoint/2010/main" val="2739783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0DDD855A-02E8-4F7F-A668-1251F17DD883}"/>
              </a:ext>
            </a:extLst>
          </p:cNvPr>
          <p:cNvSpPr>
            <a:spLocks noGrp="1"/>
          </p:cNvSpPr>
          <p:nvPr>
            <p:ph type="body" idx="1"/>
          </p:nvPr>
        </p:nvSpPr>
        <p:spPr>
          <a:xfrm>
            <a:off x="715839" y="942321"/>
            <a:ext cx="10340723" cy="3915865"/>
          </a:xfrm>
        </p:spPr>
        <p:txBody>
          <a:bodyPr>
            <a:normAutofit/>
          </a:bodyPr>
          <a:lstStyle/>
          <a:p>
            <a:pPr lvl="0" fontAlgn="base">
              <a:lnSpc>
                <a:spcPct val="107000"/>
              </a:lnSpc>
              <a:spcAft>
                <a:spcPts val="800"/>
              </a:spcAft>
              <a:tabLst>
                <a:tab pos="457200" algn="l"/>
              </a:tabLst>
            </a:pPr>
            <a:r>
              <a:rPr lang="tr-TR" sz="1800" b="1" dirty="0">
                <a:solidFill>
                  <a:srgbClr val="ED1C23"/>
                </a:solidFill>
                <a:effectLst/>
                <a:latin typeface="inherit"/>
                <a:ea typeface="Times New Roman" panose="02020603050405020304" pitchFamily="18" charset="0"/>
                <a:cs typeface="Helvetica" panose="020B0604020202020204" pitchFamily="34" charset="0"/>
              </a:rPr>
              <a:t>e-İrsaliyeye herhangi bir yanıt verilmemişse ne zaman kabul edilmiş sayılır?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020"/>
              </a:spcBef>
              <a:spcAft>
                <a:spcPts val="1020"/>
              </a:spcAft>
            </a:pPr>
            <a:r>
              <a:rPr lang="tr-TR" sz="180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e-</a:t>
            </a:r>
            <a:r>
              <a:rPr lang="tr-TR" sz="180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İrsaliye’ye</a:t>
            </a:r>
            <a:r>
              <a:rPr lang="tr-TR" sz="180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konu malları tam olarak teslim alan alıcı, e-İrsaliye sistemi üzerinden “KABUL” irsaliye yanıtı dönebileceği gibi, herhangi bir yanıt dönme zorunluluğu da bulunmamaktadır.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solidFill>
                  <a:schemeClr val="tx1"/>
                </a:solidFill>
                <a:effectLst/>
                <a:latin typeface="Helvetica" panose="020B0604020202020204" pitchFamily="34" charset="0"/>
                <a:ea typeface="Times New Roman" panose="02020603050405020304" pitchFamily="18" charset="0"/>
              </a:rPr>
              <a:t>Sistemsel olarak </a:t>
            </a:r>
            <a:r>
              <a:rPr lang="tr-TR" sz="1800" b="1" dirty="0">
                <a:solidFill>
                  <a:schemeClr val="tx1"/>
                </a:solidFill>
                <a:effectLst/>
                <a:latin typeface="inherit"/>
                <a:ea typeface="Times New Roman" panose="02020603050405020304" pitchFamily="18" charset="0"/>
                <a:cs typeface="Helvetica" panose="020B0604020202020204" pitchFamily="34" charset="0"/>
              </a:rPr>
              <a:t>7 gün</a:t>
            </a:r>
            <a:r>
              <a:rPr lang="tr-TR" sz="1800" dirty="0">
                <a:solidFill>
                  <a:schemeClr val="tx1"/>
                </a:solidFill>
                <a:effectLst/>
                <a:latin typeface="Helvetica" panose="020B0604020202020204" pitchFamily="34" charset="0"/>
                <a:ea typeface="Times New Roman" panose="02020603050405020304" pitchFamily="18" charset="0"/>
              </a:rPr>
              <a:t> içinde herhangi bir yanıt dönülmemiş e-</a:t>
            </a:r>
            <a:r>
              <a:rPr lang="tr-TR" sz="1800" dirty="0" err="1">
                <a:solidFill>
                  <a:schemeClr val="tx1"/>
                </a:solidFill>
                <a:effectLst/>
                <a:latin typeface="Helvetica" panose="020B0604020202020204" pitchFamily="34" charset="0"/>
                <a:ea typeface="Times New Roman" panose="02020603050405020304" pitchFamily="18" charset="0"/>
              </a:rPr>
              <a:t>İrsaliye’lere</a:t>
            </a:r>
            <a:r>
              <a:rPr lang="tr-TR" sz="1800" dirty="0">
                <a:solidFill>
                  <a:schemeClr val="tx1"/>
                </a:solidFill>
                <a:effectLst/>
                <a:latin typeface="Helvetica" panose="020B0604020202020204" pitchFamily="34" charset="0"/>
                <a:ea typeface="Times New Roman" panose="02020603050405020304" pitchFamily="18" charset="0"/>
              </a:rPr>
              <a:t> konu malların alıcıları tarafından tam olarak teslim alındığı ve satıcıları tarafından bu malların tamamı için fatura düzenleneceği kabul edilmektedir</a:t>
            </a:r>
            <a:endParaRPr lang="tr-TR" dirty="0">
              <a:solidFill>
                <a:schemeClr val="tx1"/>
              </a:solidFill>
            </a:endParaRPr>
          </a:p>
        </p:txBody>
      </p:sp>
    </p:spTree>
    <p:extLst>
      <p:ext uri="{BB962C8B-B14F-4D97-AF65-F5344CB8AC3E}">
        <p14:creationId xmlns:p14="http://schemas.microsoft.com/office/powerpoint/2010/main" val="376098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A7A3D90B-2490-4AB5-B951-6E9219A6B52F}"/>
              </a:ext>
            </a:extLst>
          </p:cNvPr>
          <p:cNvSpPr txBox="1"/>
          <p:nvPr/>
        </p:nvSpPr>
        <p:spPr>
          <a:xfrm>
            <a:off x="598622" y="2077649"/>
            <a:ext cx="10180333" cy="666786"/>
          </a:xfrm>
          <a:prstGeom prst="rect">
            <a:avLst/>
          </a:prstGeom>
          <a:noFill/>
        </p:spPr>
        <p:txBody>
          <a:bodyPr wrap="square" rtlCol="0">
            <a:spAutoFit/>
          </a:bodyPr>
          <a:lstStyle/>
          <a:p>
            <a:pPr>
              <a:defRPr/>
            </a:pPr>
            <a:r>
              <a:rPr lang="tr-TR" sz="3733" dirty="0">
                <a:solidFill>
                  <a:srgbClr val="FF0000"/>
                </a:solidFill>
              </a:rPr>
              <a:t>İRSALİYE REDDİ</a:t>
            </a:r>
          </a:p>
        </p:txBody>
      </p:sp>
      <p:sp>
        <p:nvSpPr>
          <p:cNvPr id="2" name="Metin kutusu 1"/>
          <p:cNvSpPr txBox="1"/>
          <p:nvPr/>
        </p:nvSpPr>
        <p:spPr>
          <a:xfrm>
            <a:off x="191408" y="3021788"/>
            <a:ext cx="11809187" cy="2031325"/>
          </a:xfrm>
          <a:prstGeom prst="rect">
            <a:avLst/>
          </a:prstGeom>
          <a:noFill/>
        </p:spPr>
        <p:txBody>
          <a:bodyPr wrap="square" rtlCol="0">
            <a:spAutoFit/>
          </a:bodyPr>
          <a:lstStyle/>
          <a:p>
            <a:pPr algn="just">
              <a:defRPr/>
            </a:pPr>
            <a:r>
              <a:rPr lang="tr-TR" dirty="0">
                <a:solidFill>
                  <a:prstClr val="black"/>
                </a:solidFill>
              </a:rPr>
              <a:t>*Bununla birlikte düzenlenen e-İrsaliyenin, alıcısının ya da muhteviyatındaki malların tamamının hatalı olması halinde, alıcısı tarafından e-İrsaliye yanıtı ile ret edilmesi mümkündür. Ancak ret işleminin malın fiili sevkinden önce yapılması gerekmektedir. Malın fiili sevkinden sonra gönderilecek ret e-İrsaliye yanıtları hükümsüz olup, bu durumda malı taşıyan/taşıttıran tarafından yeni bir e-İrsaliye düzenlenmesi gerekecektir. </a:t>
            </a:r>
          </a:p>
          <a:p>
            <a:pPr algn="just">
              <a:defRPr/>
            </a:pPr>
            <a:endParaRPr lang="tr-TR" dirty="0">
              <a:solidFill>
                <a:prstClr val="black"/>
              </a:solidFill>
            </a:endParaRPr>
          </a:p>
          <a:p>
            <a:pPr algn="just">
              <a:defRPr/>
            </a:pPr>
            <a:r>
              <a:rPr lang="tr-TR" dirty="0">
                <a:solidFill>
                  <a:prstClr val="black"/>
                </a:solidFill>
              </a:rPr>
              <a:t>*e-İrsaliye izni alan mükellefler, oluşturdukları </a:t>
            </a:r>
            <a:r>
              <a:rPr lang="tr-TR" dirty="0">
                <a:solidFill>
                  <a:srgbClr val="FF0000"/>
                </a:solidFill>
              </a:rPr>
              <a:t>e-İrsaliyelerini ve e-İrsaliye yanıtlarını birbirleriyle ilişkili şekilde</a:t>
            </a:r>
            <a:r>
              <a:rPr lang="tr-TR" dirty="0">
                <a:solidFill>
                  <a:prstClr val="black"/>
                </a:solidFill>
              </a:rPr>
              <a:t>, vergi kanunları ve diğer kanuni düzenlemelerin öngörmüş olduğu süreler dâhilinde </a:t>
            </a:r>
            <a:r>
              <a:rPr lang="tr-TR" dirty="0">
                <a:solidFill>
                  <a:srgbClr val="FF0000"/>
                </a:solidFill>
              </a:rPr>
              <a:t>muhafaza ve istenildiğinde ibraz etmekle </a:t>
            </a:r>
            <a:r>
              <a:rPr lang="tr-TR" dirty="0">
                <a:solidFill>
                  <a:prstClr val="black"/>
                </a:solidFill>
              </a:rPr>
              <a:t>yükümlüdür</a:t>
            </a:r>
          </a:p>
        </p:txBody>
      </p:sp>
    </p:spTree>
    <p:extLst>
      <p:ext uri="{BB962C8B-B14F-4D97-AF65-F5344CB8AC3E}">
        <p14:creationId xmlns:p14="http://schemas.microsoft.com/office/powerpoint/2010/main" val="287370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Dikdörtgen 5"/>
          <p:cNvSpPr>
            <a:spLocks noChangeArrowheads="1"/>
          </p:cNvSpPr>
          <p:nvPr/>
        </p:nvSpPr>
        <p:spPr bwMode="auto">
          <a:xfrm>
            <a:off x="913585" y="1436988"/>
            <a:ext cx="1121251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tr-TR" sz="2400" dirty="0"/>
              <a:t>GÜNDEM</a:t>
            </a:r>
          </a:p>
          <a:p>
            <a:pPr eaLnBrk="1" hangingPunct="1">
              <a:lnSpc>
                <a:spcPct val="100000"/>
              </a:lnSpc>
              <a:spcBef>
                <a:spcPct val="0"/>
              </a:spcBef>
              <a:buClrTx/>
              <a:buFontTx/>
              <a:buNone/>
            </a:pPr>
            <a:r>
              <a:rPr lang="tr-TR" sz="2400" dirty="0"/>
              <a:t>-Sağlık Hizmet sunucularında Elektronik Fatura Uygulaması</a:t>
            </a:r>
          </a:p>
          <a:p>
            <a:pPr eaLnBrk="1" hangingPunct="1">
              <a:lnSpc>
                <a:spcPct val="100000"/>
              </a:lnSpc>
              <a:spcBef>
                <a:spcPct val="0"/>
              </a:spcBef>
              <a:buClrTx/>
              <a:buNone/>
            </a:pPr>
            <a:r>
              <a:rPr lang="tr-TR" sz="2400" dirty="0"/>
              <a:t>-Sağlık Hizmet sunucularında Elektronik Defter Uygulaması</a:t>
            </a:r>
          </a:p>
          <a:p>
            <a:pPr eaLnBrk="1" hangingPunct="1">
              <a:lnSpc>
                <a:spcPct val="100000"/>
              </a:lnSpc>
              <a:spcBef>
                <a:spcPct val="0"/>
              </a:spcBef>
              <a:buClrTx/>
              <a:buNone/>
            </a:pPr>
            <a:r>
              <a:rPr lang="tr-TR" sz="2400" dirty="0"/>
              <a:t>-E Belgelerde iptal itiraz uygulaması</a:t>
            </a:r>
          </a:p>
          <a:p>
            <a:pPr eaLnBrk="1" hangingPunct="1">
              <a:lnSpc>
                <a:spcPct val="100000"/>
              </a:lnSpc>
              <a:spcBef>
                <a:spcPct val="0"/>
              </a:spcBef>
              <a:buClrTx/>
              <a:buNone/>
            </a:pPr>
            <a:r>
              <a:rPr lang="tr-TR" sz="2400" dirty="0"/>
              <a:t>-E Belge Uygulamalarındaki son gelişmeler</a:t>
            </a:r>
          </a:p>
          <a:p>
            <a:pPr eaLnBrk="1" hangingPunct="1">
              <a:lnSpc>
                <a:spcPct val="100000"/>
              </a:lnSpc>
              <a:spcBef>
                <a:spcPct val="0"/>
              </a:spcBef>
              <a:buClrTx/>
              <a:buNone/>
            </a:pPr>
            <a:r>
              <a:rPr lang="tr-TR" sz="2400" dirty="0"/>
              <a:t>-Elektronik İrsaliye uygulamasında son değişiklikler</a:t>
            </a:r>
          </a:p>
          <a:p>
            <a:pPr eaLnBrk="1" hangingPunct="1">
              <a:lnSpc>
                <a:spcPct val="100000"/>
              </a:lnSpc>
              <a:spcBef>
                <a:spcPct val="0"/>
              </a:spcBef>
              <a:buClrTx/>
              <a:buNone/>
            </a:pPr>
            <a:r>
              <a:rPr lang="tr-TR" sz="2400" dirty="0"/>
              <a:t>-E döviz alım belgesi</a:t>
            </a:r>
          </a:p>
          <a:p>
            <a:pPr eaLnBrk="1" hangingPunct="1">
              <a:lnSpc>
                <a:spcPct val="100000"/>
              </a:lnSpc>
              <a:spcBef>
                <a:spcPct val="0"/>
              </a:spcBef>
              <a:buClrTx/>
              <a:buNone/>
            </a:pPr>
            <a:r>
              <a:rPr lang="tr-TR" sz="2400" dirty="0"/>
              <a:t>-E Adisyon belgesi</a:t>
            </a:r>
          </a:p>
          <a:p>
            <a:pPr eaLnBrk="1" hangingPunct="1">
              <a:lnSpc>
                <a:spcPct val="100000"/>
              </a:lnSpc>
              <a:spcBef>
                <a:spcPct val="0"/>
              </a:spcBef>
              <a:buClrTx/>
              <a:buNone/>
            </a:pPr>
            <a:r>
              <a:rPr lang="tr-TR" sz="2400" dirty="0"/>
              <a:t>-Mali Mühür sistemindeki son değişiklikler</a:t>
            </a:r>
          </a:p>
          <a:p>
            <a:pPr eaLnBrk="1" hangingPunct="1">
              <a:lnSpc>
                <a:spcPct val="100000"/>
              </a:lnSpc>
              <a:spcBef>
                <a:spcPct val="0"/>
              </a:spcBef>
              <a:buClrTx/>
              <a:buFontTx/>
              <a:buNone/>
            </a:pPr>
            <a:r>
              <a:rPr lang="tr-TR" sz="2400" dirty="0"/>
              <a:t>-</a:t>
            </a:r>
            <a:r>
              <a:rPr lang="tr-TR" sz="2400" dirty="0" err="1"/>
              <a:t>Ba</a:t>
            </a:r>
            <a:r>
              <a:rPr lang="tr-TR" sz="2400" dirty="0"/>
              <a:t> </a:t>
            </a:r>
            <a:r>
              <a:rPr lang="tr-TR" sz="2400" dirty="0" err="1"/>
              <a:t>Bs</a:t>
            </a:r>
            <a:r>
              <a:rPr lang="tr-TR" sz="2400" dirty="0"/>
              <a:t> sistemindeki son değişiklikler</a:t>
            </a:r>
          </a:p>
          <a:p>
            <a:pPr eaLnBrk="1" hangingPunct="1">
              <a:lnSpc>
                <a:spcPct val="100000"/>
              </a:lnSpc>
              <a:spcBef>
                <a:spcPct val="0"/>
              </a:spcBef>
              <a:buClrTx/>
              <a:buFontTx/>
              <a:buNone/>
            </a:pPr>
            <a:r>
              <a:rPr lang="tr-TR" sz="2400" dirty="0"/>
              <a:t>-5000/30000 </a:t>
            </a:r>
            <a:r>
              <a:rPr lang="tr-TR" sz="2400" dirty="0" err="1"/>
              <a:t>portalı</a:t>
            </a:r>
            <a:r>
              <a:rPr lang="tr-TR" sz="2400" dirty="0"/>
              <a:t> özel </a:t>
            </a:r>
            <a:r>
              <a:rPr lang="tr-TR" sz="2400" dirty="0" err="1"/>
              <a:t>entegratörlere</a:t>
            </a:r>
            <a:r>
              <a:rPr lang="tr-TR" sz="2400" dirty="0"/>
              <a:t> açılacak.</a:t>
            </a:r>
          </a:p>
          <a:p>
            <a:pPr eaLnBrk="1" hangingPunct="1">
              <a:lnSpc>
                <a:spcPct val="100000"/>
              </a:lnSpc>
              <a:spcBef>
                <a:spcPct val="0"/>
              </a:spcBef>
              <a:buClrTx/>
              <a:buFontTx/>
              <a:buNone/>
            </a:pPr>
            <a:r>
              <a:rPr lang="tr-TR" sz="2400" dirty="0"/>
              <a:t>-E imza kuruluşları Mali Mühür üretimi ve satışı yapabilecek</a:t>
            </a:r>
          </a:p>
          <a:p>
            <a:pPr eaLnBrk="1" hangingPunct="1">
              <a:lnSpc>
                <a:spcPct val="100000"/>
              </a:lnSpc>
              <a:spcBef>
                <a:spcPct val="0"/>
              </a:spcBef>
              <a:buClrTx/>
              <a:buFontTx/>
              <a:buNone/>
            </a:pPr>
            <a:endParaRPr lang="tr-TR" sz="2400" dirty="0"/>
          </a:p>
        </p:txBody>
      </p:sp>
    </p:spTree>
    <p:extLst>
      <p:ext uri="{BB962C8B-B14F-4D97-AF65-F5344CB8AC3E}">
        <p14:creationId xmlns:p14="http://schemas.microsoft.com/office/powerpoint/2010/main" val="325361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A7A3D90B-2490-4AB5-B951-6E9219A6B52F}"/>
              </a:ext>
            </a:extLst>
          </p:cNvPr>
          <p:cNvSpPr txBox="1"/>
          <p:nvPr/>
        </p:nvSpPr>
        <p:spPr>
          <a:xfrm>
            <a:off x="191408" y="1800880"/>
            <a:ext cx="10911578" cy="461665"/>
          </a:xfrm>
          <a:prstGeom prst="rect">
            <a:avLst/>
          </a:prstGeom>
          <a:noFill/>
        </p:spPr>
        <p:txBody>
          <a:bodyPr wrap="square" rtlCol="0">
            <a:spAutoFit/>
          </a:bodyPr>
          <a:lstStyle/>
          <a:p>
            <a:pPr>
              <a:defRPr/>
            </a:pPr>
            <a:r>
              <a:rPr lang="tr-TR" sz="2400" dirty="0">
                <a:solidFill>
                  <a:srgbClr val="FF0000"/>
                </a:solidFill>
              </a:rPr>
              <a:t>E İRSALİYE  KULLANCISI KAĞIT İRSALİYE DÜZENLEYEBİLİRMİ ?</a:t>
            </a:r>
          </a:p>
        </p:txBody>
      </p:sp>
      <p:sp>
        <p:nvSpPr>
          <p:cNvPr id="2" name="Metin kutusu 1"/>
          <p:cNvSpPr txBox="1"/>
          <p:nvPr/>
        </p:nvSpPr>
        <p:spPr>
          <a:xfrm>
            <a:off x="191408" y="3021788"/>
            <a:ext cx="11809187" cy="2031325"/>
          </a:xfrm>
          <a:prstGeom prst="rect">
            <a:avLst/>
          </a:prstGeom>
          <a:noFill/>
        </p:spPr>
        <p:txBody>
          <a:bodyPr wrap="square" rtlCol="0">
            <a:spAutoFit/>
          </a:bodyPr>
          <a:lstStyle/>
          <a:p>
            <a:pPr algn="just">
              <a:defRPr/>
            </a:pPr>
            <a:r>
              <a:rPr lang="tr-TR"/>
              <a:t>teknik imkansızlıklar nedeniyle (509 Sıra Numaralı Tebliğ VUK GT V.7 ve VIII. bölümlerinde yer verilen teknik zorluklarla/mücbir sebeplerle) e-İrsaliye’nin düzenlenemediği durumlarda, üzerinde “e-İrsaliye’ye Dönüştürülecektir” ibaresi ile taşıyıcı(şoför adı-soyadı-TCKN) ve araç plaka bilgisinin yazılacağı matbu (matbaa baskılı) sevk irsaliyesi düzenlenerek söz konusu malların teslim edilme işlemi gerçekleştirilebilecektir. Bu şekilde düzenlenen matbu sevk irsaliyelerin en geç izleyen gün içinde “MATBUDAN” türünde e-İrsaliye olarak ta düzenlenmesi ve bu e-İrsaliye belgesinin ilgili alanında matbu sevk irsaliyelerine ilişkin tarih, belge seri sıra no ve taşıyıcı ile araç plaka bilgilerine de ayrıca yer verilmesi gerekmektedir. Bu şekilde belge düzenleme uygulaması istisnai bir uygulama olup teknik imkansızlık durumunun tevsik edilebilir mahiyette olması gerekmektedir. </a:t>
            </a:r>
            <a:endParaRPr lang="tr-TR" dirty="0">
              <a:solidFill>
                <a:prstClr val="black"/>
              </a:solidFill>
            </a:endParaRPr>
          </a:p>
        </p:txBody>
      </p:sp>
    </p:spTree>
    <p:extLst>
      <p:ext uri="{BB962C8B-B14F-4D97-AF65-F5344CB8AC3E}">
        <p14:creationId xmlns:p14="http://schemas.microsoft.com/office/powerpoint/2010/main" val="125061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1408" y="3021788"/>
            <a:ext cx="11809187" cy="1860702"/>
          </a:xfrm>
          <a:prstGeom prst="rect">
            <a:avLst/>
          </a:prstGeom>
          <a:noFill/>
        </p:spPr>
        <p:txBody>
          <a:bodyPr wrap="square" rtlCol="0">
            <a:spAutoFit/>
          </a:bodyPr>
          <a:lstStyle/>
          <a:p>
            <a:pPr marL="228600">
              <a:lnSpc>
                <a:spcPct val="107000"/>
              </a:lnSpc>
              <a:spcAft>
                <a:spcPts val="8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a:t>
            </a:r>
            <a:r>
              <a:rPr lang="tr-T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 Fatura ve E arşiv Fatura sistemine gönüllü olarak geçtiğimiz E defter uygulamasına geçmek zorunlumu ?</a:t>
            </a:r>
          </a:p>
          <a:p>
            <a:pPr marL="228600">
              <a:lnSpc>
                <a:spcPct val="107000"/>
              </a:lnSpc>
              <a:spcAft>
                <a:spcPts val="8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07000"/>
              </a:lnSpc>
              <a:spcAft>
                <a:spcPts val="8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Gönüllü geçişlerde Yasal hadlere ulaşana kadar E defter Uygulamasına geçmeniz gerekmez.</a:t>
            </a:r>
          </a:p>
        </p:txBody>
      </p:sp>
    </p:spTree>
    <p:extLst>
      <p:ext uri="{BB962C8B-B14F-4D97-AF65-F5344CB8AC3E}">
        <p14:creationId xmlns:p14="http://schemas.microsoft.com/office/powerpoint/2010/main" val="333411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a:extLst>
              <a:ext uri="{FF2B5EF4-FFF2-40B4-BE49-F238E27FC236}">
                <a16:creationId xmlns:a16="http://schemas.microsoft.com/office/drawing/2014/main" xmlns="" id="{E7EAAED9-591A-45FC-88B1-CE59E772259B}"/>
              </a:ext>
            </a:extLst>
          </p:cNvPr>
          <p:cNvCxnSpPr>
            <a:cxnSpLocks/>
          </p:cNvCxnSpPr>
          <p:nvPr/>
        </p:nvCxnSpPr>
        <p:spPr>
          <a:xfrm>
            <a:off x="1179859" y="6141680"/>
            <a:ext cx="0" cy="55842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xmlns="" id="{D2D0A84C-C81B-449C-8074-8B84A50B2688}"/>
              </a:ext>
            </a:extLst>
          </p:cNvPr>
          <p:cNvSpPr>
            <a:spLocks noGrp="1"/>
          </p:cNvSpPr>
          <p:nvPr>
            <p:ph type="title"/>
          </p:nvPr>
        </p:nvSpPr>
        <p:spPr>
          <a:xfrm>
            <a:off x="1179858" y="495709"/>
            <a:ext cx="10806182" cy="667479"/>
          </a:xfrm>
        </p:spPr>
        <p:txBody>
          <a:bodyPr>
            <a:normAutofit/>
          </a:bodyPr>
          <a:lstStyle/>
          <a:p>
            <a:r>
              <a:rPr lang="tr-TR" b="1" dirty="0">
                <a:solidFill>
                  <a:srgbClr val="0070C0"/>
                </a:solidFill>
                <a:latin typeface="Segoe UI" panose="020B0502040204020203" pitchFamily="34" charset="0"/>
                <a:cs typeface="Segoe UI" panose="020B0502040204020203" pitchFamily="34" charset="0"/>
              </a:rPr>
              <a:t>Maliye Sisteminden E-Fatura Kesmek </a:t>
            </a:r>
          </a:p>
        </p:txBody>
      </p:sp>
      <p:pic>
        <p:nvPicPr>
          <p:cNvPr id="5" name="Resim 4">
            <a:extLst>
              <a:ext uri="{FF2B5EF4-FFF2-40B4-BE49-F238E27FC236}">
                <a16:creationId xmlns:a16="http://schemas.microsoft.com/office/drawing/2014/main" xmlns="" id="{C1FEE729-DA04-4236-9241-59F0BBC1D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58" y="1276317"/>
            <a:ext cx="10407195" cy="5085972"/>
          </a:xfrm>
          <a:prstGeom prst="rect">
            <a:avLst/>
          </a:prstGeom>
        </p:spPr>
      </p:pic>
    </p:spTree>
    <p:extLst>
      <p:ext uri="{BB962C8B-B14F-4D97-AF65-F5344CB8AC3E}">
        <p14:creationId xmlns:p14="http://schemas.microsoft.com/office/powerpoint/2010/main" val="371693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A71725A-B67D-49B5-A30F-26F5E901BBBB}"/>
              </a:ext>
            </a:extLst>
          </p:cNvPr>
          <p:cNvSpPr>
            <a:spLocks noGrp="1"/>
          </p:cNvSpPr>
          <p:nvPr>
            <p:ph idx="1"/>
          </p:nvPr>
        </p:nvSpPr>
        <p:spPr>
          <a:xfrm>
            <a:off x="914400" y="1465833"/>
            <a:ext cx="10363200" cy="4325368"/>
          </a:xfrm>
        </p:spPr>
        <p:txBody>
          <a:bodyPr/>
          <a:lstStyle/>
          <a:p>
            <a:pPr marL="228600">
              <a:lnSpc>
                <a:spcPct val="107000"/>
              </a:lnSpc>
              <a:spcAft>
                <a:spcPts val="800"/>
              </a:spcAft>
            </a:pPr>
            <a:r>
              <a:rPr lang="tr-TR"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Şahıs firması (Gelir vergisi mükellefi) olan firmalar E Belge uygulamalarına geçiş sürecinde e imza </a:t>
            </a:r>
            <a:r>
              <a:rPr lang="tr-TR"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kullanabilirlermi</a:t>
            </a:r>
            <a:r>
              <a:rPr lang="tr-TR"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Mali mühür zorunlumu?</a:t>
            </a:r>
          </a:p>
          <a:p>
            <a:pPr marL="228600">
              <a:lnSpc>
                <a:spcPct val="107000"/>
              </a:lnSpc>
              <a:spcAft>
                <a:spcPts val="800"/>
              </a:spcAft>
            </a:pP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Evet Gerçek kişilere ait Gelir vergisi mükellefi olan firmalar e imza yada mali mühür kullanabilirler ancak kurumlar vergisi mükellefleri mutlaka mali mühür almalıdırlar</a:t>
            </a:r>
          </a:p>
          <a:p>
            <a:pPr marL="228600">
              <a:lnSpc>
                <a:spcPct val="107000"/>
              </a:lnSpc>
              <a:spcAft>
                <a:spcPts val="800"/>
              </a:spcAft>
            </a:pPr>
            <a:r>
              <a:rPr lang="tr-TR" dirty="0">
                <a:solidFill>
                  <a:srgbClr val="FF0000"/>
                </a:solidFill>
                <a:latin typeface="Calibri" panose="020F0502020204030204" pitchFamily="34" charset="0"/>
                <a:ea typeface="Calibri" panose="020F0502020204030204" pitchFamily="34" charset="0"/>
                <a:cs typeface="Times New Roman" panose="02020603050405020304" pitchFamily="18" charset="0"/>
              </a:rPr>
              <a:t>Birden fazla e imza yada </a:t>
            </a:r>
            <a:r>
              <a:rPr lang="tr-TR"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malimühür</a:t>
            </a:r>
            <a:r>
              <a:rPr lang="tr-TR"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almalımıyım</a:t>
            </a:r>
            <a:r>
              <a:rPr lang="tr-TR"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228600">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İlk e imza yada mali </a:t>
            </a:r>
            <a:r>
              <a:rPr lang="tr-TR" dirty="0" err="1">
                <a:effectLst/>
                <a:latin typeface="Calibri" panose="020F0502020204030204" pitchFamily="34" charset="0"/>
                <a:ea typeface="Calibri" panose="020F0502020204030204" pitchFamily="34" charset="0"/>
                <a:cs typeface="Times New Roman" panose="02020603050405020304" pitchFamily="18" charset="0"/>
              </a:rPr>
              <a:t>mühürünüzü</a:t>
            </a:r>
            <a:r>
              <a:rPr lang="tr-TR" dirty="0">
                <a:effectLst/>
                <a:latin typeface="Calibri" panose="020F0502020204030204" pitchFamily="34" charset="0"/>
                <a:ea typeface="Calibri" panose="020F0502020204030204" pitchFamily="34" charset="0"/>
                <a:cs typeface="Times New Roman" panose="02020603050405020304" pitchFamily="18" charset="0"/>
              </a:rPr>
              <a:t> aldıktan birkaç ay sonra yedek bir e imza yada mali mühür almanızı tavsiye ederiz</a:t>
            </a:r>
          </a:p>
          <a:p>
            <a:endParaRPr lang="tr-TR" dirty="0"/>
          </a:p>
        </p:txBody>
      </p:sp>
    </p:spTree>
    <p:extLst>
      <p:ext uri="{BB962C8B-B14F-4D97-AF65-F5344CB8AC3E}">
        <p14:creationId xmlns:p14="http://schemas.microsoft.com/office/powerpoint/2010/main" val="262690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2"/>
          <p:cNvSpPr>
            <a:spLocks noGrp="1" noChangeArrowheads="1"/>
          </p:cNvSpPr>
          <p:nvPr>
            <p:ph type="title"/>
          </p:nvPr>
        </p:nvSpPr>
        <p:spPr>
          <a:xfrm>
            <a:off x="1981202" y="274639"/>
            <a:ext cx="7470775" cy="1143000"/>
          </a:xfrm>
        </p:spPr>
        <p:txBody>
          <a:bodyPr/>
          <a:lstStyle/>
          <a:p>
            <a:r>
              <a:rPr lang="tr-TR" altLang="tr-TR" sz="4800">
                <a:solidFill>
                  <a:schemeClr val="bg1"/>
                </a:solidFill>
              </a:rPr>
              <a:t>    E-Belge Özellikleri </a:t>
            </a:r>
          </a:p>
        </p:txBody>
      </p:sp>
      <p:pic>
        <p:nvPicPr>
          <p:cNvPr id="14339"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83998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32" indent="-285744">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2971" indent="-228594">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160" indent="-228594">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349" indent="-228594">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537"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726"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8914"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103"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B95F16BE-4A4B-4581-884E-FCA2B6FED62C}" type="slidenum">
              <a:rPr lang="tr-TR" altLang="tr-TR" sz="1200">
                <a:solidFill>
                  <a:srgbClr val="000000"/>
                </a:solidFill>
              </a:rPr>
              <a:pPr>
                <a:spcBef>
                  <a:spcPct val="0"/>
                </a:spcBef>
                <a:buClrTx/>
                <a:buSzTx/>
                <a:buFontTx/>
                <a:buNone/>
              </a:pPr>
              <a:t>25</a:t>
            </a:fld>
            <a:endParaRPr lang="tr-TR" altLang="tr-TR" sz="1200">
              <a:solidFill>
                <a:srgbClr val="000000"/>
              </a:solidFill>
            </a:endParaRPr>
          </a:p>
        </p:txBody>
      </p:sp>
      <p:sp>
        <p:nvSpPr>
          <p:cNvPr id="26627" name="Rectangle 2"/>
          <p:cNvSpPr>
            <a:spLocks noGrp="1" noChangeArrowheads="1"/>
          </p:cNvSpPr>
          <p:nvPr>
            <p:ph type="title"/>
          </p:nvPr>
        </p:nvSpPr>
        <p:spPr>
          <a:xfrm>
            <a:off x="1524000" y="1"/>
            <a:ext cx="8686800" cy="1384300"/>
          </a:xfrm>
        </p:spPr>
        <p:txBody>
          <a:bodyPr/>
          <a:lstStyle/>
          <a:p>
            <a:pPr algn="ctr" eaLnBrk="1" hangingPunct="1"/>
            <a:r>
              <a:rPr lang="tr-TR" altLang="tr-TR" b="1"/>
              <a:t>E-FATURA BAŞVURUSU</a:t>
            </a:r>
          </a:p>
        </p:txBody>
      </p:sp>
      <p:sp>
        <p:nvSpPr>
          <p:cNvPr id="26628" name="Metin kutusu 2"/>
          <p:cNvSpPr txBox="1">
            <a:spLocks noChangeArrowheads="1"/>
          </p:cNvSpPr>
          <p:nvPr/>
        </p:nvSpPr>
        <p:spPr bwMode="auto">
          <a:xfrm>
            <a:off x="2495549" y="1700214"/>
            <a:ext cx="771525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fontAlgn="base">
              <a:spcBef>
                <a:spcPct val="0"/>
              </a:spcBef>
              <a:spcAft>
                <a:spcPct val="0"/>
              </a:spcAft>
              <a:buClrTx/>
              <a:buSzTx/>
              <a:buFontTx/>
              <a:buNone/>
            </a:pPr>
            <a:r>
              <a:rPr lang="tr-TR" altLang="tr-TR" sz="1800" dirty="0">
                <a:solidFill>
                  <a:srgbClr val="000000"/>
                </a:solidFill>
              </a:rPr>
              <a:t>Başvuru için TÜBİTAK-</a:t>
            </a:r>
            <a:r>
              <a:rPr lang="tr-TR" altLang="tr-TR" sz="1800" dirty="0" err="1">
                <a:solidFill>
                  <a:srgbClr val="000000"/>
                </a:solidFill>
              </a:rPr>
              <a:t>KamuSM</a:t>
            </a:r>
            <a:r>
              <a:rPr lang="tr-TR" altLang="tr-TR" sz="1800" dirty="0">
                <a:solidFill>
                  <a:srgbClr val="000000"/>
                </a:solidFill>
              </a:rPr>
              <a:t> tarafından üretilen mali mühür sertifikası ve şifresi kullanıcıya teslim edilmiş olması gerekir. </a:t>
            </a:r>
          </a:p>
          <a:p>
            <a:pPr algn="just" fontAlgn="base">
              <a:spcBef>
                <a:spcPct val="0"/>
              </a:spcBef>
              <a:spcAft>
                <a:spcPct val="0"/>
              </a:spcAft>
              <a:buClrTx/>
              <a:buSzTx/>
              <a:buFontTx/>
              <a:buNone/>
            </a:pPr>
            <a:r>
              <a:rPr lang="tr-TR" altLang="tr-TR" sz="1800" dirty="0">
                <a:solidFill>
                  <a:srgbClr val="000000"/>
                </a:solidFill>
              </a:rPr>
              <a:t>e-fatura uygulamasına başvuru yapmak isteyen mükelleflerin veya temsilcilerinin </a:t>
            </a:r>
            <a:r>
              <a:rPr lang="tr-TR" altLang="tr-TR" sz="1800" dirty="0">
                <a:solidFill>
                  <a:srgbClr val="0070C0"/>
                </a:solidFill>
              </a:rPr>
              <a:t>https://portal.efatura.gov.tr/efaturabasvuru/ </a:t>
            </a:r>
            <a:r>
              <a:rPr lang="tr-TR" altLang="tr-TR" sz="1800" dirty="0">
                <a:solidFill>
                  <a:srgbClr val="000000"/>
                </a:solidFill>
              </a:rPr>
              <a:t>adresindeki e-fatura başvuru formlarını doldurup onaylamaları gerekmektedir. Formun doldurulması çok kolaydır. Sadece portal, özel entegrasyon ve entegrasyon yöntemlerinden birisinin seçilmesi ile 01.07.2020’de başlamak istiyorum seçeneklerinin seçilmesi unutulmamalıdır. Entegrasyon yönteminin seçilmesi durumunda firmanın bilgi işlem sisteminin testleri başarması sonrası kullanım mümkün olacağından e-fatura kullanım başlangıcı 01.07.2020 tarihine denk gelmeyebilir. Entegrasyon yönteminde e-fatura kullanmaya başlanma tarihi Gelir İdaresi Başkanlığı’nın entegrasyon izni verdiği tarihtir. Bu yöntemi seçen mükellefler </a:t>
            </a:r>
            <a:r>
              <a:rPr lang="tr-TR" altLang="tr-TR" sz="1800" u="sng" dirty="0">
                <a:solidFill>
                  <a:srgbClr val="0070C0"/>
                </a:solidFill>
                <a:hlinkClick r:id="rId2"/>
              </a:rPr>
              <a:t>http://www.efatura.gov.tr/efaturaentegratorluk.html</a:t>
            </a:r>
            <a:r>
              <a:rPr lang="tr-TR" altLang="tr-TR" sz="1800" dirty="0">
                <a:solidFill>
                  <a:srgbClr val="0070C0"/>
                </a:solidFill>
              </a:rPr>
              <a:t> </a:t>
            </a:r>
            <a:r>
              <a:rPr lang="tr-TR" altLang="tr-TR" sz="1800" dirty="0">
                <a:solidFill>
                  <a:srgbClr val="000000"/>
                </a:solidFill>
              </a:rPr>
              <a:t>adresindeki bilgilerine göre testleri tamamlamalıdır. Özel </a:t>
            </a:r>
            <a:r>
              <a:rPr lang="tr-TR" altLang="tr-TR" sz="1800" dirty="0" err="1">
                <a:solidFill>
                  <a:srgbClr val="000000"/>
                </a:solidFill>
              </a:rPr>
              <a:t>entegratör</a:t>
            </a:r>
            <a:r>
              <a:rPr lang="tr-TR" altLang="tr-TR" sz="1800" dirty="0">
                <a:solidFill>
                  <a:srgbClr val="000000"/>
                </a:solidFill>
              </a:rPr>
              <a:t> yönteminin seçilmesi durumunda özel </a:t>
            </a:r>
            <a:r>
              <a:rPr lang="tr-TR" altLang="tr-TR" sz="1800" dirty="0" err="1">
                <a:solidFill>
                  <a:srgbClr val="000000"/>
                </a:solidFill>
              </a:rPr>
              <a:t>entegratörle</a:t>
            </a:r>
            <a:r>
              <a:rPr lang="tr-TR" altLang="tr-TR" sz="1800" dirty="0">
                <a:solidFill>
                  <a:srgbClr val="000000"/>
                </a:solidFill>
              </a:rPr>
              <a:t> yapılan sözleşme esastır. Ekran görüntüsü aşağıdadır. </a:t>
            </a:r>
          </a:p>
        </p:txBody>
      </p:sp>
    </p:spTree>
    <p:extLst>
      <p:ext uri="{BB962C8B-B14F-4D97-AF65-F5344CB8AC3E}">
        <p14:creationId xmlns:p14="http://schemas.microsoft.com/office/powerpoint/2010/main" val="2100615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32" indent="-285744">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2971" indent="-228594">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160" indent="-228594">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349" indent="-228594">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537"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726"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8914"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103"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17C12798-D284-4060-907C-065FCAD13C59}" type="slidenum">
              <a:rPr lang="tr-TR" altLang="tr-TR" sz="1200">
                <a:solidFill>
                  <a:srgbClr val="000000"/>
                </a:solidFill>
              </a:rPr>
              <a:pPr>
                <a:spcBef>
                  <a:spcPct val="0"/>
                </a:spcBef>
                <a:buClrTx/>
                <a:buSzTx/>
                <a:buFontTx/>
                <a:buNone/>
              </a:pPr>
              <a:t>26</a:t>
            </a:fld>
            <a:endParaRPr lang="tr-TR" altLang="tr-TR" sz="1200">
              <a:solidFill>
                <a:srgbClr val="000000"/>
              </a:solidFill>
            </a:endParaRPr>
          </a:p>
        </p:txBody>
      </p:sp>
      <p:sp>
        <p:nvSpPr>
          <p:cNvPr id="27651" name="Rectangle 2"/>
          <p:cNvSpPr>
            <a:spLocks noGrp="1" noChangeArrowheads="1"/>
          </p:cNvSpPr>
          <p:nvPr>
            <p:ph type="title"/>
          </p:nvPr>
        </p:nvSpPr>
        <p:spPr>
          <a:xfrm>
            <a:off x="1524000" y="1"/>
            <a:ext cx="8686800" cy="1384300"/>
          </a:xfrm>
        </p:spPr>
        <p:txBody>
          <a:bodyPr/>
          <a:lstStyle/>
          <a:p>
            <a:pPr algn="ctr" eaLnBrk="1" hangingPunct="1"/>
            <a:r>
              <a:rPr lang="tr-TR" altLang="tr-TR" b="1"/>
              <a:t>E-FATURA BAŞVURUSU</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080" y="1596541"/>
            <a:ext cx="7281333" cy="4814596"/>
          </a:xfrm>
          <a:prstGeom prst="rect">
            <a:avLst/>
          </a:prstGeom>
        </p:spPr>
      </p:pic>
    </p:spTree>
    <p:extLst>
      <p:ext uri="{BB962C8B-B14F-4D97-AF65-F5344CB8AC3E}">
        <p14:creationId xmlns:p14="http://schemas.microsoft.com/office/powerpoint/2010/main" val="740238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Numarası Yer Tutucusu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32" indent="-285744">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2971" indent="-228594">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160" indent="-228594">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349" indent="-228594">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537"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726"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8914"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103"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601DA80C-91C1-4DC5-B041-AEA643BE318F}" type="slidenum">
              <a:rPr lang="tr-TR" altLang="tr-TR" sz="1200">
                <a:solidFill>
                  <a:srgbClr val="000000"/>
                </a:solidFill>
              </a:rPr>
              <a:pPr>
                <a:spcBef>
                  <a:spcPct val="0"/>
                </a:spcBef>
                <a:buClrTx/>
                <a:buSzTx/>
                <a:buFontTx/>
                <a:buNone/>
              </a:pPr>
              <a:t>27</a:t>
            </a:fld>
            <a:endParaRPr lang="tr-TR" altLang="tr-TR" sz="1200">
              <a:solidFill>
                <a:srgbClr val="000000"/>
              </a:solidFill>
            </a:endParaRPr>
          </a:p>
        </p:txBody>
      </p:sp>
      <p:sp>
        <p:nvSpPr>
          <p:cNvPr id="32771" name="Rectangle 2"/>
          <p:cNvSpPr>
            <a:spLocks noGrp="1" noChangeArrowheads="1"/>
          </p:cNvSpPr>
          <p:nvPr>
            <p:ph type="title"/>
          </p:nvPr>
        </p:nvSpPr>
        <p:spPr>
          <a:xfrm>
            <a:off x="1524000" y="1"/>
            <a:ext cx="8686800" cy="1384300"/>
          </a:xfrm>
        </p:spPr>
        <p:txBody>
          <a:bodyPr/>
          <a:lstStyle/>
          <a:p>
            <a:pPr algn="ctr" eaLnBrk="1" hangingPunct="1"/>
            <a:r>
              <a:rPr lang="tr-TR" altLang="tr-TR" b="1"/>
              <a:t>E-DEFTER BAŞVURUSU</a:t>
            </a:r>
          </a:p>
        </p:txBody>
      </p:sp>
      <p:sp>
        <p:nvSpPr>
          <p:cNvPr id="32772" name="Metin kutusu 1"/>
          <p:cNvSpPr txBox="1">
            <a:spLocks noChangeArrowheads="1"/>
          </p:cNvSpPr>
          <p:nvPr/>
        </p:nvSpPr>
        <p:spPr bwMode="auto">
          <a:xfrm>
            <a:off x="2279651" y="1557339"/>
            <a:ext cx="8280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fontAlgn="base">
              <a:spcBef>
                <a:spcPct val="0"/>
              </a:spcBef>
              <a:spcAft>
                <a:spcPct val="0"/>
              </a:spcAft>
              <a:buClrTx/>
              <a:buSzTx/>
              <a:buFontTx/>
              <a:buNone/>
            </a:pPr>
            <a:r>
              <a:rPr lang="tr-TR" altLang="tr-TR" sz="1800">
                <a:solidFill>
                  <a:srgbClr val="000000"/>
                </a:solidFill>
              </a:rPr>
              <a:t>Mali mühür sertifikasının temini başvuruları öncelikle gerçekleştirilmelidir. </a:t>
            </a:r>
            <a:r>
              <a:rPr lang="tr-TR" altLang="tr-TR" sz="1800">
                <a:solidFill>
                  <a:srgbClr val="0070C0"/>
                </a:solidFill>
              </a:rPr>
              <a:t>https://uyg.edefter.gov.tr/edefterbasvuru/ </a:t>
            </a:r>
            <a:r>
              <a:rPr lang="tr-TR" altLang="tr-TR" sz="1800">
                <a:solidFill>
                  <a:srgbClr val="000000"/>
                </a:solidFill>
              </a:rPr>
              <a:t>adresini kullanarak e-Defter Başvurusu yapabilir ve istenilen başlangıç dönemi seçebiliriz.</a:t>
            </a:r>
          </a:p>
          <a:p>
            <a:pPr algn="just" fontAlgn="base">
              <a:spcBef>
                <a:spcPct val="0"/>
              </a:spcBef>
              <a:spcAft>
                <a:spcPct val="0"/>
              </a:spcAft>
              <a:buClrTx/>
              <a:buSzTx/>
              <a:buFontTx/>
              <a:buNone/>
            </a:pPr>
            <a:r>
              <a:rPr lang="tr-TR" altLang="tr-TR" sz="1800">
                <a:solidFill>
                  <a:srgbClr val="000000"/>
                </a:solidFill>
              </a:rPr>
              <a:t>Başvuru Sırasında Dikkat Edilmesi Gereken Hususlar</a:t>
            </a:r>
          </a:p>
          <a:p>
            <a:pPr algn="just" fontAlgn="base">
              <a:spcBef>
                <a:spcPct val="0"/>
              </a:spcBef>
              <a:spcAft>
                <a:spcPct val="0"/>
              </a:spcAft>
              <a:buClrTx/>
              <a:buSzTx/>
              <a:buFontTx/>
              <a:buNone/>
            </a:pPr>
            <a:r>
              <a:rPr lang="tr-TR" altLang="tr-TR" sz="1800">
                <a:solidFill>
                  <a:srgbClr val="000000"/>
                </a:solidFill>
              </a:rPr>
              <a:t>1) Başvuru yapılacak bilgisayarda Java 32 bit veya 64 bit olmalıdır. </a:t>
            </a:r>
          </a:p>
          <a:p>
            <a:pPr algn="just" fontAlgn="base">
              <a:spcBef>
                <a:spcPct val="0"/>
              </a:spcBef>
              <a:spcAft>
                <a:spcPct val="0"/>
              </a:spcAft>
              <a:buClrTx/>
              <a:buSzTx/>
              <a:buFontTx/>
              <a:buNone/>
            </a:pPr>
            <a:r>
              <a:rPr lang="tr-TR" altLang="tr-TR" sz="1800">
                <a:solidFill>
                  <a:srgbClr val="000000"/>
                </a:solidFill>
              </a:rPr>
              <a:t>2) Mevcut Mali Mühür Cihazının bilgisayara takılı ve kurulu olmalıdır.</a:t>
            </a:r>
          </a:p>
          <a:p>
            <a:pPr algn="just" fontAlgn="base">
              <a:spcBef>
                <a:spcPct val="0"/>
              </a:spcBef>
              <a:spcAft>
                <a:spcPct val="0"/>
              </a:spcAft>
              <a:buClrTx/>
              <a:buSzTx/>
              <a:buFontTx/>
              <a:buNone/>
            </a:pPr>
            <a:r>
              <a:rPr lang="tr-TR" altLang="tr-TR" sz="1800">
                <a:solidFill>
                  <a:srgbClr val="000000"/>
                </a:solidFill>
              </a:rPr>
              <a:t>3) Mozilla Firefox tarayıcısı veya Google Chrome tarayıcısı ile başvuruda kullanılabilir. Diğer tarayıcılarda ise jawa’nın çalışmasına izin verilmelidir. </a:t>
            </a:r>
          </a:p>
          <a:p>
            <a:pPr algn="just" fontAlgn="base">
              <a:spcBef>
                <a:spcPct val="0"/>
              </a:spcBef>
              <a:spcAft>
                <a:spcPct val="0"/>
              </a:spcAft>
              <a:buClrTx/>
              <a:buSzTx/>
              <a:buFontTx/>
              <a:buNone/>
            </a:pPr>
            <a:r>
              <a:rPr lang="tr-TR" altLang="tr-TR" sz="1800">
                <a:solidFill>
                  <a:srgbClr val="000000"/>
                </a:solidFill>
              </a:rPr>
              <a:t>4) Güvenlikle ilgili uyarı geldiğinde </a:t>
            </a:r>
            <a:r>
              <a:rPr lang="tr-TR" altLang="tr-TR" sz="1800">
                <a:solidFill>
                  <a:srgbClr val="FF0000"/>
                </a:solidFill>
              </a:rPr>
              <a:t>Continue/Allow</a:t>
            </a:r>
            <a:r>
              <a:rPr lang="tr-TR" altLang="tr-TR" sz="1800">
                <a:solidFill>
                  <a:srgbClr val="000000"/>
                </a:solidFill>
              </a:rPr>
              <a:t> seçeneğini başvuru ekranını bloklama ile ilgili bir uyarı gelirse </a:t>
            </a:r>
            <a:r>
              <a:rPr lang="tr-TR" altLang="tr-TR" sz="1800">
                <a:solidFill>
                  <a:srgbClr val="FF0000"/>
                </a:solidFill>
              </a:rPr>
              <a:t>NO</a:t>
            </a:r>
            <a:r>
              <a:rPr lang="tr-TR" altLang="tr-TR" sz="1800">
                <a:solidFill>
                  <a:srgbClr val="000000"/>
                </a:solidFill>
              </a:rPr>
              <a:t> seçeneği seçilerek uygulama mutlaka açılmalıdır.  </a:t>
            </a:r>
          </a:p>
          <a:p>
            <a:pPr algn="just" fontAlgn="base">
              <a:spcBef>
                <a:spcPct val="0"/>
              </a:spcBef>
              <a:spcAft>
                <a:spcPct val="0"/>
              </a:spcAft>
              <a:buClrTx/>
              <a:buSzTx/>
              <a:buFontTx/>
              <a:buNone/>
            </a:pPr>
            <a:r>
              <a:rPr lang="tr-TR" altLang="tr-TR" sz="1800">
                <a:solidFill>
                  <a:srgbClr val="000000"/>
                </a:solidFill>
              </a:rPr>
              <a:t>5) Tüm bilgileri girip kaydete basıldığında gelen kart Giriş ekranı ile  imzalama işlemi gerçekleştirilir. </a:t>
            </a:r>
          </a:p>
          <a:p>
            <a:pPr algn="just" fontAlgn="base">
              <a:spcBef>
                <a:spcPct val="0"/>
              </a:spcBef>
              <a:spcAft>
                <a:spcPct val="0"/>
              </a:spcAft>
              <a:buClrTx/>
              <a:buSzTx/>
              <a:buFontTx/>
              <a:buNone/>
            </a:pPr>
            <a:r>
              <a:rPr lang="tr-TR" altLang="tr-TR" sz="1800">
                <a:solidFill>
                  <a:srgbClr val="000000"/>
                </a:solidFill>
              </a:rPr>
              <a:t>6) Başvuru işlemi yine gerçekleşmezse Java Console'daki tüm bilgileri kopyalayarak Word dosyasına yapıştırıp </a:t>
            </a:r>
            <a:r>
              <a:rPr lang="tr-TR" altLang="tr-TR" sz="1800">
                <a:solidFill>
                  <a:srgbClr val="FF0000"/>
                </a:solidFill>
              </a:rPr>
              <a:t>edefter@gelirler.gov.tr </a:t>
            </a:r>
            <a:r>
              <a:rPr lang="tr-TR" altLang="tr-TR" sz="1800">
                <a:solidFill>
                  <a:srgbClr val="000000"/>
                </a:solidFill>
              </a:rPr>
              <a:t>adresine mail ile göndermek gerekir. </a:t>
            </a:r>
          </a:p>
        </p:txBody>
      </p:sp>
    </p:spTree>
    <p:extLst>
      <p:ext uri="{BB962C8B-B14F-4D97-AF65-F5344CB8AC3E}">
        <p14:creationId xmlns:p14="http://schemas.microsoft.com/office/powerpoint/2010/main" val="329139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5"/>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32" indent="-285744">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2971" indent="-228594">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160" indent="-228594">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349" indent="-228594">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537"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726"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8914"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103" indent="-228594"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CBB51D0D-5F84-47DF-A7C6-8F4881952067}" type="slidenum">
              <a:rPr lang="tr-TR" altLang="tr-TR" sz="1200">
                <a:solidFill>
                  <a:srgbClr val="000000"/>
                </a:solidFill>
              </a:rPr>
              <a:pPr>
                <a:spcBef>
                  <a:spcPct val="0"/>
                </a:spcBef>
                <a:buClrTx/>
                <a:buSzTx/>
                <a:buFontTx/>
                <a:buNone/>
              </a:pPr>
              <a:t>28</a:t>
            </a:fld>
            <a:endParaRPr lang="tr-TR" altLang="tr-TR" sz="1200">
              <a:solidFill>
                <a:srgbClr val="000000"/>
              </a:solidFill>
            </a:endParaRPr>
          </a:p>
        </p:txBody>
      </p:sp>
      <p:sp>
        <p:nvSpPr>
          <p:cNvPr id="33795" name="Rectangle 2"/>
          <p:cNvSpPr>
            <a:spLocks noGrp="1" noChangeArrowheads="1"/>
          </p:cNvSpPr>
          <p:nvPr>
            <p:ph type="title"/>
          </p:nvPr>
        </p:nvSpPr>
        <p:spPr>
          <a:xfrm>
            <a:off x="1524000" y="1"/>
            <a:ext cx="8686800" cy="1384300"/>
          </a:xfrm>
        </p:spPr>
        <p:txBody>
          <a:bodyPr/>
          <a:lstStyle/>
          <a:p>
            <a:pPr algn="ctr" eaLnBrk="1" hangingPunct="1"/>
            <a:r>
              <a:rPr lang="tr-TR" altLang="tr-TR" b="1"/>
              <a:t>E-DEFTER BAŞVURUSU</a:t>
            </a:r>
          </a:p>
        </p:txBody>
      </p:sp>
      <p:pic>
        <p:nvPicPr>
          <p:cNvPr id="33796"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1600200"/>
            <a:ext cx="6985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6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a:t>Dikkat Edilecek Husus</a:t>
            </a:r>
            <a:endParaRPr lang="en-US" dirty="0"/>
          </a:p>
        </p:txBody>
      </p:sp>
      <p:sp>
        <p:nvSpPr>
          <p:cNvPr id="5" name="Content Placeholder 4"/>
          <p:cNvSpPr>
            <a:spLocks noGrp="1"/>
          </p:cNvSpPr>
          <p:nvPr>
            <p:ph idx="1"/>
          </p:nvPr>
        </p:nvSpPr>
        <p:spPr/>
        <p:txBody>
          <a:bodyPr/>
          <a:lstStyle/>
          <a:p>
            <a:r>
              <a:rPr lang="tr-TR" dirty="0">
                <a:solidFill>
                  <a:srgbClr val="FF0000"/>
                </a:solidFill>
              </a:rPr>
              <a:t>Ara dönemde e deftere zorunlu geçiş uygulaması yoktur. İsteğe bağlı ara dönemde e deftere geçenler kağıt defterlerine 1 (bir) ay içerisinde kapanış tasdiki yaptırmak zorundadırlar.</a:t>
            </a:r>
            <a:endParaRPr lang="en-US" dirty="0">
              <a:solidFill>
                <a:srgbClr val="FF0000"/>
              </a:solidFill>
            </a:endParaRPr>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a:extLst>
              <a:ext uri="{FF2B5EF4-FFF2-40B4-BE49-F238E27FC236}">
                <a16:creationId xmlns:a16="http://schemas.microsoft.com/office/drawing/2014/main" xmlns="" id="{E7EAAED9-591A-45FC-88B1-CE59E772259B}"/>
              </a:ext>
            </a:extLst>
          </p:cNvPr>
          <p:cNvCxnSpPr>
            <a:cxnSpLocks/>
          </p:cNvCxnSpPr>
          <p:nvPr/>
        </p:nvCxnSpPr>
        <p:spPr>
          <a:xfrm>
            <a:off x="1179859" y="6141680"/>
            <a:ext cx="0" cy="55842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xmlns="" id="{D2D0A84C-C81B-449C-8074-8B84A50B2688}"/>
              </a:ext>
            </a:extLst>
          </p:cNvPr>
          <p:cNvSpPr>
            <a:spLocks noGrp="1"/>
          </p:cNvSpPr>
          <p:nvPr>
            <p:ph type="title"/>
          </p:nvPr>
        </p:nvSpPr>
        <p:spPr>
          <a:xfrm>
            <a:off x="1179858" y="495709"/>
            <a:ext cx="10806182" cy="667479"/>
          </a:xfrm>
        </p:spPr>
        <p:txBody>
          <a:bodyPr>
            <a:normAutofit fontScale="90000"/>
          </a:bodyPr>
          <a:lstStyle/>
          <a:p>
            <a:r>
              <a:rPr lang="tr-TR" dirty="0">
                <a:solidFill>
                  <a:srgbClr val="0070C0"/>
                </a:solidFill>
                <a:latin typeface="Segoe UI" panose="020B0502040204020203" pitchFamily="34" charset="0"/>
                <a:cs typeface="Segoe UI" panose="020B0502040204020203" pitchFamily="34" charset="0"/>
              </a:rPr>
              <a:t>ECZANE, HASTANE, MEDİKAL GİBİ SAĞLIK SEKTÖRÜNE </a:t>
            </a:r>
            <a:r>
              <a:rPr lang="tr-TR" b="1" dirty="0">
                <a:solidFill>
                  <a:srgbClr val="0070C0"/>
                </a:solidFill>
                <a:latin typeface="Segoe UI" panose="020B0502040204020203" pitchFamily="34" charset="0"/>
                <a:cs typeface="Segoe UI" panose="020B0502040204020203" pitchFamily="34" charset="0"/>
              </a:rPr>
              <a:t>E-FATURA ZORUNLULUĞU</a:t>
            </a:r>
          </a:p>
        </p:txBody>
      </p:sp>
      <p:sp>
        <p:nvSpPr>
          <p:cNvPr id="31" name="Dikdörtgen 30">
            <a:extLst>
              <a:ext uri="{FF2B5EF4-FFF2-40B4-BE49-F238E27FC236}">
                <a16:creationId xmlns:a16="http://schemas.microsoft.com/office/drawing/2014/main" xmlns="" id="{BD6BB662-F6ED-4D40-AFB6-E9DDB807FC05}"/>
              </a:ext>
            </a:extLst>
          </p:cNvPr>
          <p:cNvSpPr/>
          <p:nvPr/>
        </p:nvSpPr>
        <p:spPr>
          <a:xfrm>
            <a:off x="1307470" y="2501022"/>
            <a:ext cx="7949438" cy="2246769"/>
          </a:xfrm>
          <a:prstGeom prst="rect">
            <a:avLst/>
          </a:prstGeom>
        </p:spPr>
        <p:txBody>
          <a:bodyPr wrap="square">
            <a:spAutoFit/>
          </a:bodyPr>
          <a:lstStyle/>
          <a:p>
            <a:r>
              <a:rPr lang="tr-TR" sz="2000" b="1" dirty="0">
                <a:solidFill>
                  <a:srgbClr val="FF0000"/>
                </a:solidFill>
                <a:latin typeface="Segoe UI" panose="020B0502040204020203" pitchFamily="34" charset="0"/>
                <a:cs typeface="Segoe UI" panose="020B0502040204020203" pitchFamily="34" charset="0"/>
              </a:rPr>
              <a:t>Sosyal Güvenlik Kurumunca</a:t>
            </a:r>
            <a:r>
              <a:rPr lang="tr-TR" sz="2000" dirty="0">
                <a:latin typeface="Segoe UI" panose="020B0502040204020203" pitchFamily="34" charset="0"/>
                <a:cs typeface="Segoe UI" panose="020B0502040204020203" pitchFamily="34" charset="0"/>
              </a:rPr>
              <a:t>, sağlık hizmet sunucuları (</a:t>
            </a:r>
            <a:r>
              <a:rPr lang="tr-TR" sz="2000" b="1" dirty="0">
                <a:latin typeface="Segoe UI" panose="020B0502040204020203" pitchFamily="34" charset="0"/>
                <a:cs typeface="Segoe UI" panose="020B0502040204020203" pitchFamily="34" charset="0"/>
              </a:rPr>
              <a:t>eczane, hastane, medikal malzeme satıcıları, optikçiler </a:t>
            </a:r>
            <a:r>
              <a:rPr lang="tr-TR" sz="2000" dirty="0">
                <a:latin typeface="Segoe UI" panose="020B0502040204020203" pitchFamily="34" charset="0"/>
                <a:cs typeface="Segoe UI" panose="020B0502040204020203" pitchFamily="34" charset="0"/>
              </a:rPr>
              <a:t>vb.)’na yönelik gerçekleştirilen belge teslimi, kontrol ödeme ve muhasebe süreçlerinin uçtan uca elektronik ortama taşınması ve süreçlerin kolaylaştırılması amacıyla sağlık hizmet sunucularından ilgili Kurum ile </a:t>
            </a:r>
            <a:r>
              <a:rPr lang="tr-TR" sz="20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sözleşme imzalayanlara</a:t>
            </a:r>
            <a:r>
              <a:rPr lang="tr-TR" sz="2000" dirty="0">
                <a:latin typeface="Segoe UI" panose="020B0502040204020203" pitchFamily="34" charset="0"/>
                <a:cs typeface="Segoe UI" panose="020B0502040204020203" pitchFamily="34" charset="0"/>
              </a:rPr>
              <a:t> </a:t>
            </a:r>
            <a:r>
              <a:rPr lang="tr-TR" sz="2000" b="1" dirty="0">
                <a:solidFill>
                  <a:srgbClr val="0070C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01.07.2021</a:t>
            </a:r>
            <a:r>
              <a:rPr lang="tr-TR" sz="2000" dirty="0">
                <a:latin typeface="Segoe UI" panose="020B0502040204020203" pitchFamily="34" charset="0"/>
                <a:cs typeface="Segoe UI" panose="020B0502040204020203" pitchFamily="34" charset="0"/>
              </a:rPr>
              <a:t> tarihine kadar </a:t>
            </a:r>
            <a:r>
              <a:rPr lang="tr-TR" sz="2000" b="1" dirty="0">
                <a:latin typeface="Segoe UI" panose="020B0502040204020203" pitchFamily="34" charset="0"/>
                <a:cs typeface="Segoe UI" panose="020B0502040204020203" pitchFamily="34" charset="0"/>
              </a:rPr>
              <a:t>e-Fatura ve e-Arşiv Fatura </a:t>
            </a:r>
            <a:r>
              <a:rPr lang="tr-TR" sz="2000" dirty="0">
                <a:latin typeface="Segoe UI" panose="020B0502040204020203" pitchFamily="34" charset="0"/>
                <a:cs typeface="Segoe UI" panose="020B0502040204020203" pitchFamily="34" charset="0"/>
              </a:rPr>
              <a:t>uygulamasına geçiş zorunluluğu getirilmiştir. </a:t>
            </a:r>
            <a:endParaRPr lang="en-US" altLang="ko-KR" sz="20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32" name="Group 4">
            <a:extLst>
              <a:ext uri="{FF2B5EF4-FFF2-40B4-BE49-F238E27FC236}">
                <a16:creationId xmlns:a16="http://schemas.microsoft.com/office/drawing/2014/main" xmlns="" id="{6FBE114F-1415-4BCF-AAA8-4F62C290A243}"/>
              </a:ext>
            </a:extLst>
          </p:cNvPr>
          <p:cNvGrpSpPr/>
          <p:nvPr/>
        </p:nvGrpSpPr>
        <p:grpSpPr>
          <a:xfrm>
            <a:off x="8440706" y="1855580"/>
            <a:ext cx="3383432" cy="4418477"/>
            <a:chOff x="6641219" y="0"/>
            <a:chExt cx="5552795" cy="7251483"/>
          </a:xfrm>
        </p:grpSpPr>
        <p:grpSp>
          <p:nvGrpSpPr>
            <p:cNvPr id="33" name="Group 81">
              <a:extLst>
                <a:ext uri="{FF2B5EF4-FFF2-40B4-BE49-F238E27FC236}">
                  <a16:creationId xmlns:a16="http://schemas.microsoft.com/office/drawing/2014/main" xmlns="" id="{E11F26AE-4DF1-4FFE-8CEB-FD903B29A238}"/>
                </a:ext>
              </a:extLst>
            </p:cNvPr>
            <p:cNvGrpSpPr/>
            <p:nvPr/>
          </p:nvGrpSpPr>
          <p:grpSpPr>
            <a:xfrm>
              <a:off x="9294736" y="0"/>
              <a:ext cx="2899278" cy="6855505"/>
              <a:chOff x="9294736" y="0"/>
              <a:chExt cx="2899278" cy="6855505"/>
            </a:xfrm>
          </p:grpSpPr>
          <p:sp>
            <p:nvSpPr>
              <p:cNvPr id="55" name="Freeform: Shape 3">
                <a:extLst>
                  <a:ext uri="{FF2B5EF4-FFF2-40B4-BE49-F238E27FC236}">
                    <a16:creationId xmlns:a16="http://schemas.microsoft.com/office/drawing/2014/main" xmlns="" id="{B54A7710-7918-4E9A-95D5-220EDA41D02E}"/>
                  </a:ext>
                </a:extLst>
              </p:cNvPr>
              <p:cNvSpPr/>
              <p:nvPr/>
            </p:nvSpPr>
            <p:spPr>
              <a:xfrm>
                <a:off x="9294736" y="0"/>
                <a:ext cx="2899278" cy="6855505"/>
              </a:xfrm>
              <a:custGeom>
                <a:avLst/>
                <a:gdLst>
                  <a:gd name="connsiteX0" fmla="*/ 0 w 2218926"/>
                  <a:gd name="connsiteY0" fmla="*/ 0 h 2285893"/>
                  <a:gd name="connsiteX1" fmla="*/ 2218926 w 2218926"/>
                  <a:gd name="connsiteY1" fmla="*/ 0 h 2285893"/>
                  <a:gd name="connsiteX2" fmla="*/ 2218926 w 2218926"/>
                  <a:gd name="connsiteY2" fmla="*/ 2285893 h 2285893"/>
                  <a:gd name="connsiteX3" fmla="*/ 0 w 2218926"/>
                  <a:gd name="connsiteY3" fmla="*/ 2285893 h 2285893"/>
                </a:gdLst>
                <a:ahLst/>
                <a:cxnLst>
                  <a:cxn ang="0">
                    <a:pos x="connsiteX0" y="connsiteY0"/>
                  </a:cxn>
                  <a:cxn ang="0">
                    <a:pos x="connsiteX1" y="connsiteY1"/>
                  </a:cxn>
                  <a:cxn ang="0">
                    <a:pos x="connsiteX2" y="connsiteY2"/>
                  </a:cxn>
                  <a:cxn ang="0">
                    <a:pos x="connsiteX3" y="connsiteY3"/>
                  </a:cxn>
                </a:cxnLst>
                <a:rect l="l" t="t" r="r" b="b"/>
                <a:pathLst>
                  <a:path w="2218926" h="2285893">
                    <a:moveTo>
                      <a:pt x="0" y="0"/>
                    </a:moveTo>
                    <a:lnTo>
                      <a:pt x="2218926" y="0"/>
                    </a:lnTo>
                    <a:lnTo>
                      <a:pt x="2218926" y="2285893"/>
                    </a:lnTo>
                    <a:lnTo>
                      <a:pt x="0" y="2285893"/>
                    </a:lnTo>
                    <a:close/>
                  </a:path>
                </a:pathLst>
              </a:custGeom>
              <a:solidFill>
                <a:srgbClr val="9D4E24"/>
              </a:solidFill>
              <a:ln w="2811" cap="flat">
                <a:noFill/>
                <a:prstDash val="solid"/>
                <a:miter/>
              </a:ln>
            </p:spPr>
            <p:txBody>
              <a:bodyPr rtlCol="0" anchor="ctr"/>
              <a:lstStyle/>
              <a:p>
                <a:endParaRPr lang="en-US" dirty="0"/>
              </a:p>
            </p:txBody>
          </p:sp>
          <p:sp>
            <p:nvSpPr>
              <p:cNvPr id="56" name="Rectangle 52">
                <a:extLst>
                  <a:ext uri="{FF2B5EF4-FFF2-40B4-BE49-F238E27FC236}">
                    <a16:creationId xmlns:a16="http://schemas.microsoft.com/office/drawing/2014/main" xmlns="" id="{AA58E0DC-2F53-4D80-90F9-29ED02929B47}"/>
                  </a:ext>
                </a:extLst>
              </p:cNvPr>
              <p:cNvSpPr/>
              <p:nvPr/>
            </p:nvSpPr>
            <p:spPr>
              <a:xfrm>
                <a:off x="9513787" y="0"/>
                <a:ext cx="2461096" cy="2416804"/>
              </a:xfrm>
              <a:prstGeom prst="rect">
                <a:avLst/>
              </a:prstGeom>
              <a:solidFill>
                <a:srgbClr val="723016"/>
              </a:solidFill>
              <a:ln w="2811" cap="flat">
                <a:noFill/>
                <a:prstDash val="solid"/>
                <a:miter/>
              </a:ln>
            </p:spPr>
            <p:txBody>
              <a:bodyPr rtlCol="0" anchor="ctr"/>
              <a:lstStyle/>
              <a:p>
                <a:endParaRPr lang="en-US" dirty="0">
                  <a:solidFill>
                    <a:schemeClr val="tx1"/>
                  </a:solidFill>
                </a:endParaRPr>
              </a:p>
            </p:txBody>
          </p:sp>
          <p:sp>
            <p:nvSpPr>
              <p:cNvPr id="57" name="Freeform: Shape 5">
                <a:extLst>
                  <a:ext uri="{FF2B5EF4-FFF2-40B4-BE49-F238E27FC236}">
                    <a16:creationId xmlns:a16="http://schemas.microsoft.com/office/drawing/2014/main" xmlns="" id="{76E03475-E573-4ED9-9DC2-63511FEAAE25}"/>
                  </a:ext>
                </a:extLst>
              </p:cNvPr>
              <p:cNvSpPr/>
              <p:nvPr/>
            </p:nvSpPr>
            <p:spPr>
              <a:xfrm>
                <a:off x="9493161" y="2551316"/>
                <a:ext cx="2495913" cy="3376237"/>
              </a:xfrm>
              <a:custGeom>
                <a:avLst/>
                <a:gdLst>
                  <a:gd name="connsiteX0" fmla="*/ 113 w 1325788"/>
                  <a:gd name="connsiteY0" fmla="*/ 3493 h 1793402"/>
                  <a:gd name="connsiteX1" fmla="*/ 0 w 1325788"/>
                  <a:gd name="connsiteY1" fmla="*/ 1489248 h 1793402"/>
                  <a:gd name="connsiteX2" fmla="*/ 1325789 w 1325788"/>
                  <a:gd name="connsiteY2" fmla="*/ 1793403 h 1793402"/>
                  <a:gd name="connsiteX3" fmla="*/ 1314323 w 1325788"/>
                  <a:gd name="connsiteY3" fmla="*/ 0 h 1793402"/>
                </a:gdLst>
                <a:ahLst/>
                <a:cxnLst>
                  <a:cxn ang="0">
                    <a:pos x="connsiteX0" y="connsiteY0"/>
                  </a:cxn>
                  <a:cxn ang="0">
                    <a:pos x="connsiteX1" y="connsiteY1"/>
                  </a:cxn>
                  <a:cxn ang="0">
                    <a:pos x="connsiteX2" y="connsiteY2"/>
                  </a:cxn>
                  <a:cxn ang="0">
                    <a:pos x="connsiteX3" y="connsiteY3"/>
                  </a:cxn>
                </a:cxnLst>
                <a:rect l="l" t="t" r="r" b="b"/>
                <a:pathLst>
                  <a:path w="1325788" h="1793402">
                    <a:moveTo>
                      <a:pt x="113" y="3493"/>
                    </a:moveTo>
                    <a:lnTo>
                      <a:pt x="0" y="1489248"/>
                    </a:lnTo>
                    <a:lnTo>
                      <a:pt x="1325789" y="1793403"/>
                    </a:lnTo>
                    <a:lnTo>
                      <a:pt x="1314323" y="0"/>
                    </a:lnTo>
                    <a:close/>
                  </a:path>
                </a:pathLst>
              </a:custGeom>
              <a:solidFill>
                <a:srgbClr val="723016"/>
              </a:solidFill>
              <a:ln w="2811" cap="flat">
                <a:noFill/>
                <a:prstDash val="solid"/>
                <a:miter/>
              </a:ln>
            </p:spPr>
            <p:txBody>
              <a:bodyPr rtlCol="0" anchor="ctr"/>
              <a:lstStyle/>
              <a:p>
                <a:endParaRPr lang="en-US" dirty="0"/>
              </a:p>
            </p:txBody>
          </p:sp>
          <p:sp>
            <p:nvSpPr>
              <p:cNvPr id="58" name="Freeform: Shape 6">
                <a:extLst>
                  <a:ext uri="{FF2B5EF4-FFF2-40B4-BE49-F238E27FC236}">
                    <a16:creationId xmlns:a16="http://schemas.microsoft.com/office/drawing/2014/main" xmlns="" id="{41C3BC72-3447-4EDB-BC73-11A301D586E6}"/>
                  </a:ext>
                </a:extLst>
              </p:cNvPr>
              <p:cNvSpPr/>
              <p:nvPr/>
            </p:nvSpPr>
            <p:spPr>
              <a:xfrm>
                <a:off x="9495178" y="5565439"/>
                <a:ext cx="2479705" cy="1290066"/>
              </a:xfrm>
              <a:custGeom>
                <a:avLst/>
                <a:gdLst>
                  <a:gd name="connsiteX0" fmla="*/ 1313674 w 1317179"/>
                  <a:gd name="connsiteY0" fmla="*/ 685263 h 685262"/>
                  <a:gd name="connsiteX1" fmla="*/ 3662 w 1317179"/>
                  <a:gd name="connsiteY1" fmla="*/ 685263 h 685262"/>
                  <a:gd name="connsiteX2" fmla="*/ 56 w 1317179"/>
                  <a:gd name="connsiteY2" fmla="*/ 675486 h 685262"/>
                  <a:gd name="connsiteX3" fmla="*/ 0 w 1317179"/>
                  <a:gd name="connsiteY3" fmla="*/ 666556 h 685262"/>
                  <a:gd name="connsiteX4" fmla="*/ 0 w 1317179"/>
                  <a:gd name="connsiteY4" fmla="*/ 21086 h 685262"/>
                  <a:gd name="connsiteX5" fmla="*/ 23496 w 1317179"/>
                  <a:gd name="connsiteY5" fmla="*/ 2943 h 685262"/>
                  <a:gd name="connsiteX6" fmla="*/ 1076628 w 1317179"/>
                  <a:gd name="connsiteY6" fmla="*/ 280164 h 685262"/>
                  <a:gd name="connsiteX7" fmla="*/ 1300630 w 1317179"/>
                  <a:gd name="connsiteY7" fmla="*/ 339017 h 685262"/>
                  <a:gd name="connsiteX8" fmla="*/ 1317112 w 1317179"/>
                  <a:gd name="connsiteY8" fmla="*/ 360654 h 685262"/>
                  <a:gd name="connsiteX9" fmla="*/ 1317083 w 1317179"/>
                  <a:gd name="connsiteY9" fmla="*/ 670049 h 685262"/>
                  <a:gd name="connsiteX10" fmla="*/ 1313674 w 1317179"/>
                  <a:gd name="connsiteY10" fmla="*/ 685263 h 68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7179" h="685262">
                    <a:moveTo>
                      <a:pt x="1313674" y="685263"/>
                    </a:moveTo>
                    <a:cubicBezTo>
                      <a:pt x="876994" y="685263"/>
                      <a:pt x="440343" y="685263"/>
                      <a:pt x="3662" y="685263"/>
                    </a:cubicBezTo>
                    <a:cubicBezTo>
                      <a:pt x="901" y="682586"/>
                      <a:pt x="84" y="679177"/>
                      <a:pt x="56" y="675486"/>
                    </a:cubicBezTo>
                    <a:cubicBezTo>
                      <a:pt x="28" y="672500"/>
                      <a:pt x="0" y="669514"/>
                      <a:pt x="0" y="666556"/>
                    </a:cubicBezTo>
                    <a:cubicBezTo>
                      <a:pt x="0" y="451399"/>
                      <a:pt x="0" y="236243"/>
                      <a:pt x="0" y="21086"/>
                    </a:cubicBezTo>
                    <a:cubicBezTo>
                      <a:pt x="0" y="-1649"/>
                      <a:pt x="1549" y="-2861"/>
                      <a:pt x="23496" y="2943"/>
                    </a:cubicBezTo>
                    <a:cubicBezTo>
                      <a:pt x="52852" y="10690"/>
                      <a:pt x="953258" y="247709"/>
                      <a:pt x="1076628" y="280164"/>
                    </a:cubicBezTo>
                    <a:cubicBezTo>
                      <a:pt x="1151286" y="299801"/>
                      <a:pt x="1225944" y="319437"/>
                      <a:pt x="1300630" y="339017"/>
                    </a:cubicBezTo>
                    <a:cubicBezTo>
                      <a:pt x="1315675" y="342962"/>
                      <a:pt x="1317112" y="344708"/>
                      <a:pt x="1317112" y="360654"/>
                    </a:cubicBezTo>
                    <a:cubicBezTo>
                      <a:pt x="1317140" y="463795"/>
                      <a:pt x="1317140" y="566936"/>
                      <a:pt x="1317083" y="670049"/>
                    </a:cubicBezTo>
                    <a:cubicBezTo>
                      <a:pt x="1317112" y="675317"/>
                      <a:pt x="1318013" y="680896"/>
                      <a:pt x="1313674" y="685263"/>
                    </a:cubicBezTo>
                    <a:close/>
                  </a:path>
                </a:pathLst>
              </a:custGeom>
              <a:solidFill>
                <a:srgbClr val="723016"/>
              </a:solidFill>
              <a:ln w="2811" cap="flat">
                <a:noFill/>
                <a:prstDash val="solid"/>
                <a:miter/>
              </a:ln>
            </p:spPr>
            <p:txBody>
              <a:bodyPr rtlCol="0" anchor="ctr"/>
              <a:lstStyle/>
              <a:p>
                <a:endParaRPr lang="en-US" dirty="0"/>
              </a:p>
            </p:txBody>
          </p:sp>
          <p:sp>
            <p:nvSpPr>
              <p:cNvPr id="59" name="Freeform: Shape 11">
                <a:extLst>
                  <a:ext uri="{FF2B5EF4-FFF2-40B4-BE49-F238E27FC236}">
                    <a16:creationId xmlns:a16="http://schemas.microsoft.com/office/drawing/2014/main" xmlns="" id="{5FA30BED-4D82-4B11-9107-A18F70CF9DBE}"/>
                  </a:ext>
                </a:extLst>
              </p:cNvPr>
              <p:cNvSpPr/>
              <p:nvPr/>
            </p:nvSpPr>
            <p:spPr>
              <a:xfrm>
                <a:off x="11364923" y="3015604"/>
                <a:ext cx="512661" cy="2848066"/>
              </a:xfrm>
              <a:custGeom>
                <a:avLst/>
                <a:gdLst>
                  <a:gd name="connsiteX0" fmla="*/ 267926 w 272317"/>
                  <a:gd name="connsiteY0" fmla="*/ 1492293 h 1512846"/>
                  <a:gd name="connsiteX1" fmla="*/ 266883 w 272317"/>
                  <a:gd name="connsiteY1" fmla="*/ 1492744 h 1512846"/>
                  <a:gd name="connsiteX2" fmla="*/ 256544 w 272317"/>
                  <a:gd name="connsiteY2" fmla="*/ 1497506 h 1512846"/>
                  <a:gd name="connsiteX3" fmla="*/ 191436 w 272317"/>
                  <a:gd name="connsiteY3" fmla="*/ 1508437 h 1512846"/>
                  <a:gd name="connsiteX4" fmla="*/ 172053 w 272317"/>
                  <a:gd name="connsiteY4" fmla="*/ 1508747 h 1512846"/>
                  <a:gd name="connsiteX5" fmla="*/ 161516 w 272317"/>
                  <a:gd name="connsiteY5" fmla="*/ 1510240 h 1512846"/>
                  <a:gd name="connsiteX6" fmla="*/ 98296 w 272317"/>
                  <a:gd name="connsiteY6" fmla="*/ 1502154 h 1512846"/>
                  <a:gd name="connsiteX7" fmla="*/ 21779 w 272317"/>
                  <a:gd name="connsiteY7" fmla="*/ 1481419 h 1512846"/>
                  <a:gd name="connsiteX8" fmla="*/ 14172 w 272317"/>
                  <a:gd name="connsiteY8" fmla="*/ 1472601 h 1512846"/>
                  <a:gd name="connsiteX9" fmla="*/ 11467 w 272317"/>
                  <a:gd name="connsiteY9" fmla="*/ 1450541 h 1512846"/>
                  <a:gd name="connsiteX10" fmla="*/ 10763 w 272317"/>
                  <a:gd name="connsiteY10" fmla="*/ 1432708 h 1512846"/>
                  <a:gd name="connsiteX11" fmla="*/ 8369 w 272317"/>
                  <a:gd name="connsiteY11" fmla="*/ 1129793 h 1512846"/>
                  <a:gd name="connsiteX12" fmla="*/ 6847 w 272317"/>
                  <a:gd name="connsiteY12" fmla="*/ 883195 h 1512846"/>
                  <a:gd name="connsiteX13" fmla="*/ 5072 w 272317"/>
                  <a:gd name="connsiteY13" fmla="*/ 692014 h 1512846"/>
                  <a:gd name="connsiteX14" fmla="*/ 3748 w 272317"/>
                  <a:gd name="connsiteY14" fmla="*/ 507960 h 1512846"/>
                  <a:gd name="connsiteX15" fmla="*/ 1213 w 272317"/>
                  <a:gd name="connsiteY15" fmla="*/ 225611 h 1512846"/>
                  <a:gd name="connsiteX16" fmla="*/ 57 w 272317"/>
                  <a:gd name="connsiteY16" fmla="*/ 53193 h 1512846"/>
                  <a:gd name="connsiteX17" fmla="*/ 565 w 272317"/>
                  <a:gd name="connsiteY17" fmla="*/ 40713 h 1512846"/>
                  <a:gd name="connsiteX18" fmla="*/ 15609 w 272317"/>
                  <a:gd name="connsiteY18" fmla="*/ 21499 h 1512846"/>
                  <a:gd name="connsiteX19" fmla="*/ 89281 w 272317"/>
                  <a:gd name="connsiteY19" fmla="*/ 10455 h 1512846"/>
                  <a:gd name="connsiteX20" fmla="*/ 142669 w 272317"/>
                  <a:gd name="connsiteY20" fmla="*/ 1580 h 1512846"/>
                  <a:gd name="connsiteX21" fmla="*/ 155966 w 272317"/>
                  <a:gd name="connsiteY21" fmla="*/ 341 h 1512846"/>
                  <a:gd name="connsiteX22" fmla="*/ 205917 w 272317"/>
                  <a:gd name="connsiteY22" fmla="*/ 623 h 1512846"/>
                  <a:gd name="connsiteX23" fmla="*/ 254515 w 272317"/>
                  <a:gd name="connsiteY23" fmla="*/ 5158 h 1512846"/>
                  <a:gd name="connsiteX24" fmla="*/ 257727 w 272317"/>
                  <a:gd name="connsiteY24" fmla="*/ 6539 h 1512846"/>
                  <a:gd name="connsiteX25" fmla="*/ 261502 w 272317"/>
                  <a:gd name="connsiteY25" fmla="*/ 21611 h 1512846"/>
                  <a:gd name="connsiteX26" fmla="*/ 261530 w 272317"/>
                  <a:gd name="connsiteY26" fmla="*/ 200425 h 1512846"/>
                  <a:gd name="connsiteX27" fmla="*/ 262094 w 272317"/>
                  <a:gd name="connsiteY27" fmla="*/ 338979 h 1512846"/>
                  <a:gd name="connsiteX28" fmla="*/ 264883 w 272317"/>
                  <a:gd name="connsiteY28" fmla="*/ 596987 h 1512846"/>
                  <a:gd name="connsiteX29" fmla="*/ 265981 w 272317"/>
                  <a:gd name="connsiteY29" fmla="*/ 855332 h 1512846"/>
                  <a:gd name="connsiteX30" fmla="*/ 268461 w 272317"/>
                  <a:gd name="connsiteY30" fmla="*/ 1112438 h 1512846"/>
                  <a:gd name="connsiteX31" fmla="*/ 269559 w 272317"/>
                  <a:gd name="connsiteY31" fmla="*/ 1369910 h 1512846"/>
                  <a:gd name="connsiteX32" fmla="*/ 272180 w 272317"/>
                  <a:gd name="connsiteY32" fmla="*/ 1478601 h 1512846"/>
                  <a:gd name="connsiteX33" fmla="*/ 267926 w 272317"/>
                  <a:gd name="connsiteY33" fmla="*/ 1492293 h 151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2317" h="1512846">
                    <a:moveTo>
                      <a:pt x="267926" y="1492293"/>
                    </a:moveTo>
                    <a:cubicBezTo>
                      <a:pt x="267559" y="1492406"/>
                      <a:pt x="267221" y="1492547"/>
                      <a:pt x="266883" y="1492744"/>
                    </a:cubicBezTo>
                    <a:cubicBezTo>
                      <a:pt x="263953" y="1495477"/>
                      <a:pt x="260488" y="1496857"/>
                      <a:pt x="256544" y="1497506"/>
                    </a:cubicBezTo>
                    <a:cubicBezTo>
                      <a:pt x="234851" y="1501196"/>
                      <a:pt x="213214" y="1505140"/>
                      <a:pt x="191436" y="1508437"/>
                    </a:cubicBezTo>
                    <a:cubicBezTo>
                      <a:pt x="184984" y="1509423"/>
                      <a:pt x="178505" y="1508634"/>
                      <a:pt x="172053" y="1508747"/>
                    </a:cubicBezTo>
                    <a:cubicBezTo>
                      <a:pt x="168531" y="1509197"/>
                      <a:pt x="164841" y="1509113"/>
                      <a:pt x="161516" y="1510240"/>
                    </a:cubicBezTo>
                    <a:cubicBezTo>
                      <a:pt x="139119" y="1517705"/>
                      <a:pt x="118975" y="1507281"/>
                      <a:pt x="98296" y="1502154"/>
                    </a:cubicBezTo>
                    <a:cubicBezTo>
                      <a:pt x="72659" y="1495815"/>
                      <a:pt x="47303" y="1488237"/>
                      <a:pt x="21779" y="1481419"/>
                    </a:cubicBezTo>
                    <a:cubicBezTo>
                      <a:pt x="16933" y="1480123"/>
                      <a:pt x="13468" y="1478348"/>
                      <a:pt x="14172" y="1472601"/>
                    </a:cubicBezTo>
                    <a:cubicBezTo>
                      <a:pt x="8904" y="1465783"/>
                      <a:pt x="11073" y="1458063"/>
                      <a:pt x="11467" y="1450541"/>
                    </a:cubicBezTo>
                    <a:cubicBezTo>
                      <a:pt x="10876" y="1444597"/>
                      <a:pt x="10763" y="1438652"/>
                      <a:pt x="10763" y="1432708"/>
                    </a:cubicBezTo>
                    <a:cubicBezTo>
                      <a:pt x="11214" y="1331736"/>
                      <a:pt x="9580" y="1230736"/>
                      <a:pt x="8369" y="1129793"/>
                    </a:cubicBezTo>
                    <a:cubicBezTo>
                      <a:pt x="7382" y="1047584"/>
                      <a:pt x="9383" y="965347"/>
                      <a:pt x="6847" y="883195"/>
                    </a:cubicBezTo>
                    <a:cubicBezTo>
                      <a:pt x="4875" y="819440"/>
                      <a:pt x="7495" y="755685"/>
                      <a:pt x="5072" y="692014"/>
                    </a:cubicBezTo>
                    <a:cubicBezTo>
                      <a:pt x="2734" y="630653"/>
                      <a:pt x="4143" y="569321"/>
                      <a:pt x="3748" y="507960"/>
                    </a:cubicBezTo>
                    <a:cubicBezTo>
                      <a:pt x="3156" y="413835"/>
                      <a:pt x="2255" y="319709"/>
                      <a:pt x="1213" y="225611"/>
                    </a:cubicBezTo>
                    <a:cubicBezTo>
                      <a:pt x="593" y="168139"/>
                      <a:pt x="1015" y="110666"/>
                      <a:pt x="57" y="53193"/>
                    </a:cubicBezTo>
                    <a:cubicBezTo>
                      <a:pt x="1" y="49024"/>
                      <a:pt x="-168" y="44854"/>
                      <a:pt x="565" y="40713"/>
                    </a:cubicBezTo>
                    <a:cubicBezTo>
                      <a:pt x="-253" y="25415"/>
                      <a:pt x="593" y="24260"/>
                      <a:pt x="15609" y="21499"/>
                    </a:cubicBezTo>
                    <a:cubicBezTo>
                      <a:pt x="40035" y="17019"/>
                      <a:pt x="64686" y="14005"/>
                      <a:pt x="89281" y="10455"/>
                    </a:cubicBezTo>
                    <a:cubicBezTo>
                      <a:pt x="107086" y="7891"/>
                      <a:pt x="124976" y="5187"/>
                      <a:pt x="142669" y="1580"/>
                    </a:cubicBezTo>
                    <a:cubicBezTo>
                      <a:pt x="147064" y="679"/>
                      <a:pt x="151487" y="341"/>
                      <a:pt x="155966" y="341"/>
                    </a:cubicBezTo>
                    <a:cubicBezTo>
                      <a:pt x="172617" y="341"/>
                      <a:pt x="189351" y="-589"/>
                      <a:pt x="205917" y="623"/>
                    </a:cubicBezTo>
                    <a:cubicBezTo>
                      <a:pt x="222116" y="1806"/>
                      <a:pt x="238259" y="3947"/>
                      <a:pt x="254515" y="5158"/>
                    </a:cubicBezTo>
                    <a:cubicBezTo>
                      <a:pt x="255670" y="5440"/>
                      <a:pt x="256741" y="5891"/>
                      <a:pt x="257727" y="6539"/>
                    </a:cubicBezTo>
                    <a:cubicBezTo>
                      <a:pt x="262263" y="10737"/>
                      <a:pt x="261502" y="16315"/>
                      <a:pt x="261502" y="21611"/>
                    </a:cubicBezTo>
                    <a:cubicBezTo>
                      <a:pt x="261587" y="81225"/>
                      <a:pt x="261530" y="140811"/>
                      <a:pt x="261530" y="200425"/>
                    </a:cubicBezTo>
                    <a:cubicBezTo>
                      <a:pt x="261530" y="246628"/>
                      <a:pt x="258938" y="293001"/>
                      <a:pt x="262094" y="338979"/>
                    </a:cubicBezTo>
                    <a:cubicBezTo>
                      <a:pt x="268010" y="425019"/>
                      <a:pt x="263868" y="511003"/>
                      <a:pt x="264883" y="596987"/>
                    </a:cubicBezTo>
                    <a:cubicBezTo>
                      <a:pt x="265897" y="683111"/>
                      <a:pt x="262009" y="769377"/>
                      <a:pt x="265981" y="855332"/>
                    </a:cubicBezTo>
                    <a:cubicBezTo>
                      <a:pt x="269926" y="941119"/>
                      <a:pt x="267418" y="1026764"/>
                      <a:pt x="268461" y="1112438"/>
                    </a:cubicBezTo>
                    <a:cubicBezTo>
                      <a:pt x="269503" y="1198253"/>
                      <a:pt x="266855" y="1284152"/>
                      <a:pt x="269559" y="1369910"/>
                    </a:cubicBezTo>
                    <a:cubicBezTo>
                      <a:pt x="270686" y="1406113"/>
                      <a:pt x="271391" y="1442371"/>
                      <a:pt x="272180" y="1478601"/>
                    </a:cubicBezTo>
                    <a:cubicBezTo>
                      <a:pt x="272292" y="1483475"/>
                      <a:pt x="273250" y="1488941"/>
                      <a:pt x="267926" y="1492293"/>
                    </a:cubicBezTo>
                    <a:close/>
                  </a:path>
                </a:pathLst>
              </a:custGeom>
              <a:solidFill>
                <a:srgbClr val="CAC45D"/>
              </a:solidFill>
              <a:ln w="2811" cap="flat">
                <a:noFill/>
                <a:prstDash val="solid"/>
                <a:miter/>
              </a:ln>
            </p:spPr>
            <p:txBody>
              <a:bodyPr rtlCol="0" anchor="ctr"/>
              <a:lstStyle/>
              <a:p>
                <a:endParaRPr lang="en-US" dirty="0"/>
              </a:p>
            </p:txBody>
          </p:sp>
          <p:sp>
            <p:nvSpPr>
              <p:cNvPr id="60" name="Freeform: Shape 12">
                <a:extLst>
                  <a:ext uri="{FF2B5EF4-FFF2-40B4-BE49-F238E27FC236}">
                    <a16:creationId xmlns:a16="http://schemas.microsoft.com/office/drawing/2014/main" xmlns="" id="{C27186F6-6415-44AC-9CDE-C0EDB45E589A}"/>
                  </a:ext>
                </a:extLst>
              </p:cNvPr>
              <p:cNvSpPr/>
              <p:nvPr/>
            </p:nvSpPr>
            <p:spPr>
              <a:xfrm>
                <a:off x="10771548" y="2760809"/>
                <a:ext cx="1185547" cy="2942500"/>
              </a:xfrm>
              <a:custGeom>
                <a:avLst/>
                <a:gdLst>
                  <a:gd name="connsiteX0" fmla="*/ 569171 w 629743"/>
                  <a:gd name="connsiteY0" fmla="*/ 142671 h 1563008"/>
                  <a:gd name="connsiteX1" fmla="*/ 491780 w 629743"/>
                  <a:gd name="connsiteY1" fmla="*/ 138868 h 1563008"/>
                  <a:gd name="connsiteX2" fmla="*/ 428475 w 629743"/>
                  <a:gd name="connsiteY2" fmla="*/ 145545 h 1563008"/>
                  <a:gd name="connsiteX3" fmla="*/ 397147 w 629743"/>
                  <a:gd name="connsiteY3" fmla="*/ 150419 h 1563008"/>
                  <a:gd name="connsiteX4" fmla="*/ 335195 w 629743"/>
                  <a:gd name="connsiteY4" fmla="*/ 159913 h 1563008"/>
                  <a:gd name="connsiteX5" fmla="*/ 332574 w 629743"/>
                  <a:gd name="connsiteY5" fmla="*/ 160307 h 1563008"/>
                  <a:gd name="connsiteX6" fmla="*/ 318009 w 629743"/>
                  <a:gd name="connsiteY6" fmla="*/ 174929 h 1563008"/>
                  <a:gd name="connsiteX7" fmla="*/ 308430 w 629743"/>
                  <a:gd name="connsiteY7" fmla="*/ 178676 h 1563008"/>
                  <a:gd name="connsiteX8" fmla="*/ 264650 w 629743"/>
                  <a:gd name="connsiteY8" fmla="*/ 178113 h 1563008"/>
                  <a:gd name="connsiteX9" fmla="*/ 262959 w 629743"/>
                  <a:gd name="connsiteY9" fmla="*/ 177690 h 1563008"/>
                  <a:gd name="connsiteX10" fmla="*/ 232645 w 629743"/>
                  <a:gd name="connsiteY10" fmla="*/ 182508 h 1563008"/>
                  <a:gd name="connsiteX11" fmla="*/ 226137 w 629743"/>
                  <a:gd name="connsiteY11" fmla="*/ 189579 h 1563008"/>
                  <a:gd name="connsiteX12" fmla="*/ 225968 w 629743"/>
                  <a:gd name="connsiteY12" fmla="*/ 202088 h 1563008"/>
                  <a:gd name="connsiteX13" fmla="*/ 225968 w 629743"/>
                  <a:gd name="connsiteY13" fmla="*/ 925568 h 1563008"/>
                  <a:gd name="connsiteX14" fmla="*/ 225799 w 629743"/>
                  <a:gd name="connsiteY14" fmla="*/ 938978 h 1563008"/>
                  <a:gd name="connsiteX15" fmla="*/ 219742 w 629743"/>
                  <a:gd name="connsiteY15" fmla="*/ 948670 h 1563008"/>
                  <a:gd name="connsiteX16" fmla="*/ 219601 w 629743"/>
                  <a:gd name="connsiteY16" fmla="*/ 900438 h 1563008"/>
                  <a:gd name="connsiteX17" fmla="*/ 221883 w 629743"/>
                  <a:gd name="connsiteY17" fmla="*/ 952248 h 1563008"/>
                  <a:gd name="connsiteX18" fmla="*/ 222362 w 629743"/>
                  <a:gd name="connsiteY18" fmla="*/ 961151 h 1563008"/>
                  <a:gd name="connsiteX19" fmla="*/ 222362 w 629743"/>
                  <a:gd name="connsiteY19" fmla="*/ 1528130 h 1563008"/>
                  <a:gd name="connsiteX20" fmla="*/ 220953 w 629743"/>
                  <a:gd name="connsiteY20" fmla="*/ 1540470 h 1563008"/>
                  <a:gd name="connsiteX21" fmla="*/ 210360 w 629743"/>
                  <a:gd name="connsiteY21" fmla="*/ 1547795 h 1563008"/>
                  <a:gd name="connsiteX22" fmla="*/ 142745 w 629743"/>
                  <a:gd name="connsiteY22" fmla="*/ 1562163 h 1563008"/>
                  <a:gd name="connsiteX23" fmla="*/ 125194 w 629743"/>
                  <a:gd name="connsiteY23" fmla="*/ 1563008 h 1563008"/>
                  <a:gd name="connsiteX24" fmla="*/ 112657 w 629743"/>
                  <a:gd name="connsiteY24" fmla="*/ 1559599 h 1563008"/>
                  <a:gd name="connsiteX25" fmla="*/ 58875 w 629743"/>
                  <a:gd name="connsiteY25" fmla="*/ 1549739 h 1563008"/>
                  <a:gd name="connsiteX26" fmla="*/ 40900 w 629743"/>
                  <a:gd name="connsiteY26" fmla="*/ 1546640 h 1563008"/>
                  <a:gd name="connsiteX27" fmla="*/ 31913 w 629743"/>
                  <a:gd name="connsiteY27" fmla="*/ 1534497 h 1563008"/>
                  <a:gd name="connsiteX28" fmla="*/ 29913 w 629743"/>
                  <a:gd name="connsiteY28" fmla="*/ 1527229 h 1563008"/>
                  <a:gd name="connsiteX29" fmla="*/ 25236 w 629743"/>
                  <a:gd name="connsiteY29" fmla="*/ 1499366 h 1563008"/>
                  <a:gd name="connsiteX30" fmla="*/ 24616 w 629743"/>
                  <a:gd name="connsiteY30" fmla="*/ 1315256 h 1563008"/>
                  <a:gd name="connsiteX31" fmla="*/ 20982 w 629743"/>
                  <a:gd name="connsiteY31" fmla="*/ 1102043 h 1563008"/>
                  <a:gd name="connsiteX32" fmla="*/ 17827 w 629743"/>
                  <a:gd name="connsiteY32" fmla="*/ 899536 h 1563008"/>
                  <a:gd name="connsiteX33" fmla="*/ 13742 w 629743"/>
                  <a:gd name="connsiteY33" fmla="*/ 672942 h 1563008"/>
                  <a:gd name="connsiteX34" fmla="*/ 10389 w 629743"/>
                  <a:gd name="connsiteY34" fmla="*/ 452573 h 1563008"/>
                  <a:gd name="connsiteX35" fmla="*/ 6783 w 629743"/>
                  <a:gd name="connsiteY35" fmla="*/ 271534 h 1563008"/>
                  <a:gd name="connsiteX36" fmla="*/ 3881 w 629743"/>
                  <a:gd name="connsiteY36" fmla="*/ 215611 h 1563008"/>
                  <a:gd name="connsiteX37" fmla="*/ 4445 w 629743"/>
                  <a:gd name="connsiteY37" fmla="*/ 204032 h 1563008"/>
                  <a:gd name="connsiteX38" fmla="*/ 4247 w 629743"/>
                  <a:gd name="connsiteY38" fmla="*/ 94186 h 1563008"/>
                  <a:gd name="connsiteX39" fmla="*/ 303 w 629743"/>
                  <a:gd name="connsiteY39" fmla="*/ 32064 h 1563008"/>
                  <a:gd name="connsiteX40" fmla="*/ 9572 w 629743"/>
                  <a:gd name="connsiteY40" fmla="*/ 15442 h 1563008"/>
                  <a:gd name="connsiteX41" fmla="*/ 19602 w 629743"/>
                  <a:gd name="connsiteY41" fmla="*/ 14259 h 1563008"/>
                  <a:gd name="connsiteX42" fmla="*/ 44507 w 629743"/>
                  <a:gd name="connsiteY42" fmla="*/ 11357 h 1563008"/>
                  <a:gd name="connsiteX43" fmla="*/ 112460 w 629743"/>
                  <a:gd name="connsiteY43" fmla="*/ 2624 h 1563008"/>
                  <a:gd name="connsiteX44" fmla="*/ 187907 w 629743"/>
                  <a:gd name="connsiteY44" fmla="*/ 3074 h 1563008"/>
                  <a:gd name="connsiteX45" fmla="*/ 199514 w 629743"/>
                  <a:gd name="connsiteY45" fmla="*/ 3328 h 1563008"/>
                  <a:gd name="connsiteX46" fmla="*/ 348859 w 629743"/>
                  <a:gd name="connsiteY46" fmla="*/ 3553 h 1563008"/>
                  <a:gd name="connsiteX47" fmla="*/ 546238 w 629743"/>
                  <a:gd name="connsiteY47" fmla="*/ 6991 h 1563008"/>
                  <a:gd name="connsiteX48" fmla="*/ 555028 w 629743"/>
                  <a:gd name="connsiteY48" fmla="*/ 8343 h 1563008"/>
                  <a:gd name="connsiteX49" fmla="*/ 568579 w 629743"/>
                  <a:gd name="connsiteY49" fmla="*/ 11526 h 1563008"/>
                  <a:gd name="connsiteX50" fmla="*/ 623685 w 629743"/>
                  <a:gd name="connsiteY50" fmla="*/ 11526 h 1563008"/>
                  <a:gd name="connsiteX51" fmla="*/ 628446 w 629743"/>
                  <a:gd name="connsiteY51" fmla="*/ 23246 h 1563008"/>
                  <a:gd name="connsiteX52" fmla="*/ 584469 w 629743"/>
                  <a:gd name="connsiteY52" fmla="*/ 42066 h 1563008"/>
                  <a:gd name="connsiteX53" fmla="*/ 573988 w 629743"/>
                  <a:gd name="connsiteY53" fmla="*/ 48320 h 1563008"/>
                  <a:gd name="connsiteX54" fmla="*/ 572213 w 629743"/>
                  <a:gd name="connsiteY54" fmla="*/ 59674 h 1563008"/>
                  <a:gd name="connsiteX55" fmla="*/ 572185 w 629743"/>
                  <a:gd name="connsiteY55" fmla="*/ 131149 h 1563008"/>
                  <a:gd name="connsiteX56" fmla="*/ 569171 w 629743"/>
                  <a:gd name="connsiteY56" fmla="*/ 142671 h 156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29743" h="1563008">
                    <a:moveTo>
                      <a:pt x="569171" y="142671"/>
                    </a:moveTo>
                    <a:cubicBezTo>
                      <a:pt x="543252" y="143967"/>
                      <a:pt x="517727" y="138502"/>
                      <a:pt x="491780" y="138868"/>
                    </a:cubicBezTo>
                    <a:cubicBezTo>
                      <a:pt x="470340" y="139150"/>
                      <a:pt x="449520" y="142446"/>
                      <a:pt x="428475" y="145545"/>
                    </a:cubicBezTo>
                    <a:cubicBezTo>
                      <a:pt x="418051" y="147066"/>
                      <a:pt x="407627" y="149066"/>
                      <a:pt x="397147" y="150419"/>
                    </a:cubicBezTo>
                    <a:cubicBezTo>
                      <a:pt x="376440" y="153123"/>
                      <a:pt x="355592" y="155067"/>
                      <a:pt x="335195" y="159913"/>
                    </a:cubicBezTo>
                    <a:cubicBezTo>
                      <a:pt x="334321" y="160110"/>
                      <a:pt x="333392" y="160448"/>
                      <a:pt x="332574" y="160307"/>
                    </a:cubicBezTo>
                    <a:cubicBezTo>
                      <a:pt x="320770" y="158307"/>
                      <a:pt x="316967" y="164167"/>
                      <a:pt x="318009" y="174929"/>
                    </a:cubicBezTo>
                    <a:cubicBezTo>
                      <a:pt x="315643" y="178282"/>
                      <a:pt x="312037" y="178704"/>
                      <a:pt x="308430" y="178676"/>
                    </a:cubicBezTo>
                    <a:cubicBezTo>
                      <a:pt x="293837" y="178564"/>
                      <a:pt x="279215" y="179493"/>
                      <a:pt x="264650" y="178113"/>
                    </a:cubicBezTo>
                    <a:cubicBezTo>
                      <a:pt x="264058" y="178056"/>
                      <a:pt x="263241" y="177465"/>
                      <a:pt x="262959" y="177690"/>
                    </a:cubicBezTo>
                    <a:cubicBezTo>
                      <a:pt x="253888" y="185832"/>
                      <a:pt x="242759" y="181043"/>
                      <a:pt x="232645" y="182508"/>
                    </a:cubicBezTo>
                    <a:cubicBezTo>
                      <a:pt x="228335" y="183128"/>
                      <a:pt x="226391" y="185438"/>
                      <a:pt x="226137" y="189579"/>
                    </a:cubicBezTo>
                    <a:cubicBezTo>
                      <a:pt x="225884" y="193749"/>
                      <a:pt x="225968" y="197918"/>
                      <a:pt x="225968" y="202088"/>
                    </a:cubicBezTo>
                    <a:cubicBezTo>
                      <a:pt x="225968" y="443248"/>
                      <a:pt x="225968" y="684408"/>
                      <a:pt x="225968" y="925568"/>
                    </a:cubicBezTo>
                    <a:cubicBezTo>
                      <a:pt x="225968" y="930048"/>
                      <a:pt x="226109" y="934527"/>
                      <a:pt x="225799" y="938978"/>
                    </a:cubicBezTo>
                    <a:cubicBezTo>
                      <a:pt x="225546" y="942500"/>
                      <a:pt x="224982" y="945965"/>
                      <a:pt x="219742" y="948670"/>
                    </a:cubicBezTo>
                    <a:cubicBezTo>
                      <a:pt x="219460" y="931175"/>
                      <a:pt x="219714" y="914806"/>
                      <a:pt x="219601" y="900438"/>
                    </a:cubicBezTo>
                    <a:cubicBezTo>
                      <a:pt x="221094" y="916356"/>
                      <a:pt x="216812" y="934414"/>
                      <a:pt x="221883" y="952248"/>
                    </a:cubicBezTo>
                    <a:cubicBezTo>
                      <a:pt x="222700" y="955121"/>
                      <a:pt x="222362" y="958164"/>
                      <a:pt x="222362" y="961151"/>
                    </a:cubicBezTo>
                    <a:cubicBezTo>
                      <a:pt x="222390" y="1150134"/>
                      <a:pt x="222390" y="1339118"/>
                      <a:pt x="222362" y="1528130"/>
                    </a:cubicBezTo>
                    <a:cubicBezTo>
                      <a:pt x="222362" y="1532272"/>
                      <a:pt x="222728" y="1536498"/>
                      <a:pt x="220953" y="1540470"/>
                    </a:cubicBezTo>
                    <a:cubicBezTo>
                      <a:pt x="218643" y="1544668"/>
                      <a:pt x="214812" y="1546950"/>
                      <a:pt x="210360" y="1547795"/>
                    </a:cubicBezTo>
                    <a:cubicBezTo>
                      <a:pt x="187709" y="1552077"/>
                      <a:pt x="165340" y="1557684"/>
                      <a:pt x="142745" y="1562163"/>
                    </a:cubicBezTo>
                    <a:cubicBezTo>
                      <a:pt x="136942" y="1563318"/>
                      <a:pt x="130941" y="1560445"/>
                      <a:pt x="125194" y="1563008"/>
                    </a:cubicBezTo>
                    <a:cubicBezTo>
                      <a:pt x="121390" y="1560445"/>
                      <a:pt x="116967" y="1560445"/>
                      <a:pt x="112657" y="1559599"/>
                    </a:cubicBezTo>
                    <a:cubicBezTo>
                      <a:pt x="94767" y="1556162"/>
                      <a:pt x="76511" y="1554725"/>
                      <a:pt x="58875" y="1549739"/>
                    </a:cubicBezTo>
                    <a:cubicBezTo>
                      <a:pt x="53015" y="1548077"/>
                      <a:pt x="46591" y="1547063"/>
                      <a:pt x="40900" y="1546640"/>
                    </a:cubicBezTo>
                    <a:cubicBezTo>
                      <a:pt x="31096" y="1545907"/>
                      <a:pt x="31998" y="1540695"/>
                      <a:pt x="31913" y="1534497"/>
                    </a:cubicBezTo>
                    <a:cubicBezTo>
                      <a:pt x="31885" y="1531962"/>
                      <a:pt x="32787" y="1529032"/>
                      <a:pt x="29913" y="1527229"/>
                    </a:cubicBezTo>
                    <a:cubicBezTo>
                      <a:pt x="25743" y="1518383"/>
                      <a:pt x="25236" y="1509001"/>
                      <a:pt x="25236" y="1499366"/>
                    </a:cubicBezTo>
                    <a:cubicBezTo>
                      <a:pt x="25405" y="1437977"/>
                      <a:pt x="27997" y="1376447"/>
                      <a:pt x="24616" y="1315256"/>
                    </a:cubicBezTo>
                    <a:cubicBezTo>
                      <a:pt x="20672" y="1244119"/>
                      <a:pt x="25687" y="1172898"/>
                      <a:pt x="20982" y="1102043"/>
                    </a:cubicBezTo>
                    <a:cubicBezTo>
                      <a:pt x="16503" y="1034456"/>
                      <a:pt x="21517" y="966926"/>
                      <a:pt x="17827" y="899536"/>
                    </a:cubicBezTo>
                    <a:cubicBezTo>
                      <a:pt x="13685" y="823977"/>
                      <a:pt x="17996" y="748276"/>
                      <a:pt x="13742" y="672942"/>
                    </a:cubicBezTo>
                    <a:cubicBezTo>
                      <a:pt x="9572" y="599382"/>
                      <a:pt x="15150" y="525851"/>
                      <a:pt x="10389" y="452573"/>
                    </a:cubicBezTo>
                    <a:cubicBezTo>
                      <a:pt x="6473" y="392142"/>
                      <a:pt x="9966" y="331768"/>
                      <a:pt x="6783" y="271534"/>
                    </a:cubicBezTo>
                    <a:cubicBezTo>
                      <a:pt x="5797" y="252940"/>
                      <a:pt x="4078" y="234290"/>
                      <a:pt x="3881" y="215611"/>
                    </a:cubicBezTo>
                    <a:cubicBezTo>
                      <a:pt x="3825" y="211723"/>
                      <a:pt x="3881" y="207863"/>
                      <a:pt x="4445" y="204032"/>
                    </a:cubicBezTo>
                    <a:cubicBezTo>
                      <a:pt x="3261" y="167407"/>
                      <a:pt x="3346" y="130782"/>
                      <a:pt x="4247" y="94186"/>
                    </a:cubicBezTo>
                    <a:cubicBezTo>
                      <a:pt x="4755" y="73225"/>
                      <a:pt x="-1415" y="52969"/>
                      <a:pt x="303" y="32064"/>
                    </a:cubicBezTo>
                    <a:cubicBezTo>
                      <a:pt x="895" y="24908"/>
                      <a:pt x="1627" y="18288"/>
                      <a:pt x="9572" y="15442"/>
                    </a:cubicBezTo>
                    <a:cubicBezTo>
                      <a:pt x="12868" y="14710"/>
                      <a:pt x="16165" y="13808"/>
                      <a:pt x="19602" y="14259"/>
                    </a:cubicBezTo>
                    <a:cubicBezTo>
                      <a:pt x="28194" y="15780"/>
                      <a:pt x="36590" y="15696"/>
                      <a:pt x="44507" y="11357"/>
                    </a:cubicBezTo>
                    <a:cubicBezTo>
                      <a:pt x="67383" y="10202"/>
                      <a:pt x="89921" y="5892"/>
                      <a:pt x="112460" y="2624"/>
                    </a:cubicBezTo>
                    <a:cubicBezTo>
                      <a:pt x="137900" y="-1095"/>
                      <a:pt x="162776" y="-785"/>
                      <a:pt x="187907" y="3074"/>
                    </a:cubicBezTo>
                    <a:cubicBezTo>
                      <a:pt x="191738" y="3666"/>
                      <a:pt x="195654" y="3328"/>
                      <a:pt x="199514" y="3328"/>
                    </a:cubicBezTo>
                    <a:cubicBezTo>
                      <a:pt x="249295" y="3328"/>
                      <a:pt x="299077" y="2483"/>
                      <a:pt x="348859" y="3553"/>
                    </a:cubicBezTo>
                    <a:cubicBezTo>
                      <a:pt x="414642" y="4962"/>
                      <a:pt x="480398" y="8286"/>
                      <a:pt x="546238" y="6991"/>
                    </a:cubicBezTo>
                    <a:cubicBezTo>
                      <a:pt x="549224" y="6934"/>
                      <a:pt x="552183" y="7244"/>
                      <a:pt x="555028" y="8343"/>
                    </a:cubicBezTo>
                    <a:cubicBezTo>
                      <a:pt x="559113" y="11188"/>
                      <a:pt x="563762" y="11526"/>
                      <a:pt x="568579" y="11526"/>
                    </a:cubicBezTo>
                    <a:cubicBezTo>
                      <a:pt x="586948" y="11442"/>
                      <a:pt x="605317" y="11442"/>
                      <a:pt x="623685" y="11526"/>
                    </a:cubicBezTo>
                    <a:cubicBezTo>
                      <a:pt x="627460" y="11555"/>
                      <a:pt x="632024" y="21669"/>
                      <a:pt x="628446" y="23246"/>
                    </a:cubicBezTo>
                    <a:cubicBezTo>
                      <a:pt x="613825" y="29642"/>
                      <a:pt x="599316" y="36234"/>
                      <a:pt x="584469" y="42066"/>
                    </a:cubicBezTo>
                    <a:cubicBezTo>
                      <a:pt x="580665" y="43559"/>
                      <a:pt x="576524" y="44630"/>
                      <a:pt x="573988" y="48320"/>
                    </a:cubicBezTo>
                    <a:cubicBezTo>
                      <a:pt x="571904" y="51898"/>
                      <a:pt x="572213" y="55814"/>
                      <a:pt x="572213" y="59674"/>
                    </a:cubicBezTo>
                    <a:cubicBezTo>
                      <a:pt x="572213" y="83508"/>
                      <a:pt x="572270" y="107314"/>
                      <a:pt x="572185" y="131149"/>
                    </a:cubicBezTo>
                    <a:cubicBezTo>
                      <a:pt x="572072" y="135093"/>
                      <a:pt x="573002" y="139516"/>
                      <a:pt x="569171" y="142671"/>
                    </a:cubicBezTo>
                    <a:close/>
                  </a:path>
                </a:pathLst>
              </a:custGeom>
              <a:solidFill>
                <a:srgbClr val="9C2689"/>
              </a:solidFill>
              <a:ln w="2811" cap="flat">
                <a:noFill/>
                <a:prstDash val="solid"/>
                <a:miter/>
              </a:ln>
            </p:spPr>
            <p:txBody>
              <a:bodyPr rtlCol="0" anchor="ctr"/>
              <a:lstStyle/>
              <a:p>
                <a:endParaRPr lang="en-US" dirty="0"/>
              </a:p>
            </p:txBody>
          </p:sp>
          <p:sp>
            <p:nvSpPr>
              <p:cNvPr id="61" name="Freeform: Shape 13">
                <a:extLst>
                  <a:ext uri="{FF2B5EF4-FFF2-40B4-BE49-F238E27FC236}">
                    <a16:creationId xmlns:a16="http://schemas.microsoft.com/office/drawing/2014/main" xmlns="" id="{91AACE5C-28B6-47EC-8239-C4CC501A3FF4}"/>
                  </a:ext>
                </a:extLst>
              </p:cNvPr>
              <p:cNvSpPr/>
              <p:nvPr/>
            </p:nvSpPr>
            <p:spPr>
              <a:xfrm>
                <a:off x="10569416" y="3133761"/>
                <a:ext cx="262834" cy="2516787"/>
              </a:xfrm>
              <a:custGeom>
                <a:avLst/>
                <a:gdLst>
                  <a:gd name="connsiteX0" fmla="*/ 114744 w 139613"/>
                  <a:gd name="connsiteY0" fmla="*/ 5503 h 1336876"/>
                  <a:gd name="connsiteX1" fmla="*/ 115336 w 139613"/>
                  <a:gd name="connsiteY1" fmla="*/ 33197 h 1336876"/>
                  <a:gd name="connsiteX2" fmla="*/ 119393 w 139613"/>
                  <a:gd name="connsiteY2" fmla="*/ 226773 h 1336876"/>
                  <a:gd name="connsiteX3" fmla="*/ 123112 w 139613"/>
                  <a:gd name="connsiteY3" fmla="*/ 455988 h 1336876"/>
                  <a:gd name="connsiteX4" fmla="*/ 126464 w 139613"/>
                  <a:gd name="connsiteY4" fmla="*/ 656664 h 1336876"/>
                  <a:gd name="connsiteX5" fmla="*/ 130324 w 139613"/>
                  <a:gd name="connsiteY5" fmla="*/ 884977 h 1336876"/>
                  <a:gd name="connsiteX6" fmla="*/ 133733 w 139613"/>
                  <a:gd name="connsiteY6" fmla="*/ 1085709 h 1336876"/>
                  <a:gd name="connsiteX7" fmla="*/ 136832 w 139613"/>
                  <a:gd name="connsiteY7" fmla="*/ 1312388 h 1336876"/>
                  <a:gd name="connsiteX8" fmla="*/ 137311 w 139613"/>
                  <a:gd name="connsiteY8" fmla="*/ 1329151 h 1336876"/>
                  <a:gd name="connsiteX9" fmla="*/ 119646 w 139613"/>
                  <a:gd name="connsiteY9" fmla="*/ 1333856 h 1336876"/>
                  <a:gd name="connsiteX10" fmla="*/ 76429 w 139613"/>
                  <a:gd name="connsiteY10" fmla="*/ 1331574 h 1336876"/>
                  <a:gd name="connsiteX11" fmla="*/ 40988 w 139613"/>
                  <a:gd name="connsiteY11" fmla="*/ 1322418 h 1336876"/>
                  <a:gd name="connsiteX12" fmla="*/ 21408 w 139613"/>
                  <a:gd name="connsiteY12" fmla="*/ 1317910 h 1336876"/>
                  <a:gd name="connsiteX13" fmla="*/ 14364 w 139613"/>
                  <a:gd name="connsiteY13" fmla="*/ 1309261 h 1336876"/>
                  <a:gd name="connsiteX14" fmla="*/ 14477 w 139613"/>
                  <a:gd name="connsiteY14" fmla="*/ 1295879 h 1336876"/>
                  <a:gd name="connsiteX15" fmla="*/ 12618 w 139613"/>
                  <a:gd name="connsiteY15" fmla="*/ 1134307 h 1336876"/>
                  <a:gd name="connsiteX16" fmla="*/ 11406 w 139613"/>
                  <a:gd name="connsiteY16" fmla="*/ 1125630 h 1336876"/>
                  <a:gd name="connsiteX17" fmla="*/ 10786 w 139613"/>
                  <a:gd name="connsiteY17" fmla="*/ 1075369 h 1336876"/>
                  <a:gd name="connsiteX18" fmla="*/ 7490 w 139613"/>
                  <a:gd name="connsiteY18" fmla="*/ 1066438 h 1336876"/>
                  <a:gd name="connsiteX19" fmla="*/ 8025 w 139613"/>
                  <a:gd name="connsiteY19" fmla="*/ 1009614 h 1336876"/>
                  <a:gd name="connsiteX20" fmla="*/ 8392 w 139613"/>
                  <a:gd name="connsiteY20" fmla="*/ 925743 h 1336876"/>
                  <a:gd name="connsiteX21" fmla="*/ 7490 w 139613"/>
                  <a:gd name="connsiteY21" fmla="*/ 904360 h 1336876"/>
                  <a:gd name="connsiteX22" fmla="*/ 6504 w 139613"/>
                  <a:gd name="connsiteY22" fmla="*/ 901176 h 1336876"/>
                  <a:gd name="connsiteX23" fmla="*/ 6307 w 139613"/>
                  <a:gd name="connsiteY23" fmla="*/ 878215 h 1336876"/>
                  <a:gd name="connsiteX24" fmla="*/ 6307 w 139613"/>
                  <a:gd name="connsiteY24" fmla="*/ 850070 h 1336876"/>
                  <a:gd name="connsiteX25" fmla="*/ 6307 w 139613"/>
                  <a:gd name="connsiteY25" fmla="*/ 824969 h 1336876"/>
                  <a:gd name="connsiteX26" fmla="*/ 6251 w 139613"/>
                  <a:gd name="connsiteY26" fmla="*/ 796288 h 1336876"/>
                  <a:gd name="connsiteX27" fmla="*/ 6589 w 139613"/>
                  <a:gd name="connsiteY27" fmla="*/ 768792 h 1336876"/>
                  <a:gd name="connsiteX28" fmla="*/ 4757 w 139613"/>
                  <a:gd name="connsiteY28" fmla="*/ 719940 h 1336876"/>
                  <a:gd name="connsiteX29" fmla="*/ 4391 w 139613"/>
                  <a:gd name="connsiteY29" fmla="*/ 691232 h 1336876"/>
                  <a:gd name="connsiteX30" fmla="*/ 4110 w 139613"/>
                  <a:gd name="connsiteY30" fmla="*/ 679286 h 1336876"/>
                  <a:gd name="connsiteX31" fmla="*/ 3828 w 139613"/>
                  <a:gd name="connsiteY31" fmla="*/ 630406 h 1336876"/>
                  <a:gd name="connsiteX32" fmla="*/ 3912 w 139613"/>
                  <a:gd name="connsiteY32" fmla="*/ 607248 h 1336876"/>
                  <a:gd name="connsiteX33" fmla="*/ 7293 w 139613"/>
                  <a:gd name="connsiteY33" fmla="*/ 596599 h 1336876"/>
                  <a:gd name="connsiteX34" fmla="*/ 6983 w 139613"/>
                  <a:gd name="connsiteY34" fmla="*/ 450663 h 1336876"/>
                  <a:gd name="connsiteX35" fmla="*/ 6645 w 139613"/>
                  <a:gd name="connsiteY35" fmla="*/ 441761 h 1336876"/>
                  <a:gd name="connsiteX36" fmla="*/ 3095 w 139613"/>
                  <a:gd name="connsiteY36" fmla="*/ 335690 h 1336876"/>
                  <a:gd name="connsiteX37" fmla="*/ 475 w 139613"/>
                  <a:gd name="connsiteY37" fmla="*/ 204657 h 1336876"/>
                  <a:gd name="connsiteX38" fmla="*/ 278 w 139613"/>
                  <a:gd name="connsiteY38" fmla="*/ 38409 h 1336876"/>
                  <a:gd name="connsiteX39" fmla="*/ 14336 w 139613"/>
                  <a:gd name="connsiteY39" fmla="*/ 19054 h 1336876"/>
                  <a:gd name="connsiteX40" fmla="*/ 71386 w 139613"/>
                  <a:gd name="connsiteY40" fmla="*/ 1390 h 1336876"/>
                  <a:gd name="connsiteX41" fmla="*/ 85360 w 139613"/>
                  <a:gd name="connsiteY41" fmla="*/ 855 h 1336876"/>
                  <a:gd name="connsiteX42" fmla="*/ 103109 w 139613"/>
                  <a:gd name="connsiteY42" fmla="*/ 2010 h 1336876"/>
                  <a:gd name="connsiteX43" fmla="*/ 114744 w 139613"/>
                  <a:gd name="connsiteY43" fmla="*/ 5503 h 133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613" h="1336876">
                    <a:moveTo>
                      <a:pt x="114744" y="5503"/>
                    </a:moveTo>
                    <a:cubicBezTo>
                      <a:pt x="114913" y="14744"/>
                      <a:pt x="114688" y="23985"/>
                      <a:pt x="115336" y="33197"/>
                    </a:cubicBezTo>
                    <a:cubicBezTo>
                      <a:pt x="119816" y="97685"/>
                      <a:pt x="115956" y="162370"/>
                      <a:pt x="119393" y="226773"/>
                    </a:cubicBezTo>
                    <a:cubicBezTo>
                      <a:pt x="123450" y="303206"/>
                      <a:pt x="119055" y="379696"/>
                      <a:pt x="123112" y="455988"/>
                    </a:cubicBezTo>
                    <a:cubicBezTo>
                      <a:pt x="126690" y="522899"/>
                      <a:pt x="122830" y="589894"/>
                      <a:pt x="126464" y="656664"/>
                    </a:cubicBezTo>
                    <a:cubicBezTo>
                      <a:pt x="130634" y="732787"/>
                      <a:pt x="126352" y="808966"/>
                      <a:pt x="130324" y="884977"/>
                    </a:cubicBezTo>
                    <a:cubicBezTo>
                      <a:pt x="133818" y="951916"/>
                      <a:pt x="130042" y="1018911"/>
                      <a:pt x="133733" y="1085709"/>
                    </a:cubicBezTo>
                    <a:cubicBezTo>
                      <a:pt x="137903" y="1161269"/>
                      <a:pt x="135057" y="1236856"/>
                      <a:pt x="136832" y="1312388"/>
                    </a:cubicBezTo>
                    <a:cubicBezTo>
                      <a:pt x="136973" y="1317938"/>
                      <a:pt x="142692" y="1323488"/>
                      <a:pt x="137311" y="1329151"/>
                    </a:cubicBezTo>
                    <a:cubicBezTo>
                      <a:pt x="130859" y="1328559"/>
                      <a:pt x="124802" y="1331574"/>
                      <a:pt x="119646" y="1333856"/>
                    </a:cubicBezTo>
                    <a:cubicBezTo>
                      <a:pt x="104405" y="1340561"/>
                      <a:pt x="90572" y="1334419"/>
                      <a:pt x="76429" y="1331574"/>
                    </a:cubicBezTo>
                    <a:cubicBezTo>
                      <a:pt x="64484" y="1329151"/>
                      <a:pt x="52933" y="1324897"/>
                      <a:pt x="40988" y="1322418"/>
                    </a:cubicBezTo>
                    <a:cubicBezTo>
                      <a:pt x="34452" y="1321065"/>
                      <a:pt x="28535" y="1317713"/>
                      <a:pt x="21408" y="1317910"/>
                    </a:cubicBezTo>
                    <a:cubicBezTo>
                      <a:pt x="17435" y="1318023"/>
                      <a:pt x="14083" y="1314445"/>
                      <a:pt x="14364" y="1309261"/>
                    </a:cubicBezTo>
                    <a:cubicBezTo>
                      <a:pt x="14590" y="1304809"/>
                      <a:pt x="14533" y="1300330"/>
                      <a:pt x="14477" y="1295879"/>
                    </a:cubicBezTo>
                    <a:cubicBezTo>
                      <a:pt x="13885" y="1242012"/>
                      <a:pt x="13266" y="1188174"/>
                      <a:pt x="12618" y="1134307"/>
                    </a:cubicBezTo>
                    <a:cubicBezTo>
                      <a:pt x="12589" y="1131377"/>
                      <a:pt x="13209" y="1128306"/>
                      <a:pt x="11406" y="1125630"/>
                    </a:cubicBezTo>
                    <a:cubicBezTo>
                      <a:pt x="11209" y="1108867"/>
                      <a:pt x="10984" y="1092104"/>
                      <a:pt x="10786" y="1075369"/>
                    </a:cubicBezTo>
                    <a:cubicBezTo>
                      <a:pt x="8448" y="1072862"/>
                      <a:pt x="7462" y="1069819"/>
                      <a:pt x="7490" y="1066438"/>
                    </a:cubicBezTo>
                    <a:cubicBezTo>
                      <a:pt x="7659" y="1047506"/>
                      <a:pt x="6730" y="1028546"/>
                      <a:pt x="8025" y="1009614"/>
                    </a:cubicBezTo>
                    <a:cubicBezTo>
                      <a:pt x="8025" y="981666"/>
                      <a:pt x="8702" y="953690"/>
                      <a:pt x="8392" y="925743"/>
                    </a:cubicBezTo>
                    <a:cubicBezTo>
                      <a:pt x="8307" y="918615"/>
                      <a:pt x="8871" y="911431"/>
                      <a:pt x="7490" y="904360"/>
                    </a:cubicBezTo>
                    <a:cubicBezTo>
                      <a:pt x="7124" y="903317"/>
                      <a:pt x="6814" y="902247"/>
                      <a:pt x="6504" y="901176"/>
                    </a:cubicBezTo>
                    <a:cubicBezTo>
                      <a:pt x="5152" y="893541"/>
                      <a:pt x="5687" y="885878"/>
                      <a:pt x="6307" y="878215"/>
                    </a:cubicBezTo>
                    <a:cubicBezTo>
                      <a:pt x="5236" y="868834"/>
                      <a:pt x="5434" y="859452"/>
                      <a:pt x="6307" y="850070"/>
                    </a:cubicBezTo>
                    <a:cubicBezTo>
                      <a:pt x="5293" y="841703"/>
                      <a:pt x="5462" y="833336"/>
                      <a:pt x="6307" y="824969"/>
                    </a:cubicBezTo>
                    <a:cubicBezTo>
                      <a:pt x="5124" y="815418"/>
                      <a:pt x="5715" y="805839"/>
                      <a:pt x="6251" y="796288"/>
                    </a:cubicBezTo>
                    <a:cubicBezTo>
                      <a:pt x="4870" y="787104"/>
                      <a:pt x="6222" y="777976"/>
                      <a:pt x="6589" y="768792"/>
                    </a:cubicBezTo>
                    <a:cubicBezTo>
                      <a:pt x="7237" y="752480"/>
                      <a:pt x="5969" y="736196"/>
                      <a:pt x="4757" y="719940"/>
                    </a:cubicBezTo>
                    <a:cubicBezTo>
                      <a:pt x="3123" y="710389"/>
                      <a:pt x="3997" y="700810"/>
                      <a:pt x="4391" y="691232"/>
                    </a:cubicBezTo>
                    <a:cubicBezTo>
                      <a:pt x="3659" y="687259"/>
                      <a:pt x="3828" y="683287"/>
                      <a:pt x="4110" y="679286"/>
                    </a:cubicBezTo>
                    <a:cubicBezTo>
                      <a:pt x="4391" y="662974"/>
                      <a:pt x="3546" y="646690"/>
                      <a:pt x="3828" y="630406"/>
                    </a:cubicBezTo>
                    <a:cubicBezTo>
                      <a:pt x="3969" y="622687"/>
                      <a:pt x="3799" y="614968"/>
                      <a:pt x="3912" y="607248"/>
                    </a:cubicBezTo>
                    <a:cubicBezTo>
                      <a:pt x="3969" y="603360"/>
                      <a:pt x="3969" y="599444"/>
                      <a:pt x="7293" y="596599"/>
                    </a:cubicBezTo>
                    <a:cubicBezTo>
                      <a:pt x="7180" y="547944"/>
                      <a:pt x="7096" y="499290"/>
                      <a:pt x="6983" y="450663"/>
                    </a:cubicBezTo>
                    <a:cubicBezTo>
                      <a:pt x="6335" y="447705"/>
                      <a:pt x="6532" y="444719"/>
                      <a:pt x="6645" y="441761"/>
                    </a:cubicBezTo>
                    <a:cubicBezTo>
                      <a:pt x="8307" y="406319"/>
                      <a:pt x="6786" y="370737"/>
                      <a:pt x="3095" y="335690"/>
                    </a:cubicBezTo>
                    <a:cubicBezTo>
                      <a:pt x="-1497" y="291909"/>
                      <a:pt x="1179" y="248325"/>
                      <a:pt x="475" y="204657"/>
                    </a:cubicBezTo>
                    <a:cubicBezTo>
                      <a:pt x="-426" y="149269"/>
                      <a:pt x="222" y="93825"/>
                      <a:pt x="278" y="38409"/>
                    </a:cubicBezTo>
                    <a:cubicBezTo>
                      <a:pt x="278" y="23844"/>
                      <a:pt x="757" y="23646"/>
                      <a:pt x="14336" y="19054"/>
                    </a:cubicBezTo>
                    <a:cubicBezTo>
                      <a:pt x="33212" y="12687"/>
                      <a:pt x="52173" y="6658"/>
                      <a:pt x="71386" y="1390"/>
                    </a:cubicBezTo>
                    <a:cubicBezTo>
                      <a:pt x="76148" y="94"/>
                      <a:pt x="80599" y="-695"/>
                      <a:pt x="85360" y="855"/>
                    </a:cubicBezTo>
                    <a:cubicBezTo>
                      <a:pt x="91164" y="2770"/>
                      <a:pt x="97193" y="1784"/>
                      <a:pt x="103109" y="2010"/>
                    </a:cubicBezTo>
                    <a:cubicBezTo>
                      <a:pt x="107391" y="2094"/>
                      <a:pt x="111561" y="2094"/>
                      <a:pt x="114744" y="5503"/>
                    </a:cubicBezTo>
                    <a:close/>
                  </a:path>
                </a:pathLst>
              </a:custGeom>
              <a:solidFill>
                <a:srgbClr val="ED1F32"/>
              </a:solidFill>
              <a:ln w="2811" cap="flat">
                <a:noFill/>
                <a:prstDash val="solid"/>
                <a:miter/>
              </a:ln>
            </p:spPr>
            <p:txBody>
              <a:bodyPr rtlCol="0" anchor="ctr"/>
              <a:lstStyle/>
              <a:p>
                <a:endParaRPr lang="en-US" dirty="0"/>
              </a:p>
            </p:txBody>
          </p:sp>
          <p:sp>
            <p:nvSpPr>
              <p:cNvPr id="62" name="Freeform: Shape 14">
                <a:extLst>
                  <a:ext uri="{FF2B5EF4-FFF2-40B4-BE49-F238E27FC236}">
                    <a16:creationId xmlns:a16="http://schemas.microsoft.com/office/drawing/2014/main" xmlns="" id="{A1B7D537-0558-4750-BE3C-BF8315D42C17}"/>
                  </a:ext>
                </a:extLst>
              </p:cNvPr>
              <p:cNvSpPr/>
              <p:nvPr/>
            </p:nvSpPr>
            <p:spPr>
              <a:xfrm>
                <a:off x="11845289" y="2787165"/>
                <a:ext cx="152437" cy="3134607"/>
              </a:xfrm>
              <a:custGeom>
                <a:avLst/>
                <a:gdLst>
                  <a:gd name="connsiteX0" fmla="*/ 733 w 80972"/>
                  <a:gd name="connsiteY0" fmla="*/ 30742 h 1665052"/>
                  <a:gd name="connsiteX1" fmla="*/ 66291 w 80972"/>
                  <a:gd name="connsiteY1" fmla="*/ 2119 h 1665052"/>
                  <a:gd name="connsiteX2" fmla="*/ 73616 w 80972"/>
                  <a:gd name="connsiteY2" fmla="*/ 5556 h 1665052"/>
                  <a:gd name="connsiteX3" fmla="*/ 78574 w 80972"/>
                  <a:gd name="connsiteY3" fmla="*/ 1357574 h 1665052"/>
                  <a:gd name="connsiteX4" fmla="*/ 80969 w 80972"/>
                  <a:gd name="connsiteY4" fmla="*/ 1655277 h 1665052"/>
                  <a:gd name="connsiteX5" fmla="*/ 70629 w 80972"/>
                  <a:gd name="connsiteY5" fmla="*/ 1664630 h 1665052"/>
                  <a:gd name="connsiteX6" fmla="*/ 20960 w 80972"/>
                  <a:gd name="connsiteY6" fmla="*/ 1658883 h 1665052"/>
                  <a:gd name="connsiteX7" fmla="*/ 13185 w 80972"/>
                  <a:gd name="connsiteY7" fmla="*/ 1649388 h 1665052"/>
                  <a:gd name="connsiteX8" fmla="*/ 12762 w 80972"/>
                  <a:gd name="connsiteY8" fmla="*/ 1613637 h 1665052"/>
                  <a:gd name="connsiteX9" fmla="*/ 12565 w 80972"/>
                  <a:gd name="connsiteY9" fmla="*/ 1513595 h 1665052"/>
                  <a:gd name="connsiteX10" fmla="*/ 0 w 80972"/>
                  <a:gd name="connsiteY10" fmla="*/ 34179 h 1665052"/>
                  <a:gd name="connsiteX11" fmla="*/ 733 w 80972"/>
                  <a:gd name="connsiteY11" fmla="*/ 30742 h 16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72" h="1665052">
                    <a:moveTo>
                      <a:pt x="733" y="30742"/>
                    </a:moveTo>
                    <a:cubicBezTo>
                      <a:pt x="22595" y="21192"/>
                      <a:pt x="44457" y="11669"/>
                      <a:pt x="66291" y="2119"/>
                    </a:cubicBezTo>
                    <a:cubicBezTo>
                      <a:pt x="71559" y="-2784"/>
                      <a:pt x="72883" y="1865"/>
                      <a:pt x="73616" y="5556"/>
                    </a:cubicBezTo>
                    <a:cubicBezTo>
                      <a:pt x="75081" y="12852"/>
                      <a:pt x="77306" y="1145685"/>
                      <a:pt x="78574" y="1357574"/>
                    </a:cubicBezTo>
                    <a:cubicBezTo>
                      <a:pt x="79166" y="1456798"/>
                      <a:pt x="80039" y="1556052"/>
                      <a:pt x="80969" y="1655277"/>
                    </a:cubicBezTo>
                    <a:cubicBezTo>
                      <a:pt x="81054" y="1663165"/>
                      <a:pt x="79870" y="1666264"/>
                      <a:pt x="70629" y="1664630"/>
                    </a:cubicBezTo>
                    <a:cubicBezTo>
                      <a:pt x="54261" y="1661700"/>
                      <a:pt x="37583" y="1660122"/>
                      <a:pt x="20960" y="1658883"/>
                    </a:cubicBezTo>
                    <a:cubicBezTo>
                      <a:pt x="13861" y="1658347"/>
                      <a:pt x="13016" y="1655502"/>
                      <a:pt x="13185" y="1649388"/>
                    </a:cubicBezTo>
                    <a:cubicBezTo>
                      <a:pt x="13551" y="1637500"/>
                      <a:pt x="12959" y="1625554"/>
                      <a:pt x="12762" y="1613637"/>
                    </a:cubicBezTo>
                    <a:cubicBezTo>
                      <a:pt x="12847" y="1580280"/>
                      <a:pt x="14932" y="1546783"/>
                      <a:pt x="12565" y="1513595"/>
                    </a:cubicBezTo>
                    <a:cubicBezTo>
                      <a:pt x="8114" y="1451164"/>
                      <a:pt x="0" y="64409"/>
                      <a:pt x="0" y="34179"/>
                    </a:cubicBezTo>
                    <a:cubicBezTo>
                      <a:pt x="28" y="32968"/>
                      <a:pt x="197" y="31841"/>
                      <a:pt x="733" y="30742"/>
                    </a:cubicBezTo>
                    <a:close/>
                  </a:path>
                </a:pathLst>
              </a:custGeom>
              <a:solidFill>
                <a:srgbClr val="BFB3B4"/>
              </a:solidFill>
              <a:ln w="2811" cap="flat">
                <a:noFill/>
                <a:prstDash val="solid"/>
                <a:miter/>
              </a:ln>
            </p:spPr>
            <p:txBody>
              <a:bodyPr rtlCol="0" anchor="ctr"/>
              <a:lstStyle/>
              <a:p>
                <a:endParaRPr lang="en-US" dirty="0"/>
              </a:p>
            </p:txBody>
          </p:sp>
          <p:sp>
            <p:nvSpPr>
              <p:cNvPr id="63" name="Freeform: Shape 20">
                <a:extLst>
                  <a:ext uri="{FF2B5EF4-FFF2-40B4-BE49-F238E27FC236}">
                    <a16:creationId xmlns:a16="http://schemas.microsoft.com/office/drawing/2014/main" xmlns="" id="{786C83A2-7E19-42A0-A016-C1A90D1DF635}"/>
                  </a:ext>
                </a:extLst>
              </p:cNvPr>
              <p:cNvSpPr/>
              <p:nvPr/>
            </p:nvSpPr>
            <p:spPr>
              <a:xfrm>
                <a:off x="10118423" y="2782080"/>
                <a:ext cx="674644" cy="1199881"/>
              </a:xfrm>
              <a:custGeom>
                <a:avLst/>
                <a:gdLst>
                  <a:gd name="connsiteX0" fmla="*/ 354304 w 358360"/>
                  <a:gd name="connsiteY0" fmla="*/ 192310 h 637357"/>
                  <a:gd name="connsiteX1" fmla="*/ 319792 w 358360"/>
                  <a:gd name="connsiteY1" fmla="*/ 190084 h 637357"/>
                  <a:gd name="connsiteX2" fmla="*/ 306184 w 358360"/>
                  <a:gd name="connsiteY2" fmla="*/ 192789 h 637357"/>
                  <a:gd name="connsiteX3" fmla="*/ 247979 w 358360"/>
                  <a:gd name="connsiteY3" fmla="*/ 210510 h 637357"/>
                  <a:gd name="connsiteX4" fmla="*/ 243387 w 358360"/>
                  <a:gd name="connsiteY4" fmla="*/ 216003 h 637357"/>
                  <a:gd name="connsiteX5" fmla="*/ 243331 w 358360"/>
                  <a:gd name="connsiteY5" fmla="*/ 224033 h 637357"/>
                  <a:gd name="connsiteX6" fmla="*/ 244711 w 358360"/>
                  <a:gd name="connsiteY6" fmla="*/ 501029 h 637357"/>
                  <a:gd name="connsiteX7" fmla="*/ 246852 w 358360"/>
                  <a:gd name="connsiteY7" fmla="*/ 627553 h 637357"/>
                  <a:gd name="connsiteX8" fmla="*/ 246514 w 358360"/>
                  <a:gd name="connsiteY8" fmla="*/ 637357 h 637357"/>
                  <a:gd name="connsiteX9" fmla="*/ 245500 w 358360"/>
                  <a:gd name="connsiteY9" fmla="*/ 583068 h 637357"/>
                  <a:gd name="connsiteX10" fmla="*/ 236034 w 358360"/>
                  <a:gd name="connsiteY10" fmla="*/ 541710 h 637357"/>
                  <a:gd name="connsiteX11" fmla="*/ 160756 w 358360"/>
                  <a:gd name="connsiteY11" fmla="*/ 327371 h 637357"/>
                  <a:gd name="connsiteX12" fmla="*/ 147177 w 358360"/>
                  <a:gd name="connsiteY12" fmla="*/ 320694 h 637357"/>
                  <a:gd name="connsiteX13" fmla="*/ 12792 w 358360"/>
                  <a:gd name="connsiteY13" fmla="*/ 368306 h 637357"/>
                  <a:gd name="connsiteX14" fmla="*/ 7608 w 358360"/>
                  <a:gd name="connsiteY14" fmla="*/ 369377 h 637357"/>
                  <a:gd name="connsiteX15" fmla="*/ 3636 w 358360"/>
                  <a:gd name="connsiteY15" fmla="*/ 355488 h 637357"/>
                  <a:gd name="connsiteX16" fmla="*/ 2988 w 358360"/>
                  <a:gd name="connsiteY16" fmla="*/ 241472 h 637357"/>
                  <a:gd name="connsiteX17" fmla="*/ 1 w 358360"/>
                  <a:gd name="connsiteY17" fmla="*/ 151854 h 637357"/>
                  <a:gd name="connsiteX18" fmla="*/ 3438 w 358360"/>
                  <a:gd name="connsiteY18" fmla="*/ 138443 h 637357"/>
                  <a:gd name="connsiteX19" fmla="*/ 2171 w 358360"/>
                  <a:gd name="connsiteY19" fmla="*/ 26794 h 637357"/>
                  <a:gd name="connsiteX20" fmla="*/ 19469 w 358360"/>
                  <a:gd name="connsiteY20" fmla="*/ 14004 h 637357"/>
                  <a:gd name="connsiteX21" fmla="*/ 85252 w 358360"/>
                  <a:gd name="connsiteY21" fmla="*/ 5552 h 637357"/>
                  <a:gd name="connsiteX22" fmla="*/ 134752 w 358360"/>
                  <a:gd name="connsiteY22" fmla="*/ 565 h 637357"/>
                  <a:gd name="connsiteX23" fmla="*/ 179125 w 358360"/>
                  <a:gd name="connsiteY23" fmla="*/ 2594 h 637357"/>
                  <a:gd name="connsiteX24" fmla="*/ 349092 w 358360"/>
                  <a:gd name="connsiteY24" fmla="*/ 3101 h 637357"/>
                  <a:gd name="connsiteX25" fmla="*/ 358361 w 358360"/>
                  <a:gd name="connsiteY25" fmla="*/ 6200 h 637357"/>
                  <a:gd name="connsiteX26" fmla="*/ 351205 w 358360"/>
                  <a:gd name="connsiteY26" fmla="*/ 19667 h 637357"/>
                  <a:gd name="connsiteX27" fmla="*/ 354445 w 358360"/>
                  <a:gd name="connsiteY27" fmla="*/ 183379 h 637357"/>
                  <a:gd name="connsiteX28" fmla="*/ 354304 w 358360"/>
                  <a:gd name="connsiteY28" fmla="*/ 192310 h 63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360" h="637357">
                    <a:moveTo>
                      <a:pt x="354304" y="192310"/>
                    </a:moveTo>
                    <a:cubicBezTo>
                      <a:pt x="342866" y="191240"/>
                      <a:pt x="331287" y="193493"/>
                      <a:pt x="319792" y="190084"/>
                    </a:cubicBezTo>
                    <a:cubicBezTo>
                      <a:pt x="315848" y="188929"/>
                      <a:pt x="310608" y="191352"/>
                      <a:pt x="306184" y="192789"/>
                    </a:cubicBezTo>
                    <a:cubicBezTo>
                      <a:pt x="286886" y="199100"/>
                      <a:pt x="267672" y="205608"/>
                      <a:pt x="247979" y="210510"/>
                    </a:cubicBezTo>
                    <a:cubicBezTo>
                      <a:pt x="244711" y="211327"/>
                      <a:pt x="243472" y="213017"/>
                      <a:pt x="243387" y="216003"/>
                    </a:cubicBezTo>
                    <a:cubicBezTo>
                      <a:pt x="243303" y="218680"/>
                      <a:pt x="243331" y="221356"/>
                      <a:pt x="243331" y="224033"/>
                    </a:cubicBezTo>
                    <a:cubicBezTo>
                      <a:pt x="243584" y="316384"/>
                      <a:pt x="242485" y="408734"/>
                      <a:pt x="244711" y="501029"/>
                    </a:cubicBezTo>
                    <a:cubicBezTo>
                      <a:pt x="245725" y="543204"/>
                      <a:pt x="245754" y="585378"/>
                      <a:pt x="246852" y="627553"/>
                    </a:cubicBezTo>
                    <a:cubicBezTo>
                      <a:pt x="246937" y="630821"/>
                      <a:pt x="246655" y="634089"/>
                      <a:pt x="246514" y="637357"/>
                    </a:cubicBezTo>
                    <a:cubicBezTo>
                      <a:pt x="244260" y="619299"/>
                      <a:pt x="244937" y="601127"/>
                      <a:pt x="245500" y="583068"/>
                    </a:cubicBezTo>
                    <a:cubicBezTo>
                      <a:pt x="245951" y="568165"/>
                      <a:pt x="240711" y="555093"/>
                      <a:pt x="236034" y="541710"/>
                    </a:cubicBezTo>
                    <a:cubicBezTo>
                      <a:pt x="210988" y="470236"/>
                      <a:pt x="185633" y="398902"/>
                      <a:pt x="160756" y="327371"/>
                    </a:cubicBezTo>
                    <a:cubicBezTo>
                      <a:pt x="158051" y="319567"/>
                      <a:pt x="155600" y="317595"/>
                      <a:pt x="147177" y="320694"/>
                    </a:cubicBezTo>
                    <a:cubicBezTo>
                      <a:pt x="102551" y="337006"/>
                      <a:pt x="57643" y="352529"/>
                      <a:pt x="12792" y="368306"/>
                    </a:cubicBezTo>
                    <a:cubicBezTo>
                      <a:pt x="11158" y="368898"/>
                      <a:pt x="9355" y="369039"/>
                      <a:pt x="7608" y="369377"/>
                    </a:cubicBezTo>
                    <a:cubicBezTo>
                      <a:pt x="2650" y="365799"/>
                      <a:pt x="3664" y="360418"/>
                      <a:pt x="3636" y="355488"/>
                    </a:cubicBezTo>
                    <a:cubicBezTo>
                      <a:pt x="3523" y="317454"/>
                      <a:pt x="5411" y="279336"/>
                      <a:pt x="2988" y="241472"/>
                    </a:cubicBezTo>
                    <a:cubicBezTo>
                      <a:pt x="1100" y="211580"/>
                      <a:pt x="58" y="181773"/>
                      <a:pt x="1" y="151854"/>
                    </a:cubicBezTo>
                    <a:cubicBezTo>
                      <a:pt x="1" y="147093"/>
                      <a:pt x="-168" y="142275"/>
                      <a:pt x="3438" y="138443"/>
                    </a:cubicBezTo>
                    <a:cubicBezTo>
                      <a:pt x="3213" y="101227"/>
                      <a:pt x="4791" y="63982"/>
                      <a:pt x="2171" y="26794"/>
                    </a:cubicBezTo>
                    <a:cubicBezTo>
                      <a:pt x="1635" y="19075"/>
                      <a:pt x="6735" y="14314"/>
                      <a:pt x="19469" y="14004"/>
                    </a:cubicBezTo>
                    <a:cubicBezTo>
                      <a:pt x="41725" y="13440"/>
                      <a:pt x="63531" y="9045"/>
                      <a:pt x="85252" y="5552"/>
                    </a:cubicBezTo>
                    <a:cubicBezTo>
                      <a:pt x="101734" y="2904"/>
                      <a:pt x="118327" y="2875"/>
                      <a:pt x="134752" y="565"/>
                    </a:cubicBezTo>
                    <a:cubicBezTo>
                      <a:pt x="149261" y="-1463"/>
                      <a:pt x="164221" y="2622"/>
                      <a:pt x="179125" y="2594"/>
                    </a:cubicBezTo>
                    <a:cubicBezTo>
                      <a:pt x="235780" y="2509"/>
                      <a:pt x="292436" y="2847"/>
                      <a:pt x="349092" y="3101"/>
                    </a:cubicBezTo>
                    <a:cubicBezTo>
                      <a:pt x="352388" y="3129"/>
                      <a:pt x="356501" y="1495"/>
                      <a:pt x="358361" y="6200"/>
                    </a:cubicBezTo>
                    <a:cubicBezTo>
                      <a:pt x="351796" y="8482"/>
                      <a:pt x="350782" y="13497"/>
                      <a:pt x="351205" y="19667"/>
                    </a:cubicBezTo>
                    <a:cubicBezTo>
                      <a:pt x="355121" y="74181"/>
                      <a:pt x="354276" y="128780"/>
                      <a:pt x="354445" y="183379"/>
                    </a:cubicBezTo>
                    <a:cubicBezTo>
                      <a:pt x="354557" y="186366"/>
                      <a:pt x="354388" y="189324"/>
                      <a:pt x="354304" y="192310"/>
                    </a:cubicBezTo>
                    <a:close/>
                  </a:path>
                </a:pathLst>
              </a:custGeom>
              <a:solidFill>
                <a:srgbClr val="5A4958"/>
              </a:solidFill>
              <a:ln w="2811" cap="flat">
                <a:noFill/>
                <a:prstDash val="solid"/>
                <a:miter/>
              </a:ln>
            </p:spPr>
            <p:txBody>
              <a:bodyPr rtlCol="0" anchor="ctr"/>
              <a:lstStyle/>
              <a:p>
                <a:endParaRPr lang="en-US" dirty="0"/>
              </a:p>
            </p:txBody>
          </p:sp>
          <p:sp>
            <p:nvSpPr>
              <p:cNvPr id="64" name="Freeform: Shape 21">
                <a:extLst>
                  <a:ext uri="{FF2B5EF4-FFF2-40B4-BE49-F238E27FC236}">
                    <a16:creationId xmlns:a16="http://schemas.microsoft.com/office/drawing/2014/main" xmlns="" id="{5E8F2F34-48B8-41C2-965F-43728E572FA0}"/>
                  </a:ext>
                </a:extLst>
              </p:cNvPr>
              <p:cNvSpPr/>
              <p:nvPr/>
            </p:nvSpPr>
            <p:spPr>
              <a:xfrm>
                <a:off x="10063796" y="3042687"/>
                <a:ext cx="68950" cy="458431"/>
              </a:xfrm>
              <a:custGeom>
                <a:avLst/>
                <a:gdLst>
                  <a:gd name="connsiteX0" fmla="*/ 32484 w 36625"/>
                  <a:gd name="connsiteY0" fmla="*/ 14 h 243511"/>
                  <a:gd name="connsiteX1" fmla="*/ 33329 w 36625"/>
                  <a:gd name="connsiteY1" fmla="*/ 69713 h 243511"/>
                  <a:gd name="connsiteX2" fmla="*/ 36625 w 36625"/>
                  <a:gd name="connsiteY2" fmla="*/ 230975 h 243511"/>
                  <a:gd name="connsiteX3" fmla="*/ 564 w 36625"/>
                  <a:gd name="connsiteY3" fmla="*/ 243512 h 243511"/>
                  <a:gd name="connsiteX4" fmla="*/ 0 w 36625"/>
                  <a:gd name="connsiteY4" fmla="*/ 18185 h 243511"/>
                  <a:gd name="connsiteX5" fmla="*/ 8509 w 36625"/>
                  <a:gd name="connsiteY5" fmla="*/ 5310 h 243511"/>
                  <a:gd name="connsiteX6" fmla="*/ 32484 w 36625"/>
                  <a:gd name="connsiteY6" fmla="*/ 14 h 2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5" h="243511">
                    <a:moveTo>
                      <a:pt x="32484" y="14"/>
                    </a:moveTo>
                    <a:cubicBezTo>
                      <a:pt x="32653" y="23256"/>
                      <a:pt x="31131" y="46668"/>
                      <a:pt x="33329" y="69713"/>
                    </a:cubicBezTo>
                    <a:cubicBezTo>
                      <a:pt x="38485" y="123439"/>
                      <a:pt x="34512" y="177249"/>
                      <a:pt x="36625" y="230975"/>
                    </a:cubicBezTo>
                    <a:cubicBezTo>
                      <a:pt x="24933" y="236102"/>
                      <a:pt x="13044" y="240695"/>
                      <a:pt x="564" y="243512"/>
                    </a:cubicBezTo>
                    <a:cubicBezTo>
                      <a:pt x="451" y="168403"/>
                      <a:pt x="451" y="93294"/>
                      <a:pt x="0" y="18185"/>
                    </a:cubicBezTo>
                    <a:cubicBezTo>
                      <a:pt x="-28" y="11085"/>
                      <a:pt x="2001" y="6437"/>
                      <a:pt x="8509" y="5310"/>
                    </a:cubicBezTo>
                    <a:cubicBezTo>
                      <a:pt x="16622" y="3930"/>
                      <a:pt x="24088" y="-268"/>
                      <a:pt x="32484" y="14"/>
                    </a:cubicBezTo>
                    <a:close/>
                  </a:path>
                </a:pathLst>
              </a:custGeom>
              <a:solidFill>
                <a:srgbClr val="506B31"/>
              </a:solidFill>
              <a:ln w="2811" cap="flat">
                <a:noFill/>
                <a:prstDash val="solid"/>
                <a:miter/>
              </a:ln>
            </p:spPr>
            <p:txBody>
              <a:bodyPr rtlCol="0" anchor="ctr"/>
              <a:lstStyle/>
              <a:p>
                <a:endParaRPr lang="en-US" dirty="0"/>
              </a:p>
            </p:txBody>
          </p:sp>
          <p:sp>
            <p:nvSpPr>
              <p:cNvPr id="65" name="Freeform: Shape 23">
                <a:extLst>
                  <a:ext uri="{FF2B5EF4-FFF2-40B4-BE49-F238E27FC236}">
                    <a16:creationId xmlns:a16="http://schemas.microsoft.com/office/drawing/2014/main" xmlns="" id="{3F7BF0D7-0DFE-435F-B2BE-89E76C010163}"/>
                  </a:ext>
                </a:extLst>
              </p:cNvPr>
              <p:cNvSpPr/>
              <p:nvPr/>
            </p:nvSpPr>
            <p:spPr>
              <a:xfrm>
                <a:off x="11182581" y="3089578"/>
                <a:ext cx="209105" cy="2657539"/>
              </a:xfrm>
              <a:custGeom>
                <a:avLst/>
                <a:gdLst>
                  <a:gd name="connsiteX0" fmla="*/ 111030 w 111073"/>
                  <a:gd name="connsiteY0" fmla="*/ 1411642 h 1411641"/>
                  <a:gd name="connsiteX1" fmla="*/ 44119 w 111073"/>
                  <a:gd name="connsiteY1" fmla="*/ 1398992 h 1411641"/>
                  <a:gd name="connsiteX2" fmla="*/ 6818 w 111073"/>
                  <a:gd name="connsiteY2" fmla="*/ 1391667 h 1411641"/>
                  <a:gd name="connsiteX3" fmla="*/ 85 w 111073"/>
                  <a:gd name="connsiteY3" fmla="*/ 1383272 h 1411641"/>
                  <a:gd name="connsiteX4" fmla="*/ 0 w 111073"/>
                  <a:gd name="connsiteY4" fmla="*/ 1367269 h 1411641"/>
                  <a:gd name="connsiteX5" fmla="*/ 451 w 111073"/>
                  <a:gd name="connsiteY5" fmla="*/ 1135688 h 1411641"/>
                  <a:gd name="connsiteX6" fmla="*/ 1211 w 111073"/>
                  <a:gd name="connsiteY6" fmla="*/ 722561 h 1411641"/>
                  <a:gd name="connsiteX7" fmla="*/ 2085 w 111073"/>
                  <a:gd name="connsiteY7" fmla="*/ 717208 h 1411641"/>
                  <a:gd name="connsiteX8" fmla="*/ 2085 w 111073"/>
                  <a:gd name="connsiteY8" fmla="*/ 770708 h 1411641"/>
                  <a:gd name="connsiteX9" fmla="*/ 3465 w 111073"/>
                  <a:gd name="connsiteY9" fmla="*/ 770708 h 1411641"/>
                  <a:gd name="connsiteX10" fmla="*/ 3465 w 111073"/>
                  <a:gd name="connsiteY10" fmla="*/ 652128 h 1411641"/>
                  <a:gd name="connsiteX11" fmla="*/ 4029 w 111073"/>
                  <a:gd name="connsiteY11" fmla="*/ 13674 h 1411641"/>
                  <a:gd name="connsiteX12" fmla="*/ 13974 w 111073"/>
                  <a:gd name="connsiteY12" fmla="*/ 3757 h 1411641"/>
                  <a:gd name="connsiteX13" fmla="*/ 99704 w 111073"/>
                  <a:gd name="connsiteY13" fmla="*/ 292 h 1411641"/>
                  <a:gd name="connsiteX14" fmla="*/ 100465 w 111073"/>
                  <a:gd name="connsiteY14" fmla="*/ 10913 h 1411641"/>
                  <a:gd name="connsiteX15" fmla="*/ 101197 w 111073"/>
                  <a:gd name="connsiteY15" fmla="*/ 165582 h 1411641"/>
                  <a:gd name="connsiteX16" fmla="*/ 102916 w 111073"/>
                  <a:gd name="connsiteY16" fmla="*/ 365807 h 1411641"/>
                  <a:gd name="connsiteX17" fmla="*/ 104719 w 111073"/>
                  <a:gd name="connsiteY17" fmla="*/ 623251 h 1411641"/>
                  <a:gd name="connsiteX18" fmla="*/ 106522 w 111073"/>
                  <a:gd name="connsiteY18" fmla="*/ 819898 h 1411641"/>
                  <a:gd name="connsiteX19" fmla="*/ 108353 w 111073"/>
                  <a:gd name="connsiteY19" fmla="*/ 1067510 h 1411641"/>
                  <a:gd name="connsiteX20" fmla="*/ 110156 w 111073"/>
                  <a:gd name="connsiteY20" fmla="*/ 1264157 h 1411641"/>
                  <a:gd name="connsiteX21" fmla="*/ 111030 w 111073"/>
                  <a:gd name="connsiteY21" fmla="*/ 1411642 h 1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073" h="1411641">
                    <a:moveTo>
                      <a:pt x="111030" y="1411642"/>
                    </a:moveTo>
                    <a:cubicBezTo>
                      <a:pt x="88716" y="1407472"/>
                      <a:pt x="66319" y="1403641"/>
                      <a:pt x="44119" y="1398992"/>
                    </a:cubicBezTo>
                    <a:cubicBezTo>
                      <a:pt x="31695" y="1396400"/>
                      <a:pt x="19355" y="1393498"/>
                      <a:pt x="6818" y="1391667"/>
                    </a:cubicBezTo>
                    <a:cubicBezTo>
                      <a:pt x="1916" y="1390963"/>
                      <a:pt x="-282" y="1388484"/>
                      <a:pt x="85" y="1383272"/>
                    </a:cubicBezTo>
                    <a:cubicBezTo>
                      <a:pt x="451" y="1377975"/>
                      <a:pt x="56" y="1372622"/>
                      <a:pt x="0" y="1367269"/>
                    </a:cubicBezTo>
                    <a:cubicBezTo>
                      <a:pt x="141" y="1290076"/>
                      <a:pt x="310" y="1212882"/>
                      <a:pt x="451" y="1135688"/>
                    </a:cubicBezTo>
                    <a:cubicBezTo>
                      <a:pt x="704" y="997979"/>
                      <a:pt x="958" y="860270"/>
                      <a:pt x="1211" y="722561"/>
                    </a:cubicBezTo>
                    <a:cubicBezTo>
                      <a:pt x="1211" y="720786"/>
                      <a:pt x="1211" y="719011"/>
                      <a:pt x="2085" y="717208"/>
                    </a:cubicBezTo>
                    <a:cubicBezTo>
                      <a:pt x="2085" y="735041"/>
                      <a:pt x="2085" y="752875"/>
                      <a:pt x="2085" y="770708"/>
                    </a:cubicBezTo>
                    <a:cubicBezTo>
                      <a:pt x="2536" y="770708"/>
                      <a:pt x="3015" y="770708"/>
                      <a:pt x="3465" y="770708"/>
                    </a:cubicBezTo>
                    <a:cubicBezTo>
                      <a:pt x="3465" y="731181"/>
                      <a:pt x="3437" y="691655"/>
                      <a:pt x="3465" y="652128"/>
                    </a:cubicBezTo>
                    <a:cubicBezTo>
                      <a:pt x="3719" y="439310"/>
                      <a:pt x="4029" y="226492"/>
                      <a:pt x="4029" y="13674"/>
                    </a:cubicBezTo>
                    <a:cubicBezTo>
                      <a:pt x="4029" y="5532"/>
                      <a:pt x="6452" y="3870"/>
                      <a:pt x="13974" y="3757"/>
                    </a:cubicBezTo>
                    <a:cubicBezTo>
                      <a:pt x="42569" y="3334"/>
                      <a:pt x="71024" y="-1173"/>
                      <a:pt x="99704" y="292"/>
                    </a:cubicBezTo>
                    <a:cubicBezTo>
                      <a:pt x="99957" y="3842"/>
                      <a:pt x="100465" y="7363"/>
                      <a:pt x="100465" y="10913"/>
                    </a:cubicBezTo>
                    <a:cubicBezTo>
                      <a:pt x="100662" y="62469"/>
                      <a:pt x="99986" y="114054"/>
                      <a:pt x="101197" y="165582"/>
                    </a:cubicBezTo>
                    <a:cubicBezTo>
                      <a:pt x="102747" y="232324"/>
                      <a:pt x="101310" y="299094"/>
                      <a:pt x="102916" y="365807"/>
                    </a:cubicBezTo>
                    <a:cubicBezTo>
                      <a:pt x="105000" y="451622"/>
                      <a:pt x="103000" y="537465"/>
                      <a:pt x="104719" y="623251"/>
                    </a:cubicBezTo>
                    <a:cubicBezTo>
                      <a:pt x="106015" y="688809"/>
                      <a:pt x="104972" y="754368"/>
                      <a:pt x="106522" y="819898"/>
                    </a:cubicBezTo>
                    <a:cubicBezTo>
                      <a:pt x="108494" y="902445"/>
                      <a:pt x="106465" y="984991"/>
                      <a:pt x="108353" y="1067510"/>
                    </a:cubicBezTo>
                    <a:cubicBezTo>
                      <a:pt x="109846" y="1133068"/>
                      <a:pt x="108607" y="1198626"/>
                      <a:pt x="110156" y="1264157"/>
                    </a:cubicBezTo>
                    <a:cubicBezTo>
                      <a:pt x="111255" y="1313318"/>
                      <a:pt x="111086" y="1362480"/>
                      <a:pt x="111030" y="1411642"/>
                    </a:cubicBezTo>
                    <a:close/>
                  </a:path>
                </a:pathLst>
              </a:custGeom>
              <a:solidFill>
                <a:srgbClr val="589C43"/>
              </a:solidFill>
              <a:ln w="2811" cap="flat">
                <a:noFill/>
                <a:prstDash val="solid"/>
                <a:miter/>
              </a:ln>
            </p:spPr>
            <p:txBody>
              <a:bodyPr rtlCol="0" anchor="ctr"/>
              <a:lstStyle/>
              <a:p>
                <a:endParaRPr lang="en-US" dirty="0"/>
              </a:p>
            </p:txBody>
          </p:sp>
          <p:sp>
            <p:nvSpPr>
              <p:cNvPr id="66" name="Freeform: Shape 24">
                <a:extLst>
                  <a:ext uri="{FF2B5EF4-FFF2-40B4-BE49-F238E27FC236}">
                    <a16:creationId xmlns:a16="http://schemas.microsoft.com/office/drawing/2014/main" xmlns="" id="{69633C2B-93FC-431E-B558-F612DD32557B}"/>
                  </a:ext>
                </a:extLst>
              </p:cNvPr>
              <p:cNvSpPr/>
              <p:nvPr/>
            </p:nvSpPr>
            <p:spPr>
              <a:xfrm>
                <a:off x="11843115" y="2845039"/>
                <a:ext cx="4296" cy="184996"/>
              </a:xfrm>
              <a:custGeom>
                <a:avLst/>
                <a:gdLst>
                  <a:gd name="connsiteX0" fmla="*/ 1888 w 2282"/>
                  <a:gd name="connsiteY0" fmla="*/ 0 h 98267"/>
                  <a:gd name="connsiteX1" fmla="*/ 2282 w 2282"/>
                  <a:gd name="connsiteY1" fmla="*/ 98267 h 98267"/>
                  <a:gd name="connsiteX2" fmla="*/ 0 w 2282"/>
                  <a:gd name="connsiteY2" fmla="*/ 97929 h 98267"/>
                  <a:gd name="connsiteX3" fmla="*/ 338 w 2282"/>
                  <a:gd name="connsiteY3" fmla="*/ 2000 h 98267"/>
                  <a:gd name="connsiteX4" fmla="*/ 648 w 2282"/>
                  <a:gd name="connsiteY4" fmla="*/ 282 h 98267"/>
                  <a:gd name="connsiteX5" fmla="*/ 1888 w 2282"/>
                  <a:gd name="connsiteY5" fmla="*/ 0 h 9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2" h="98267">
                    <a:moveTo>
                      <a:pt x="1888" y="0"/>
                    </a:moveTo>
                    <a:cubicBezTo>
                      <a:pt x="2028" y="32765"/>
                      <a:pt x="2141" y="65502"/>
                      <a:pt x="2282" y="98267"/>
                    </a:cubicBezTo>
                    <a:cubicBezTo>
                      <a:pt x="1521" y="98154"/>
                      <a:pt x="761" y="98042"/>
                      <a:pt x="0" y="97929"/>
                    </a:cubicBezTo>
                    <a:cubicBezTo>
                      <a:pt x="113" y="65953"/>
                      <a:pt x="226" y="33977"/>
                      <a:pt x="338" y="2000"/>
                    </a:cubicBezTo>
                    <a:cubicBezTo>
                      <a:pt x="338" y="1409"/>
                      <a:pt x="394" y="789"/>
                      <a:pt x="648" y="282"/>
                    </a:cubicBezTo>
                    <a:cubicBezTo>
                      <a:pt x="789" y="28"/>
                      <a:pt x="1465" y="85"/>
                      <a:pt x="1888" y="0"/>
                    </a:cubicBezTo>
                    <a:close/>
                  </a:path>
                </a:pathLst>
              </a:custGeom>
              <a:solidFill>
                <a:srgbClr val="752A67"/>
              </a:solidFill>
              <a:ln w="2811" cap="flat">
                <a:noFill/>
                <a:prstDash val="solid"/>
                <a:miter/>
              </a:ln>
            </p:spPr>
            <p:txBody>
              <a:bodyPr rtlCol="0" anchor="ctr"/>
              <a:lstStyle/>
              <a:p>
                <a:endParaRPr lang="en-US" dirty="0"/>
              </a:p>
            </p:txBody>
          </p:sp>
          <p:sp>
            <p:nvSpPr>
              <p:cNvPr id="67" name="Freeform: Shape 25">
                <a:extLst>
                  <a:ext uri="{FF2B5EF4-FFF2-40B4-BE49-F238E27FC236}">
                    <a16:creationId xmlns:a16="http://schemas.microsoft.com/office/drawing/2014/main" xmlns="" id="{165F8CEB-A64B-45E2-9CCF-18FA91A285F1}"/>
                  </a:ext>
                </a:extLst>
              </p:cNvPr>
              <p:cNvSpPr/>
              <p:nvPr/>
            </p:nvSpPr>
            <p:spPr>
              <a:xfrm>
                <a:off x="10808981" y="2787602"/>
                <a:ext cx="43597" cy="6634"/>
              </a:xfrm>
              <a:custGeom>
                <a:avLst/>
                <a:gdLst>
                  <a:gd name="connsiteX0" fmla="*/ 0 w 23158"/>
                  <a:gd name="connsiteY0" fmla="*/ 3154 h 3524"/>
                  <a:gd name="connsiteX1" fmla="*/ 23158 w 23158"/>
                  <a:gd name="connsiteY1" fmla="*/ 365 h 3524"/>
                  <a:gd name="connsiteX2" fmla="*/ 0 w 23158"/>
                  <a:gd name="connsiteY2" fmla="*/ 3154 h 3524"/>
                </a:gdLst>
                <a:ahLst/>
                <a:cxnLst>
                  <a:cxn ang="0">
                    <a:pos x="connsiteX0" y="connsiteY0"/>
                  </a:cxn>
                  <a:cxn ang="0">
                    <a:pos x="connsiteX1" y="connsiteY1"/>
                  </a:cxn>
                  <a:cxn ang="0">
                    <a:pos x="connsiteX2" y="connsiteY2"/>
                  </a:cxn>
                </a:cxnLst>
                <a:rect l="l" t="t" r="r" b="b"/>
                <a:pathLst>
                  <a:path w="23158" h="3524">
                    <a:moveTo>
                      <a:pt x="0" y="3154"/>
                    </a:moveTo>
                    <a:cubicBezTo>
                      <a:pt x="7494" y="336"/>
                      <a:pt x="15213" y="-593"/>
                      <a:pt x="23158" y="365"/>
                    </a:cubicBezTo>
                    <a:cubicBezTo>
                      <a:pt x="15918" y="5379"/>
                      <a:pt x="7776" y="2844"/>
                      <a:pt x="0" y="3154"/>
                    </a:cubicBezTo>
                    <a:close/>
                  </a:path>
                </a:pathLst>
              </a:custGeom>
              <a:solidFill>
                <a:srgbClr val="5A4958"/>
              </a:solidFill>
              <a:ln w="2811" cap="flat">
                <a:noFill/>
                <a:prstDash val="solid"/>
                <a:miter/>
              </a:ln>
            </p:spPr>
            <p:txBody>
              <a:bodyPr rtlCol="0" anchor="ctr"/>
              <a:lstStyle/>
              <a:p>
                <a:endParaRPr lang="en-US" dirty="0"/>
              </a:p>
            </p:txBody>
          </p:sp>
          <p:sp>
            <p:nvSpPr>
              <p:cNvPr id="68" name="Rectangle 71">
                <a:extLst>
                  <a:ext uri="{FF2B5EF4-FFF2-40B4-BE49-F238E27FC236}">
                    <a16:creationId xmlns:a16="http://schemas.microsoft.com/office/drawing/2014/main" xmlns="" id="{C6FB6457-EF87-48FD-A3FC-D42875821547}"/>
                  </a:ext>
                </a:extLst>
              </p:cNvPr>
              <p:cNvSpPr/>
              <p:nvPr/>
            </p:nvSpPr>
            <p:spPr>
              <a:xfrm>
                <a:off x="11734447" y="0"/>
                <a:ext cx="247531" cy="2416804"/>
              </a:xfrm>
              <a:prstGeom prst="rect">
                <a:avLst/>
              </a:prstGeom>
              <a:solidFill>
                <a:srgbClr val="9C2689"/>
              </a:solidFill>
              <a:ln w="2811" cap="flat">
                <a:noFill/>
                <a:prstDash val="solid"/>
                <a:miter/>
              </a:ln>
            </p:spPr>
            <p:txBody>
              <a:bodyPr rtlCol="0" anchor="ctr"/>
              <a:lstStyle/>
              <a:p>
                <a:endParaRPr lang="en-US" dirty="0">
                  <a:solidFill>
                    <a:schemeClr val="tx1"/>
                  </a:solidFill>
                </a:endParaRPr>
              </a:p>
            </p:txBody>
          </p:sp>
          <p:sp>
            <p:nvSpPr>
              <p:cNvPr id="69" name="Rectangle 76">
                <a:extLst>
                  <a:ext uri="{FF2B5EF4-FFF2-40B4-BE49-F238E27FC236}">
                    <a16:creationId xmlns:a16="http://schemas.microsoft.com/office/drawing/2014/main" xmlns="" id="{84DB5852-B22D-4F50-A54E-02403F59D9A1}"/>
                  </a:ext>
                </a:extLst>
              </p:cNvPr>
              <p:cNvSpPr/>
              <p:nvPr/>
            </p:nvSpPr>
            <p:spPr>
              <a:xfrm>
                <a:off x="10192910" y="169933"/>
                <a:ext cx="659668" cy="2227073"/>
              </a:xfrm>
              <a:prstGeom prst="rect">
                <a:avLst/>
              </a:prstGeom>
              <a:solidFill>
                <a:srgbClr val="CAC45D"/>
              </a:solidFill>
              <a:ln w="2811" cap="flat">
                <a:noFill/>
                <a:prstDash val="solid"/>
                <a:miter/>
              </a:ln>
            </p:spPr>
            <p:txBody>
              <a:bodyPr rtlCol="0" anchor="ctr"/>
              <a:lstStyle/>
              <a:p>
                <a:endParaRPr lang="en-US" dirty="0">
                  <a:solidFill>
                    <a:schemeClr val="tx1"/>
                  </a:solidFill>
                </a:endParaRPr>
              </a:p>
            </p:txBody>
          </p:sp>
          <p:sp>
            <p:nvSpPr>
              <p:cNvPr id="70" name="Freeform: Shape 77">
                <a:extLst>
                  <a:ext uri="{FF2B5EF4-FFF2-40B4-BE49-F238E27FC236}">
                    <a16:creationId xmlns:a16="http://schemas.microsoft.com/office/drawing/2014/main" xmlns="" id="{2E8E6B8A-9615-49E5-B0F1-36EB1D59EC1B}"/>
                  </a:ext>
                </a:extLst>
              </p:cNvPr>
              <p:cNvSpPr/>
              <p:nvPr/>
            </p:nvSpPr>
            <p:spPr>
              <a:xfrm>
                <a:off x="11210233" y="15629"/>
                <a:ext cx="512661" cy="2416805"/>
              </a:xfrm>
              <a:custGeom>
                <a:avLst/>
                <a:gdLst>
                  <a:gd name="connsiteX0" fmla="*/ 267926 w 272317"/>
                  <a:gd name="connsiteY0" fmla="*/ 1492293 h 1512846"/>
                  <a:gd name="connsiteX1" fmla="*/ 266883 w 272317"/>
                  <a:gd name="connsiteY1" fmla="*/ 1492744 h 1512846"/>
                  <a:gd name="connsiteX2" fmla="*/ 256544 w 272317"/>
                  <a:gd name="connsiteY2" fmla="*/ 1497506 h 1512846"/>
                  <a:gd name="connsiteX3" fmla="*/ 191436 w 272317"/>
                  <a:gd name="connsiteY3" fmla="*/ 1508437 h 1512846"/>
                  <a:gd name="connsiteX4" fmla="*/ 172053 w 272317"/>
                  <a:gd name="connsiteY4" fmla="*/ 1508747 h 1512846"/>
                  <a:gd name="connsiteX5" fmla="*/ 161516 w 272317"/>
                  <a:gd name="connsiteY5" fmla="*/ 1510240 h 1512846"/>
                  <a:gd name="connsiteX6" fmla="*/ 98296 w 272317"/>
                  <a:gd name="connsiteY6" fmla="*/ 1502154 h 1512846"/>
                  <a:gd name="connsiteX7" fmla="*/ 21779 w 272317"/>
                  <a:gd name="connsiteY7" fmla="*/ 1481419 h 1512846"/>
                  <a:gd name="connsiteX8" fmla="*/ 14172 w 272317"/>
                  <a:gd name="connsiteY8" fmla="*/ 1472601 h 1512846"/>
                  <a:gd name="connsiteX9" fmla="*/ 11467 w 272317"/>
                  <a:gd name="connsiteY9" fmla="*/ 1450541 h 1512846"/>
                  <a:gd name="connsiteX10" fmla="*/ 10763 w 272317"/>
                  <a:gd name="connsiteY10" fmla="*/ 1432708 h 1512846"/>
                  <a:gd name="connsiteX11" fmla="*/ 8369 w 272317"/>
                  <a:gd name="connsiteY11" fmla="*/ 1129793 h 1512846"/>
                  <a:gd name="connsiteX12" fmla="*/ 6847 w 272317"/>
                  <a:gd name="connsiteY12" fmla="*/ 883195 h 1512846"/>
                  <a:gd name="connsiteX13" fmla="*/ 5072 w 272317"/>
                  <a:gd name="connsiteY13" fmla="*/ 692014 h 1512846"/>
                  <a:gd name="connsiteX14" fmla="*/ 3748 w 272317"/>
                  <a:gd name="connsiteY14" fmla="*/ 507960 h 1512846"/>
                  <a:gd name="connsiteX15" fmla="*/ 1213 w 272317"/>
                  <a:gd name="connsiteY15" fmla="*/ 225611 h 1512846"/>
                  <a:gd name="connsiteX16" fmla="*/ 57 w 272317"/>
                  <a:gd name="connsiteY16" fmla="*/ 53193 h 1512846"/>
                  <a:gd name="connsiteX17" fmla="*/ 565 w 272317"/>
                  <a:gd name="connsiteY17" fmla="*/ 40713 h 1512846"/>
                  <a:gd name="connsiteX18" fmla="*/ 15609 w 272317"/>
                  <a:gd name="connsiteY18" fmla="*/ 21499 h 1512846"/>
                  <a:gd name="connsiteX19" fmla="*/ 89281 w 272317"/>
                  <a:gd name="connsiteY19" fmla="*/ 10455 h 1512846"/>
                  <a:gd name="connsiteX20" fmla="*/ 142669 w 272317"/>
                  <a:gd name="connsiteY20" fmla="*/ 1580 h 1512846"/>
                  <a:gd name="connsiteX21" fmla="*/ 155966 w 272317"/>
                  <a:gd name="connsiteY21" fmla="*/ 341 h 1512846"/>
                  <a:gd name="connsiteX22" fmla="*/ 205917 w 272317"/>
                  <a:gd name="connsiteY22" fmla="*/ 623 h 1512846"/>
                  <a:gd name="connsiteX23" fmla="*/ 254515 w 272317"/>
                  <a:gd name="connsiteY23" fmla="*/ 5158 h 1512846"/>
                  <a:gd name="connsiteX24" fmla="*/ 257727 w 272317"/>
                  <a:gd name="connsiteY24" fmla="*/ 6539 h 1512846"/>
                  <a:gd name="connsiteX25" fmla="*/ 261502 w 272317"/>
                  <a:gd name="connsiteY25" fmla="*/ 21611 h 1512846"/>
                  <a:gd name="connsiteX26" fmla="*/ 261530 w 272317"/>
                  <a:gd name="connsiteY26" fmla="*/ 200425 h 1512846"/>
                  <a:gd name="connsiteX27" fmla="*/ 262094 w 272317"/>
                  <a:gd name="connsiteY27" fmla="*/ 338979 h 1512846"/>
                  <a:gd name="connsiteX28" fmla="*/ 264883 w 272317"/>
                  <a:gd name="connsiteY28" fmla="*/ 596987 h 1512846"/>
                  <a:gd name="connsiteX29" fmla="*/ 265981 w 272317"/>
                  <a:gd name="connsiteY29" fmla="*/ 855332 h 1512846"/>
                  <a:gd name="connsiteX30" fmla="*/ 268461 w 272317"/>
                  <a:gd name="connsiteY30" fmla="*/ 1112438 h 1512846"/>
                  <a:gd name="connsiteX31" fmla="*/ 269559 w 272317"/>
                  <a:gd name="connsiteY31" fmla="*/ 1369910 h 1512846"/>
                  <a:gd name="connsiteX32" fmla="*/ 272180 w 272317"/>
                  <a:gd name="connsiteY32" fmla="*/ 1478601 h 1512846"/>
                  <a:gd name="connsiteX33" fmla="*/ 267926 w 272317"/>
                  <a:gd name="connsiteY33" fmla="*/ 1492293 h 151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2317" h="1512846">
                    <a:moveTo>
                      <a:pt x="267926" y="1492293"/>
                    </a:moveTo>
                    <a:cubicBezTo>
                      <a:pt x="267559" y="1492406"/>
                      <a:pt x="267221" y="1492547"/>
                      <a:pt x="266883" y="1492744"/>
                    </a:cubicBezTo>
                    <a:cubicBezTo>
                      <a:pt x="263953" y="1495477"/>
                      <a:pt x="260488" y="1496857"/>
                      <a:pt x="256544" y="1497506"/>
                    </a:cubicBezTo>
                    <a:cubicBezTo>
                      <a:pt x="234851" y="1501196"/>
                      <a:pt x="213214" y="1505140"/>
                      <a:pt x="191436" y="1508437"/>
                    </a:cubicBezTo>
                    <a:cubicBezTo>
                      <a:pt x="184984" y="1509423"/>
                      <a:pt x="178505" y="1508634"/>
                      <a:pt x="172053" y="1508747"/>
                    </a:cubicBezTo>
                    <a:cubicBezTo>
                      <a:pt x="168531" y="1509197"/>
                      <a:pt x="164841" y="1509113"/>
                      <a:pt x="161516" y="1510240"/>
                    </a:cubicBezTo>
                    <a:cubicBezTo>
                      <a:pt x="139119" y="1517705"/>
                      <a:pt x="118975" y="1507281"/>
                      <a:pt x="98296" y="1502154"/>
                    </a:cubicBezTo>
                    <a:cubicBezTo>
                      <a:pt x="72659" y="1495815"/>
                      <a:pt x="47303" y="1488237"/>
                      <a:pt x="21779" y="1481419"/>
                    </a:cubicBezTo>
                    <a:cubicBezTo>
                      <a:pt x="16933" y="1480123"/>
                      <a:pt x="13468" y="1478348"/>
                      <a:pt x="14172" y="1472601"/>
                    </a:cubicBezTo>
                    <a:cubicBezTo>
                      <a:pt x="8904" y="1465783"/>
                      <a:pt x="11073" y="1458063"/>
                      <a:pt x="11467" y="1450541"/>
                    </a:cubicBezTo>
                    <a:cubicBezTo>
                      <a:pt x="10876" y="1444597"/>
                      <a:pt x="10763" y="1438652"/>
                      <a:pt x="10763" y="1432708"/>
                    </a:cubicBezTo>
                    <a:cubicBezTo>
                      <a:pt x="11214" y="1331736"/>
                      <a:pt x="9580" y="1230736"/>
                      <a:pt x="8369" y="1129793"/>
                    </a:cubicBezTo>
                    <a:cubicBezTo>
                      <a:pt x="7382" y="1047584"/>
                      <a:pt x="9383" y="965347"/>
                      <a:pt x="6847" y="883195"/>
                    </a:cubicBezTo>
                    <a:cubicBezTo>
                      <a:pt x="4875" y="819440"/>
                      <a:pt x="7495" y="755685"/>
                      <a:pt x="5072" y="692014"/>
                    </a:cubicBezTo>
                    <a:cubicBezTo>
                      <a:pt x="2734" y="630653"/>
                      <a:pt x="4143" y="569321"/>
                      <a:pt x="3748" y="507960"/>
                    </a:cubicBezTo>
                    <a:cubicBezTo>
                      <a:pt x="3156" y="413835"/>
                      <a:pt x="2255" y="319709"/>
                      <a:pt x="1213" y="225611"/>
                    </a:cubicBezTo>
                    <a:cubicBezTo>
                      <a:pt x="593" y="168139"/>
                      <a:pt x="1015" y="110666"/>
                      <a:pt x="57" y="53193"/>
                    </a:cubicBezTo>
                    <a:cubicBezTo>
                      <a:pt x="1" y="49024"/>
                      <a:pt x="-168" y="44854"/>
                      <a:pt x="565" y="40713"/>
                    </a:cubicBezTo>
                    <a:cubicBezTo>
                      <a:pt x="-253" y="25415"/>
                      <a:pt x="593" y="24260"/>
                      <a:pt x="15609" y="21499"/>
                    </a:cubicBezTo>
                    <a:cubicBezTo>
                      <a:pt x="40035" y="17019"/>
                      <a:pt x="64686" y="14005"/>
                      <a:pt x="89281" y="10455"/>
                    </a:cubicBezTo>
                    <a:cubicBezTo>
                      <a:pt x="107086" y="7891"/>
                      <a:pt x="124976" y="5187"/>
                      <a:pt x="142669" y="1580"/>
                    </a:cubicBezTo>
                    <a:cubicBezTo>
                      <a:pt x="147064" y="679"/>
                      <a:pt x="151487" y="341"/>
                      <a:pt x="155966" y="341"/>
                    </a:cubicBezTo>
                    <a:cubicBezTo>
                      <a:pt x="172617" y="341"/>
                      <a:pt x="189351" y="-589"/>
                      <a:pt x="205917" y="623"/>
                    </a:cubicBezTo>
                    <a:cubicBezTo>
                      <a:pt x="222116" y="1806"/>
                      <a:pt x="238259" y="3947"/>
                      <a:pt x="254515" y="5158"/>
                    </a:cubicBezTo>
                    <a:cubicBezTo>
                      <a:pt x="255670" y="5440"/>
                      <a:pt x="256741" y="5891"/>
                      <a:pt x="257727" y="6539"/>
                    </a:cubicBezTo>
                    <a:cubicBezTo>
                      <a:pt x="262263" y="10737"/>
                      <a:pt x="261502" y="16315"/>
                      <a:pt x="261502" y="21611"/>
                    </a:cubicBezTo>
                    <a:cubicBezTo>
                      <a:pt x="261587" y="81225"/>
                      <a:pt x="261530" y="140811"/>
                      <a:pt x="261530" y="200425"/>
                    </a:cubicBezTo>
                    <a:cubicBezTo>
                      <a:pt x="261530" y="246628"/>
                      <a:pt x="258938" y="293001"/>
                      <a:pt x="262094" y="338979"/>
                    </a:cubicBezTo>
                    <a:cubicBezTo>
                      <a:pt x="268010" y="425019"/>
                      <a:pt x="263868" y="511003"/>
                      <a:pt x="264883" y="596987"/>
                    </a:cubicBezTo>
                    <a:cubicBezTo>
                      <a:pt x="265897" y="683111"/>
                      <a:pt x="262009" y="769377"/>
                      <a:pt x="265981" y="855332"/>
                    </a:cubicBezTo>
                    <a:cubicBezTo>
                      <a:pt x="269926" y="941119"/>
                      <a:pt x="267418" y="1026764"/>
                      <a:pt x="268461" y="1112438"/>
                    </a:cubicBezTo>
                    <a:cubicBezTo>
                      <a:pt x="269503" y="1198253"/>
                      <a:pt x="266855" y="1284152"/>
                      <a:pt x="269559" y="1369910"/>
                    </a:cubicBezTo>
                    <a:cubicBezTo>
                      <a:pt x="270686" y="1406113"/>
                      <a:pt x="271391" y="1442371"/>
                      <a:pt x="272180" y="1478601"/>
                    </a:cubicBezTo>
                    <a:cubicBezTo>
                      <a:pt x="272292" y="1483475"/>
                      <a:pt x="273250" y="1488941"/>
                      <a:pt x="267926" y="1492293"/>
                    </a:cubicBezTo>
                    <a:close/>
                  </a:path>
                </a:pathLst>
              </a:custGeom>
              <a:solidFill>
                <a:srgbClr val="BFB3B4"/>
              </a:solidFill>
              <a:ln w="2811" cap="flat">
                <a:noFill/>
                <a:prstDash val="solid"/>
                <a:miter/>
              </a:ln>
            </p:spPr>
            <p:txBody>
              <a:bodyPr rtlCol="0" anchor="ctr"/>
              <a:lstStyle/>
              <a:p>
                <a:endParaRPr lang="en-US" dirty="0"/>
              </a:p>
            </p:txBody>
          </p:sp>
          <p:sp>
            <p:nvSpPr>
              <p:cNvPr id="71" name="Freeform: Shape 78">
                <a:extLst>
                  <a:ext uri="{FF2B5EF4-FFF2-40B4-BE49-F238E27FC236}">
                    <a16:creationId xmlns:a16="http://schemas.microsoft.com/office/drawing/2014/main" xmlns="" id="{F81ADB20-7EB4-4182-9085-E20FF565BBE8}"/>
                  </a:ext>
                </a:extLst>
              </p:cNvPr>
              <p:cNvSpPr/>
              <p:nvPr/>
            </p:nvSpPr>
            <p:spPr>
              <a:xfrm>
                <a:off x="11023513" y="72828"/>
                <a:ext cx="209105" cy="2359607"/>
              </a:xfrm>
              <a:custGeom>
                <a:avLst/>
                <a:gdLst>
                  <a:gd name="connsiteX0" fmla="*/ 111030 w 111073"/>
                  <a:gd name="connsiteY0" fmla="*/ 1411642 h 1411641"/>
                  <a:gd name="connsiteX1" fmla="*/ 44119 w 111073"/>
                  <a:gd name="connsiteY1" fmla="*/ 1398992 h 1411641"/>
                  <a:gd name="connsiteX2" fmla="*/ 6818 w 111073"/>
                  <a:gd name="connsiteY2" fmla="*/ 1391667 h 1411641"/>
                  <a:gd name="connsiteX3" fmla="*/ 85 w 111073"/>
                  <a:gd name="connsiteY3" fmla="*/ 1383272 h 1411641"/>
                  <a:gd name="connsiteX4" fmla="*/ 0 w 111073"/>
                  <a:gd name="connsiteY4" fmla="*/ 1367269 h 1411641"/>
                  <a:gd name="connsiteX5" fmla="*/ 451 w 111073"/>
                  <a:gd name="connsiteY5" fmla="*/ 1135688 h 1411641"/>
                  <a:gd name="connsiteX6" fmla="*/ 1211 w 111073"/>
                  <a:gd name="connsiteY6" fmla="*/ 722561 h 1411641"/>
                  <a:gd name="connsiteX7" fmla="*/ 2085 w 111073"/>
                  <a:gd name="connsiteY7" fmla="*/ 717208 h 1411641"/>
                  <a:gd name="connsiteX8" fmla="*/ 2085 w 111073"/>
                  <a:gd name="connsiteY8" fmla="*/ 770708 h 1411641"/>
                  <a:gd name="connsiteX9" fmla="*/ 3465 w 111073"/>
                  <a:gd name="connsiteY9" fmla="*/ 770708 h 1411641"/>
                  <a:gd name="connsiteX10" fmla="*/ 3465 w 111073"/>
                  <a:gd name="connsiteY10" fmla="*/ 652128 h 1411641"/>
                  <a:gd name="connsiteX11" fmla="*/ 4029 w 111073"/>
                  <a:gd name="connsiteY11" fmla="*/ 13674 h 1411641"/>
                  <a:gd name="connsiteX12" fmla="*/ 13974 w 111073"/>
                  <a:gd name="connsiteY12" fmla="*/ 3757 h 1411641"/>
                  <a:gd name="connsiteX13" fmla="*/ 99704 w 111073"/>
                  <a:gd name="connsiteY13" fmla="*/ 292 h 1411641"/>
                  <a:gd name="connsiteX14" fmla="*/ 100465 w 111073"/>
                  <a:gd name="connsiteY14" fmla="*/ 10913 h 1411641"/>
                  <a:gd name="connsiteX15" fmla="*/ 101197 w 111073"/>
                  <a:gd name="connsiteY15" fmla="*/ 165582 h 1411641"/>
                  <a:gd name="connsiteX16" fmla="*/ 102916 w 111073"/>
                  <a:gd name="connsiteY16" fmla="*/ 365807 h 1411641"/>
                  <a:gd name="connsiteX17" fmla="*/ 104719 w 111073"/>
                  <a:gd name="connsiteY17" fmla="*/ 623251 h 1411641"/>
                  <a:gd name="connsiteX18" fmla="*/ 106522 w 111073"/>
                  <a:gd name="connsiteY18" fmla="*/ 819898 h 1411641"/>
                  <a:gd name="connsiteX19" fmla="*/ 108353 w 111073"/>
                  <a:gd name="connsiteY19" fmla="*/ 1067510 h 1411641"/>
                  <a:gd name="connsiteX20" fmla="*/ 110156 w 111073"/>
                  <a:gd name="connsiteY20" fmla="*/ 1264157 h 1411641"/>
                  <a:gd name="connsiteX21" fmla="*/ 111030 w 111073"/>
                  <a:gd name="connsiteY21" fmla="*/ 1411642 h 1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073" h="1411641">
                    <a:moveTo>
                      <a:pt x="111030" y="1411642"/>
                    </a:moveTo>
                    <a:cubicBezTo>
                      <a:pt x="88716" y="1407472"/>
                      <a:pt x="66319" y="1403641"/>
                      <a:pt x="44119" y="1398992"/>
                    </a:cubicBezTo>
                    <a:cubicBezTo>
                      <a:pt x="31695" y="1396400"/>
                      <a:pt x="19355" y="1393498"/>
                      <a:pt x="6818" y="1391667"/>
                    </a:cubicBezTo>
                    <a:cubicBezTo>
                      <a:pt x="1916" y="1390963"/>
                      <a:pt x="-282" y="1388484"/>
                      <a:pt x="85" y="1383272"/>
                    </a:cubicBezTo>
                    <a:cubicBezTo>
                      <a:pt x="451" y="1377975"/>
                      <a:pt x="56" y="1372622"/>
                      <a:pt x="0" y="1367269"/>
                    </a:cubicBezTo>
                    <a:cubicBezTo>
                      <a:pt x="141" y="1290076"/>
                      <a:pt x="310" y="1212882"/>
                      <a:pt x="451" y="1135688"/>
                    </a:cubicBezTo>
                    <a:cubicBezTo>
                      <a:pt x="704" y="997979"/>
                      <a:pt x="958" y="860270"/>
                      <a:pt x="1211" y="722561"/>
                    </a:cubicBezTo>
                    <a:cubicBezTo>
                      <a:pt x="1211" y="720786"/>
                      <a:pt x="1211" y="719011"/>
                      <a:pt x="2085" y="717208"/>
                    </a:cubicBezTo>
                    <a:cubicBezTo>
                      <a:pt x="2085" y="735041"/>
                      <a:pt x="2085" y="752875"/>
                      <a:pt x="2085" y="770708"/>
                    </a:cubicBezTo>
                    <a:cubicBezTo>
                      <a:pt x="2536" y="770708"/>
                      <a:pt x="3015" y="770708"/>
                      <a:pt x="3465" y="770708"/>
                    </a:cubicBezTo>
                    <a:cubicBezTo>
                      <a:pt x="3465" y="731181"/>
                      <a:pt x="3437" y="691655"/>
                      <a:pt x="3465" y="652128"/>
                    </a:cubicBezTo>
                    <a:cubicBezTo>
                      <a:pt x="3719" y="439310"/>
                      <a:pt x="4029" y="226492"/>
                      <a:pt x="4029" y="13674"/>
                    </a:cubicBezTo>
                    <a:cubicBezTo>
                      <a:pt x="4029" y="5532"/>
                      <a:pt x="6452" y="3870"/>
                      <a:pt x="13974" y="3757"/>
                    </a:cubicBezTo>
                    <a:cubicBezTo>
                      <a:pt x="42569" y="3334"/>
                      <a:pt x="71024" y="-1173"/>
                      <a:pt x="99704" y="292"/>
                    </a:cubicBezTo>
                    <a:cubicBezTo>
                      <a:pt x="99957" y="3842"/>
                      <a:pt x="100465" y="7363"/>
                      <a:pt x="100465" y="10913"/>
                    </a:cubicBezTo>
                    <a:cubicBezTo>
                      <a:pt x="100662" y="62469"/>
                      <a:pt x="99986" y="114054"/>
                      <a:pt x="101197" y="165582"/>
                    </a:cubicBezTo>
                    <a:cubicBezTo>
                      <a:pt x="102747" y="232324"/>
                      <a:pt x="101310" y="299094"/>
                      <a:pt x="102916" y="365807"/>
                    </a:cubicBezTo>
                    <a:cubicBezTo>
                      <a:pt x="105000" y="451622"/>
                      <a:pt x="103000" y="537465"/>
                      <a:pt x="104719" y="623251"/>
                    </a:cubicBezTo>
                    <a:cubicBezTo>
                      <a:pt x="106015" y="688809"/>
                      <a:pt x="104972" y="754368"/>
                      <a:pt x="106522" y="819898"/>
                    </a:cubicBezTo>
                    <a:cubicBezTo>
                      <a:pt x="108494" y="902445"/>
                      <a:pt x="106465" y="984991"/>
                      <a:pt x="108353" y="1067510"/>
                    </a:cubicBezTo>
                    <a:cubicBezTo>
                      <a:pt x="109846" y="1133068"/>
                      <a:pt x="108607" y="1198626"/>
                      <a:pt x="110156" y="1264157"/>
                    </a:cubicBezTo>
                    <a:cubicBezTo>
                      <a:pt x="111255" y="1313318"/>
                      <a:pt x="111086" y="1362480"/>
                      <a:pt x="111030" y="1411642"/>
                    </a:cubicBezTo>
                    <a:close/>
                  </a:path>
                </a:pathLst>
              </a:custGeom>
              <a:solidFill>
                <a:srgbClr val="589C43"/>
              </a:solidFill>
              <a:ln w="2811" cap="flat">
                <a:noFill/>
                <a:prstDash val="solid"/>
                <a:miter/>
              </a:ln>
            </p:spPr>
            <p:txBody>
              <a:bodyPr rtlCol="0" anchor="ctr"/>
              <a:lstStyle/>
              <a:p>
                <a:endParaRPr lang="en-US" dirty="0"/>
              </a:p>
            </p:txBody>
          </p:sp>
          <p:sp>
            <p:nvSpPr>
              <p:cNvPr id="72" name="Freeform: Shape 79">
                <a:extLst>
                  <a:ext uri="{FF2B5EF4-FFF2-40B4-BE49-F238E27FC236}">
                    <a16:creationId xmlns:a16="http://schemas.microsoft.com/office/drawing/2014/main" xmlns="" id="{C4658251-47EE-4E79-B40C-C2D8F5A63C38}"/>
                  </a:ext>
                </a:extLst>
              </p:cNvPr>
              <p:cNvSpPr/>
              <p:nvPr/>
            </p:nvSpPr>
            <p:spPr>
              <a:xfrm>
                <a:off x="10826889" y="169933"/>
                <a:ext cx="262834" cy="2263743"/>
              </a:xfrm>
              <a:custGeom>
                <a:avLst/>
                <a:gdLst>
                  <a:gd name="connsiteX0" fmla="*/ 114744 w 139613"/>
                  <a:gd name="connsiteY0" fmla="*/ 5503 h 1336876"/>
                  <a:gd name="connsiteX1" fmla="*/ 115336 w 139613"/>
                  <a:gd name="connsiteY1" fmla="*/ 33197 h 1336876"/>
                  <a:gd name="connsiteX2" fmla="*/ 119393 w 139613"/>
                  <a:gd name="connsiteY2" fmla="*/ 226773 h 1336876"/>
                  <a:gd name="connsiteX3" fmla="*/ 123112 w 139613"/>
                  <a:gd name="connsiteY3" fmla="*/ 455988 h 1336876"/>
                  <a:gd name="connsiteX4" fmla="*/ 126464 w 139613"/>
                  <a:gd name="connsiteY4" fmla="*/ 656664 h 1336876"/>
                  <a:gd name="connsiteX5" fmla="*/ 130324 w 139613"/>
                  <a:gd name="connsiteY5" fmla="*/ 884977 h 1336876"/>
                  <a:gd name="connsiteX6" fmla="*/ 133733 w 139613"/>
                  <a:gd name="connsiteY6" fmla="*/ 1085709 h 1336876"/>
                  <a:gd name="connsiteX7" fmla="*/ 136832 w 139613"/>
                  <a:gd name="connsiteY7" fmla="*/ 1312388 h 1336876"/>
                  <a:gd name="connsiteX8" fmla="*/ 137311 w 139613"/>
                  <a:gd name="connsiteY8" fmla="*/ 1329151 h 1336876"/>
                  <a:gd name="connsiteX9" fmla="*/ 119646 w 139613"/>
                  <a:gd name="connsiteY9" fmla="*/ 1333856 h 1336876"/>
                  <a:gd name="connsiteX10" fmla="*/ 76429 w 139613"/>
                  <a:gd name="connsiteY10" fmla="*/ 1331574 h 1336876"/>
                  <a:gd name="connsiteX11" fmla="*/ 40988 w 139613"/>
                  <a:gd name="connsiteY11" fmla="*/ 1322418 h 1336876"/>
                  <a:gd name="connsiteX12" fmla="*/ 21408 w 139613"/>
                  <a:gd name="connsiteY12" fmla="*/ 1317910 h 1336876"/>
                  <a:gd name="connsiteX13" fmla="*/ 14364 w 139613"/>
                  <a:gd name="connsiteY13" fmla="*/ 1309261 h 1336876"/>
                  <a:gd name="connsiteX14" fmla="*/ 14477 w 139613"/>
                  <a:gd name="connsiteY14" fmla="*/ 1295879 h 1336876"/>
                  <a:gd name="connsiteX15" fmla="*/ 12618 w 139613"/>
                  <a:gd name="connsiteY15" fmla="*/ 1134307 h 1336876"/>
                  <a:gd name="connsiteX16" fmla="*/ 11406 w 139613"/>
                  <a:gd name="connsiteY16" fmla="*/ 1125630 h 1336876"/>
                  <a:gd name="connsiteX17" fmla="*/ 10786 w 139613"/>
                  <a:gd name="connsiteY17" fmla="*/ 1075369 h 1336876"/>
                  <a:gd name="connsiteX18" fmla="*/ 7490 w 139613"/>
                  <a:gd name="connsiteY18" fmla="*/ 1066438 h 1336876"/>
                  <a:gd name="connsiteX19" fmla="*/ 8025 w 139613"/>
                  <a:gd name="connsiteY19" fmla="*/ 1009614 h 1336876"/>
                  <a:gd name="connsiteX20" fmla="*/ 8392 w 139613"/>
                  <a:gd name="connsiteY20" fmla="*/ 925743 h 1336876"/>
                  <a:gd name="connsiteX21" fmla="*/ 7490 w 139613"/>
                  <a:gd name="connsiteY21" fmla="*/ 904360 h 1336876"/>
                  <a:gd name="connsiteX22" fmla="*/ 6504 w 139613"/>
                  <a:gd name="connsiteY22" fmla="*/ 901176 h 1336876"/>
                  <a:gd name="connsiteX23" fmla="*/ 6307 w 139613"/>
                  <a:gd name="connsiteY23" fmla="*/ 878215 h 1336876"/>
                  <a:gd name="connsiteX24" fmla="*/ 6307 w 139613"/>
                  <a:gd name="connsiteY24" fmla="*/ 850070 h 1336876"/>
                  <a:gd name="connsiteX25" fmla="*/ 6307 w 139613"/>
                  <a:gd name="connsiteY25" fmla="*/ 824969 h 1336876"/>
                  <a:gd name="connsiteX26" fmla="*/ 6251 w 139613"/>
                  <a:gd name="connsiteY26" fmla="*/ 796288 h 1336876"/>
                  <a:gd name="connsiteX27" fmla="*/ 6589 w 139613"/>
                  <a:gd name="connsiteY27" fmla="*/ 768792 h 1336876"/>
                  <a:gd name="connsiteX28" fmla="*/ 4757 w 139613"/>
                  <a:gd name="connsiteY28" fmla="*/ 719940 h 1336876"/>
                  <a:gd name="connsiteX29" fmla="*/ 4391 w 139613"/>
                  <a:gd name="connsiteY29" fmla="*/ 691232 h 1336876"/>
                  <a:gd name="connsiteX30" fmla="*/ 4110 w 139613"/>
                  <a:gd name="connsiteY30" fmla="*/ 679286 h 1336876"/>
                  <a:gd name="connsiteX31" fmla="*/ 3828 w 139613"/>
                  <a:gd name="connsiteY31" fmla="*/ 630406 h 1336876"/>
                  <a:gd name="connsiteX32" fmla="*/ 3912 w 139613"/>
                  <a:gd name="connsiteY32" fmla="*/ 607248 h 1336876"/>
                  <a:gd name="connsiteX33" fmla="*/ 7293 w 139613"/>
                  <a:gd name="connsiteY33" fmla="*/ 596599 h 1336876"/>
                  <a:gd name="connsiteX34" fmla="*/ 6983 w 139613"/>
                  <a:gd name="connsiteY34" fmla="*/ 450663 h 1336876"/>
                  <a:gd name="connsiteX35" fmla="*/ 6645 w 139613"/>
                  <a:gd name="connsiteY35" fmla="*/ 441761 h 1336876"/>
                  <a:gd name="connsiteX36" fmla="*/ 3095 w 139613"/>
                  <a:gd name="connsiteY36" fmla="*/ 335690 h 1336876"/>
                  <a:gd name="connsiteX37" fmla="*/ 475 w 139613"/>
                  <a:gd name="connsiteY37" fmla="*/ 204657 h 1336876"/>
                  <a:gd name="connsiteX38" fmla="*/ 278 w 139613"/>
                  <a:gd name="connsiteY38" fmla="*/ 38409 h 1336876"/>
                  <a:gd name="connsiteX39" fmla="*/ 14336 w 139613"/>
                  <a:gd name="connsiteY39" fmla="*/ 19054 h 1336876"/>
                  <a:gd name="connsiteX40" fmla="*/ 71386 w 139613"/>
                  <a:gd name="connsiteY40" fmla="*/ 1390 h 1336876"/>
                  <a:gd name="connsiteX41" fmla="*/ 85360 w 139613"/>
                  <a:gd name="connsiteY41" fmla="*/ 855 h 1336876"/>
                  <a:gd name="connsiteX42" fmla="*/ 103109 w 139613"/>
                  <a:gd name="connsiteY42" fmla="*/ 2010 h 1336876"/>
                  <a:gd name="connsiteX43" fmla="*/ 114744 w 139613"/>
                  <a:gd name="connsiteY43" fmla="*/ 5503 h 133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613" h="1336876">
                    <a:moveTo>
                      <a:pt x="114744" y="5503"/>
                    </a:moveTo>
                    <a:cubicBezTo>
                      <a:pt x="114913" y="14744"/>
                      <a:pt x="114688" y="23985"/>
                      <a:pt x="115336" y="33197"/>
                    </a:cubicBezTo>
                    <a:cubicBezTo>
                      <a:pt x="119816" y="97685"/>
                      <a:pt x="115956" y="162370"/>
                      <a:pt x="119393" y="226773"/>
                    </a:cubicBezTo>
                    <a:cubicBezTo>
                      <a:pt x="123450" y="303206"/>
                      <a:pt x="119055" y="379696"/>
                      <a:pt x="123112" y="455988"/>
                    </a:cubicBezTo>
                    <a:cubicBezTo>
                      <a:pt x="126690" y="522899"/>
                      <a:pt x="122830" y="589894"/>
                      <a:pt x="126464" y="656664"/>
                    </a:cubicBezTo>
                    <a:cubicBezTo>
                      <a:pt x="130634" y="732787"/>
                      <a:pt x="126352" y="808966"/>
                      <a:pt x="130324" y="884977"/>
                    </a:cubicBezTo>
                    <a:cubicBezTo>
                      <a:pt x="133818" y="951916"/>
                      <a:pt x="130042" y="1018911"/>
                      <a:pt x="133733" y="1085709"/>
                    </a:cubicBezTo>
                    <a:cubicBezTo>
                      <a:pt x="137903" y="1161269"/>
                      <a:pt x="135057" y="1236856"/>
                      <a:pt x="136832" y="1312388"/>
                    </a:cubicBezTo>
                    <a:cubicBezTo>
                      <a:pt x="136973" y="1317938"/>
                      <a:pt x="142692" y="1323488"/>
                      <a:pt x="137311" y="1329151"/>
                    </a:cubicBezTo>
                    <a:cubicBezTo>
                      <a:pt x="130859" y="1328559"/>
                      <a:pt x="124802" y="1331574"/>
                      <a:pt x="119646" y="1333856"/>
                    </a:cubicBezTo>
                    <a:cubicBezTo>
                      <a:pt x="104405" y="1340561"/>
                      <a:pt x="90572" y="1334419"/>
                      <a:pt x="76429" y="1331574"/>
                    </a:cubicBezTo>
                    <a:cubicBezTo>
                      <a:pt x="64484" y="1329151"/>
                      <a:pt x="52933" y="1324897"/>
                      <a:pt x="40988" y="1322418"/>
                    </a:cubicBezTo>
                    <a:cubicBezTo>
                      <a:pt x="34452" y="1321065"/>
                      <a:pt x="28535" y="1317713"/>
                      <a:pt x="21408" y="1317910"/>
                    </a:cubicBezTo>
                    <a:cubicBezTo>
                      <a:pt x="17435" y="1318023"/>
                      <a:pt x="14083" y="1314445"/>
                      <a:pt x="14364" y="1309261"/>
                    </a:cubicBezTo>
                    <a:cubicBezTo>
                      <a:pt x="14590" y="1304809"/>
                      <a:pt x="14533" y="1300330"/>
                      <a:pt x="14477" y="1295879"/>
                    </a:cubicBezTo>
                    <a:cubicBezTo>
                      <a:pt x="13885" y="1242012"/>
                      <a:pt x="13266" y="1188174"/>
                      <a:pt x="12618" y="1134307"/>
                    </a:cubicBezTo>
                    <a:cubicBezTo>
                      <a:pt x="12589" y="1131377"/>
                      <a:pt x="13209" y="1128306"/>
                      <a:pt x="11406" y="1125630"/>
                    </a:cubicBezTo>
                    <a:cubicBezTo>
                      <a:pt x="11209" y="1108867"/>
                      <a:pt x="10984" y="1092104"/>
                      <a:pt x="10786" y="1075369"/>
                    </a:cubicBezTo>
                    <a:cubicBezTo>
                      <a:pt x="8448" y="1072862"/>
                      <a:pt x="7462" y="1069819"/>
                      <a:pt x="7490" y="1066438"/>
                    </a:cubicBezTo>
                    <a:cubicBezTo>
                      <a:pt x="7659" y="1047506"/>
                      <a:pt x="6730" y="1028546"/>
                      <a:pt x="8025" y="1009614"/>
                    </a:cubicBezTo>
                    <a:cubicBezTo>
                      <a:pt x="8025" y="981666"/>
                      <a:pt x="8702" y="953690"/>
                      <a:pt x="8392" y="925743"/>
                    </a:cubicBezTo>
                    <a:cubicBezTo>
                      <a:pt x="8307" y="918615"/>
                      <a:pt x="8871" y="911431"/>
                      <a:pt x="7490" y="904360"/>
                    </a:cubicBezTo>
                    <a:cubicBezTo>
                      <a:pt x="7124" y="903317"/>
                      <a:pt x="6814" y="902247"/>
                      <a:pt x="6504" y="901176"/>
                    </a:cubicBezTo>
                    <a:cubicBezTo>
                      <a:pt x="5152" y="893541"/>
                      <a:pt x="5687" y="885878"/>
                      <a:pt x="6307" y="878215"/>
                    </a:cubicBezTo>
                    <a:cubicBezTo>
                      <a:pt x="5236" y="868834"/>
                      <a:pt x="5434" y="859452"/>
                      <a:pt x="6307" y="850070"/>
                    </a:cubicBezTo>
                    <a:cubicBezTo>
                      <a:pt x="5293" y="841703"/>
                      <a:pt x="5462" y="833336"/>
                      <a:pt x="6307" y="824969"/>
                    </a:cubicBezTo>
                    <a:cubicBezTo>
                      <a:pt x="5124" y="815418"/>
                      <a:pt x="5715" y="805839"/>
                      <a:pt x="6251" y="796288"/>
                    </a:cubicBezTo>
                    <a:cubicBezTo>
                      <a:pt x="4870" y="787104"/>
                      <a:pt x="6222" y="777976"/>
                      <a:pt x="6589" y="768792"/>
                    </a:cubicBezTo>
                    <a:cubicBezTo>
                      <a:pt x="7237" y="752480"/>
                      <a:pt x="5969" y="736196"/>
                      <a:pt x="4757" y="719940"/>
                    </a:cubicBezTo>
                    <a:cubicBezTo>
                      <a:pt x="3123" y="710389"/>
                      <a:pt x="3997" y="700810"/>
                      <a:pt x="4391" y="691232"/>
                    </a:cubicBezTo>
                    <a:cubicBezTo>
                      <a:pt x="3659" y="687259"/>
                      <a:pt x="3828" y="683287"/>
                      <a:pt x="4110" y="679286"/>
                    </a:cubicBezTo>
                    <a:cubicBezTo>
                      <a:pt x="4391" y="662974"/>
                      <a:pt x="3546" y="646690"/>
                      <a:pt x="3828" y="630406"/>
                    </a:cubicBezTo>
                    <a:cubicBezTo>
                      <a:pt x="3969" y="622687"/>
                      <a:pt x="3799" y="614968"/>
                      <a:pt x="3912" y="607248"/>
                    </a:cubicBezTo>
                    <a:cubicBezTo>
                      <a:pt x="3969" y="603360"/>
                      <a:pt x="3969" y="599444"/>
                      <a:pt x="7293" y="596599"/>
                    </a:cubicBezTo>
                    <a:cubicBezTo>
                      <a:pt x="7180" y="547944"/>
                      <a:pt x="7096" y="499290"/>
                      <a:pt x="6983" y="450663"/>
                    </a:cubicBezTo>
                    <a:cubicBezTo>
                      <a:pt x="6335" y="447705"/>
                      <a:pt x="6532" y="444719"/>
                      <a:pt x="6645" y="441761"/>
                    </a:cubicBezTo>
                    <a:cubicBezTo>
                      <a:pt x="8307" y="406319"/>
                      <a:pt x="6786" y="370737"/>
                      <a:pt x="3095" y="335690"/>
                    </a:cubicBezTo>
                    <a:cubicBezTo>
                      <a:pt x="-1497" y="291909"/>
                      <a:pt x="1179" y="248325"/>
                      <a:pt x="475" y="204657"/>
                    </a:cubicBezTo>
                    <a:cubicBezTo>
                      <a:pt x="-426" y="149269"/>
                      <a:pt x="222" y="93825"/>
                      <a:pt x="278" y="38409"/>
                    </a:cubicBezTo>
                    <a:cubicBezTo>
                      <a:pt x="278" y="23844"/>
                      <a:pt x="757" y="23646"/>
                      <a:pt x="14336" y="19054"/>
                    </a:cubicBezTo>
                    <a:cubicBezTo>
                      <a:pt x="33212" y="12687"/>
                      <a:pt x="52173" y="6658"/>
                      <a:pt x="71386" y="1390"/>
                    </a:cubicBezTo>
                    <a:cubicBezTo>
                      <a:pt x="76148" y="94"/>
                      <a:pt x="80599" y="-695"/>
                      <a:pt x="85360" y="855"/>
                    </a:cubicBezTo>
                    <a:cubicBezTo>
                      <a:pt x="91164" y="2770"/>
                      <a:pt x="97193" y="1784"/>
                      <a:pt x="103109" y="2010"/>
                    </a:cubicBezTo>
                    <a:cubicBezTo>
                      <a:pt x="107391" y="2094"/>
                      <a:pt x="111561" y="2094"/>
                      <a:pt x="114744" y="55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73" name="Rectangle 72">
                <a:extLst>
                  <a:ext uri="{FF2B5EF4-FFF2-40B4-BE49-F238E27FC236}">
                    <a16:creationId xmlns:a16="http://schemas.microsoft.com/office/drawing/2014/main" xmlns="" id="{1B7A8FCD-072A-40E3-AC9B-3E1AFB42857B}"/>
                  </a:ext>
                </a:extLst>
              </p:cNvPr>
              <p:cNvSpPr/>
              <p:nvPr/>
            </p:nvSpPr>
            <p:spPr>
              <a:xfrm>
                <a:off x="10498641" y="255332"/>
                <a:ext cx="363177" cy="2141674"/>
              </a:xfrm>
              <a:prstGeom prst="rect">
                <a:avLst/>
              </a:prstGeom>
              <a:solidFill>
                <a:srgbClr val="5A4958"/>
              </a:solidFill>
              <a:ln w="2811" cap="flat">
                <a:noFill/>
                <a:prstDash val="solid"/>
                <a:miter/>
              </a:ln>
            </p:spPr>
            <p:txBody>
              <a:bodyPr rtlCol="0" anchor="ctr"/>
              <a:lstStyle/>
              <a:p>
                <a:endParaRPr lang="en-US" dirty="0">
                  <a:solidFill>
                    <a:schemeClr val="tx1"/>
                  </a:solidFill>
                </a:endParaRPr>
              </a:p>
            </p:txBody>
          </p:sp>
        </p:grpSp>
        <p:grpSp>
          <p:nvGrpSpPr>
            <p:cNvPr id="34" name="Group 80">
              <a:extLst>
                <a:ext uri="{FF2B5EF4-FFF2-40B4-BE49-F238E27FC236}">
                  <a16:creationId xmlns:a16="http://schemas.microsoft.com/office/drawing/2014/main" xmlns="" id="{BDD49D21-4795-4341-8880-4CBB161A3213}"/>
                </a:ext>
              </a:extLst>
            </p:cNvPr>
            <p:cNvGrpSpPr/>
            <p:nvPr/>
          </p:nvGrpSpPr>
          <p:grpSpPr>
            <a:xfrm>
              <a:off x="9083213" y="3377138"/>
              <a:ext cx="1514606" cy="2377731"/>
              <a:chOff x="9083213" y="3377138"/>
              <a:chExt cx="1514606" cy="2377731"/>
            </a:xfrm>
          </p:grpSpPr>
          <p:sp>
            <p:nvSpPr>
              <p:cNvPr id="40" name="Freeform: Shape 9">
                <a:extLst>
                  <a:ext uri="{FF2B5EF4-FFF2-40B4-BE49-F238E27FC236}">
                    <a16:creationId xmlns:a16="http://schemas.microsoft.com/office/drawing/2014/main" xmlns="" id="{B3FDD686-321A-4C6E-8782-2CB3BC84623D}"/>
                  </a:ext>
                </a:extLst>
              </p:cNvPr>
              <p:cNvSpPr/>
              <p:nvPr/>
            </p:nvSpPr>
            <p:spPr>
              <a:xfrm>
                <a:off x="9083213" y="3377138"/>
                <a:ext cx="1514606" cy="2377731"/>
              </a:xfrm>
              <a:custGeom>
                <a:avLst/>
                <a:gdLst>
                  <a:gd name="connsiteX0" fmla="*/ 331886 w 804534"/>
                  <a:gd name="connsiteY0" fmla="*/ 1191083 h 1263012"/>
                  <a:gd name="connsiteX1" fmla="*/ 288697 w 804534"/>
                  <a:gd name="connsiteY1" fmla="*/ 1069433 h 1263012"/>
                  <a:gd name="connsiteX2" fmla="*/ 280753 w 804534"/>
                  <a:gd name="connsiteY2" fmla="*/ 1054726 h 1263012"/>
                  <a:gd name="connsiteX3" fmla="*/ 227816 w 804534"/>
                  <a:gd name="connsiteY3" fmla="*/ 903973 h 1263012"/>
                  <a:gd name="connsiteX4" fmla="*/ 222660 w 804534"/>
                  <a:gd name="connsiteY4" fmla="*/ 881547 h 1263012"/>
                  <a:gd name="connsiteX5" fmla="*/ 179753 w 804534"/>
                  <a:gd name="connsiteY5" fmla="*/ 757925 h 1263012"/>
                  <a:gd name="connsiteX6" fmla="*/ 157665 w 804534"/>
                  <a:gd name="connsiteY6" fmla="*/ 695888 h 1263012"/>
                  <a:gd name="connsiteX7" fmla="*/ 151185 w 804534"/>
                  <a:gd name="connsiteY7" fmla="*/ 686647 h 1263012"/>
                  <a:gd name="connsiteX8" fmla="*/ 84331 w 804534"/>
                  <a:gd name="connsiteY8" fmla="*/ 496424 h 1263012"/>
                  <a:gd name="connsiteX9" fmla="*/ 82641 w 804534"/>
                  <a:gd name="connsiteY9" fmla="*/ 490423 h 1263012"/>
                  <a:gd name="connsiteX10" fmla="*/ 84979 w 804534"/>
                  <a:gd name="connsiteY10" fmla="*/ 479210 h 1263012"/>
                  <a:gd name="connsiteX11" fmla="*/ 78837 w 804534"/>
                  <a:gd name="connsiteY11" fmla="*/ 441064 h 1263012"/>
                  <a:gd name="connsiteX12" fmla="*/ 56102 w 804534"/>
                  <a:gd name="connsiteY12" fmla="*/ 415061 h 1263012"/>
                  <a:gd name="connsiteX13" fmla="*/ 2122 w 804534"/>
                  <a:gd name="connsiteY13" fmla="*/ 262504 h 1263012"/>
                  <a:gd name="connsiteX14" fmla="*/ 10236 w 804534"/>
                  <a:gd name="connsiteY14" fmla="*/ 243065 h 1263012"/>
                  <a:gd name="connsiteX15" fmla="*/ 151974 w 804534"/>
                  <a:gd name="connsiteY15" fmla="*/ 193114 h 1263012"/>
                  <a:gd name="connsiteX16" fmla="*/ 155439 w 804534"/>
                  <a:gd name="connsiteY16" fmla="*/ 192241 h 1263012"/>
                  <a:gd name="connsiteX17" fmla="*/ 206348 w 804534"/>
                  <a:gd name="connsiteY17" fmla="*/ 174830 h 1263012"/>
                  <a:gd name="connsiteX18" fmla="*/ 214180 w 804534"/>
                  <a:gd name="connsiteY18" fmla="*/ 170886 h 1263012"/>
                  <a:gd name="connsiteX19" fmla="*/ 254552 w 804534"/>
                  <a:gd name="connsiteY19" fmla="*/ 156433 h 1263012"/>
                  <a:gd name="connsiteX20" fmla="*/ 303432 w 804534"/>
                  <a:gd name="connsiteY20" fmla="*/ 139868 h 1263012"/>
                  <a:gd name="connsiteX21" fmla="*/ 520786 w 804534"/>
                  <a:gd name="connsiteY21" fmla="*/ 63688 h 1263012"/>
                  <a:gd name="connsiteX22" fmla="*/ 557326 w 804534"/>
                  <a:gd name="connsiteY22" fmla="*/ 50954 h 1263012"/>
                  <a:gd name="connsiteX23" fmla="*/ 676948 w 804534"/>
                  <a:gd name="connsiteY23" fmla="*/ 8610 h 1263012"/>
                  <a:gd name="connsiteX24" fmla="*/ 695430 w 804534"/>
                  <a:gd name="connsiteY24" fmla="*/ 1933 h 1263012"/>
                  <a:gd name="connsiteX25" fmla="*/ 713629 w 804534"/>
                  <a:gd name="connsiteY25" fmla="*/ 10498 h 1263012"/>
                  <a:gd name="connsiteX26" fmla="*/ 745183 w 804534"/>
                  <a:gd name="connsiteY26" fmla="*/ 99806 h 1263012"/>
                  <a:gd name="connsiteX27" fmla="*/ 789443 w 804534"/>
                  <a:gd name="connsiteY27" fmla="*/ 225372 h 1263012"/>
                  <a:gd name="connsiteX28" fmla="*/ 798176 w 804534"/>
                  <a:gd name="connsiteY28" fmla="*/ 273238 h 1263012"/>
                  <a:gd name="connsiteX29" fmla="*/ 800148 w 804534"/>
                  <a:gd name="connsiteY29" fmla="*/ 323921 h 1263012"/>
                  <a:gd name="connsiteX30" fmla="*/ 800543 w 804534"/>
                  <a:gd name="connsiteY30" fmla="*/ 458954 h 1263012"/>
                  <a:gd name="connsiteX31" fmla="*/ 799416 w 804534"/>
                  <a:gd name="connsiteY31" fmla="*/ 464138 h 1263012"/>
                  <a:gd name="connsiteX32" fmla="*/ 792682 w 804534"/>
                  <a:gd name="connsiteY32" fmla="*/ 464588 h 1263012"/>
                  <a:gd name="connsiteX33" fmla="*/ 788203 w 804534"/>
                  <a:gd name="connsiteY33" fmla="*/ 454897 h 1263012"/>
                  <a:gd name="connsiteX34" fmla="*/ 675906 w 804534"/>
                  <a:gd name="connsiteY34" fmla="*/ 155053 h 1263012"/>
                  <a:gd name="connsiteX35" fmla="*/ 659199 w 804534"/>
                  <a:gd name="connsiteY35" fmla="*/ 147390 h 1263012"/>
                  <a:gd name="connsiteX36" fmla="*/ 148058 w 804534"/>
                  <a:gd name="connsiteY36" fmla="*/ 338712 h 1263012"/>
                  <a:gd name="connsiteX37" fmla="*/ 125379 w 804534"/>
                  <a:gd name="connsiteY37" fmla="*/ 347023 h 1263012"/>
                  <a:gd name="connsiteX38" fmla="*/ 118674 w 804534"/>
                  <a:gd name="connsiteY38" fmla="*/ 361335 h 1263012"/>
                  <a:gd name="connsiteX39" fmla="*/ 156848 w 804534"/>
                  <a:gd name="connsiteY39" fmla="*/ 463574 h 1263012"/>
                  <a:gd name="connsiteX40" fmla="*/ 284866 w 804534"/>
                  <a:gd name="connsiteY40" fmla="*/ 805312 h 1263012"/>
                  <a:gd name="connsiteX41" fmla="*/ 388345 w 804534"/>
                  <a:gd name="connsiteY41" fmla="*/ 1081716 h 1263012"/>
                  <a:gd name="connsiteX42" fmla="*/ 406206 w 804534"/>
                  <a:gd name="connsiteY42" fmla="*/ 1089886 h 1263012"/>
                  <a:gd name="connsiteX43" fmla="*/ 669257 w 804534"/>
                  <a:gd name="connsiteY43" fmla="*/ 991225 h 1263012"/>
                  <a:gd name="connsiteX44" fmla="*/ 788344 w 804534"/>
                  <a:gd name="connsiteY44" fmla="*/ 946937 h 1263012"/>
                  <a:gd name="connsiteX45" fmla="*/ 802796 w 804534"/>
                  <a:gd name="connsiteY45" fmla="*/ 947867 h 1263012"/>
                  <a:gd name="connsiteX46" fmla="*/ 803839 w 804534"/>
                  <a:gd name="connsiteY46" fmla="*/ 990971 h 1263012"/>
                  <a:gd name="connsiteX47" fmla="*/ 801022 w 804534"/>
                  <a:gd name="connsiteY47" fmla="*/ 996296 h 1263012"/>
                  <a:gd name="connsiteX48" fmla="*/ 801529 w 804534"/>
                  <a:gd name="connsiteY48" fmla="*/ 1099493 h 1263012"/>
                  <a:gd name="connsiteX49" fmla="*/ 800655 w 804534"/>
                  <a:gd name="connsiteY49" fmla="*/ 1108987 h 1263012"/>
                  <a:gd name="connsiteX50" fmla="*/ 792344 w 804534"/>
                  <a:gd name="connsiteY50" fmla="*/ 1115326 h 1263012"/>
                  <a:gd name="connsiteX51" fmla="*/ 684386 w 804534"/>
                  <a:gd name="connsiteY51" fmla="*/ 1153501 h 1263012"/>
                  <a:gd name="connsiteX52" fmla="*/ 666834 w 804534"/>
                  <a:gd name="connsiteY52" fmla="*/ 1156628 h 1263012"/>
                  <a:gd name="connsiteX53" fmla="*/ 601952 w 804534"/>
                  <a:gd name="connsiteY53" fmla="*/ 1178912 h 1263012"/>
                  <a:gd name="connsiteX54" fmla="*/ 469962 w 804534"/>
                  <a:gd name="connsiteY54" fmla="*/ 1225370 h 1263012"/>
                  <a:gd name="connsiteX55" fmla="*/ 466046 w 804534"/>
                  <a:gd name="connsiteY55" fmla="*/ 1227455 h 1263012"/>
                  <a:gd name="connsiteX56" fmla="*/ 375273 w 804534"/>
                  <a:gd name="connsiteY56" fmla="*/ 1259064 h 1263012"/>
                  <a:gd name="connsiteX57" fmla="*/ 352960 w 804534"/>
                  <a:gd name="connsiteY57" fmla="*/ 1248725 h 1263012"/>
                  <a:gd name="connsiteX58" fmla="*/ 331886 w 804534"/>
                  <a:gd name="connsiteY58" fmla="*/ 1191083 h 1263012"/>
                  <a:gd name="connsiteX0" fmla="*/ 331886 w 804534"/>
                  <a:gd name="connsiteY0" fmla="*/ 1191083 h 1263012"/>
                  <a:gd name="connsiteX1" fmla="*/ 288697 w 804534"/>
                  <a:gd name="connsiteY1" fmla="*/ 1069433 h 1263012"/>
                  <a:gd name="connsiteX2" fmla="*/ 280753 w 804534"/>
                  <a:gd name="connsiteY2" fmla="*/ 1054726 h 1263012"/>
                  <a:gd name="connsiteX3" fmla="*/ 227816 w 804534"/>
                  <a:gd name="connsiteY3" fmla="*/ 903973 h 1263012"/>
                  <a:gd name="connsiteX4" fmla="*/ 222660 w 804534"/>
                  <a:gd name="connsiteY4" fmla="*/ 881547 h 1263012"/>
                  <a:gd name="connsiteX5" fmla="*/ 179753 w 804534"/>
                  <a:gd name="connsiteY5" fmla="*/ 757925 h 1263012"/>
                  <a:gd name="connsiteX6" fmla="*/ 157665 w 804534"/>
                  <a:gd name="connsiteY6" fmla="*/ 695888 h 1263012"/>
                  <a:gd name="connsiteX7" fmla="*/ 151185 w 804534"/>
                  <a:gd name="connsiteY7" fmla="*/ 686647 h 1263012"/>
                  <a:gd name="connsiteX8" fmla="*/ 84331 w 804534"/>
                  <a:gd name="connsiteY8" fmla="*/ 496424 h 1263012"/>
                  <a:gd name="connsiteX9" fmla="*/ 82641 w 804534"/>
                  <a:gd name="connsiteY9" fmla="*/ 490423 h 1263012"/>
                  <a:gd name="connsiteX10" fmla="*/ 84979 w 804534"/>
                  <a:gd name="connsiteY10" fmla="*/ 479210 h 1263012"/>
                  <a:gd name="connsiteX11" fmla="*/ 78837 w 804534"/>
                  <a:gd name="connsiteY11" fmla="*/ 441064 h 1263012"/>
                  <a:gd name="connsiteX12" fmla="*/ 56102 w 804534"/>
                  <a:gd name="connsiteY12" fmla="*/ 415061 h 1263012"/>
                  <a:gd name="connsiteX13" fmla="*/ 2122 w 804534"/>
                  <a:gd name="connsiteY13" fmla="*/ 262504 h 1263012"/>
                  <a:gd name="connsiteX14" fmla="*/ 10236 w 804534"/>
                  <a:gd name="connsiteY14" fmla="*/ 243065 h 1263012"/>
                  <a:gd name="connsiteX15" fmla="*/ 151974 w 804534"/>
                  <a:gd name="connsiteY15" fmla="*/ 193114 h 1263012"/>
                  <a:gd name="connsiteX16" fmla="*/ 155439 w 804534"/>
                  <a:gd name="connsiteY16" fmla="*/ 192241 h 1263012"/>
                  <a:gd name="connsiteX17" fmla="*/ 206348 w 804534"/>
                  <a:gd name="connsiteY17" fmla="*/ 174830 h 1263012"/>
                  <a:gd name="connsiteX18" fmla="*/ 254552 w 804534"/>
                  <a:gd name="connsiteY18" fmla="*/ 156433 h 1263012"/>
                  <a:gd name="connsiteX19" fmla="*/ 303432 w 804534"/>
                  <a:gd name="connsiteY19" fmla="*/ 139868 h 1263012"/>
                  <a:gd name="connsiteX20" fmla="*/ 520786 w 804534"/>
                  <a:gd name="connsiteY20" fmla="*/ 63688 h 1263012"/>
                  <a:gd name="connsiteX21" fmla="*/ 557326 w 804534"/>
                  <a:gd name="connsiteY21" fmla="*/ 50954 h 1263012"/>
                  <a:gd name="connsiteX22" fmla="*/ 676948 w 804534"/>
                  <a:gd name="connsiteY22" fmla="*/ 8610 h 1263012"/>
                  <a:gd name="connsiteX23" fmla="*/ 695430 w 804534"/>
                  <a:gd name="connsiteY23" fmla="*/ 1933 h 1263012"/>
                  <a:gd name="connsiteX24" fmla="*/ 713629 w 804534"/>
                  <a:gd name="connsiteY24" fmla="*/ 10498 h 1263012"/>
                  <a:gd name="connsiteX25" fmla="*/ 745183 w 804534"/>
                  <a:gd name="connsiteY25" fmla="*/ 99806 h 1263012"/>
                  <a:gd name="connsiteX26" fmla="*/ 789443 w 804534"/>
                  <a:gd name="connsiteY26" fmla="*/ 225372 h 1263012"/>
                  <a:gd name="connsiteX27" fmla="*/ 798176 w 804534"/>
                  <a:gd name="connsiteY27" fmla="*/ 273238 h 1263012"/>
                  <a:gd name="connsiteX28" fmla="*/ 800148 w 804534"/>
                  <a:gd name="connsiteY28" fmla="*/ 323921 h 1263012"/>
                  <a:gd name="connsiteX29" fmla="*/ 800543 w 804534"/>
                  <a:gd name="connsiteY29" fmla="*/ 458954 h 1263012"/>
                  <a:gd name="connsiteX30" fmla="*/ 799416 w 804534"/>
                  <a:gd name="connsiteY30" fmla="*/ 464138 h 1263012"/>
                  <a:gd name="connsiteX31" fmla="*/ 792682 w 804534"/>
                  <a:gd name="connsiteY31" fmla="*/ 464588 h 1263012"/>
                  <a:gd name="connsiteX32" fmla="*/ 788203 w 804534"/>
                  <a:gd name="connsiteY32" fmla="*/ 454897 h 1263012"/>
                  <a:gd name="connsiteX33" fmla="*/ 675906 w 804534"/>
                  <a:gd name="connsiteY33" fmla="*/ 155053 h 1263012"/>
                  <a:gd name="connsiteX34" fmla="*/ 659199 w 804534"/>
                  <a:gd name="connsiteY34" fmla="*/ 147390 h 1263012"/>
                  <a:gd name="connsiteX35" fmla="*/ 148058 w 804534"/>
                  <a:gd name="connsiteY35" fmla="*/ 338712 h 1263012"/>
                  <a:gd name="connsiteX36" fmla="*/ 125379 w 804534"/>
                  <a:gd name="connsiteY36" fmla="*/ 347023 h 1263012"/>
                  <a:gd name="connsiteX37" fmla="*/ 118674 w 804534"/>
                  <a:gd name="connsiteY37" fmla="*/ 361335 h 1263012"/>
                  <a:gd name="connsiteX38" fmla="*/ 156848 w 804534"/>
                  <a:gd name="connsiteY38" fmla="*/ 463574 h 1263012"/>
                  <a:gd name="connsiteX39" fmla="*/ 284866 w 804534"/>
                  <a:gd name="connsiteY39" fmla="*/ 805312 h 1263012"/>
                  <a:gd name="connsiteX40" fmla="*/ 388345 w 804534"/>
                  <a:gd name="connsiteY40" fmla="*/ 1081716 h 1263012"/>
                  <a:gd name="connsiteX41" fmla="*/ 406206 w 804534"/>
                  <a:gd name="connsiteY41" fmla="*/ 1089886 h 1263012"/>
                  <a:gd name="connsiteX42" fmla="*/ 669257 w 804534"/>
                  <a:gd name="connsiteY42" fmla="*/ 991225 h 1263012"/>
                  <a:gd name="connsiteX43" fmla="*/ 788344 w 804534"/>
                  <a:gd name="connsiteY43" fmla="*/ 946937 h 1263012"/>
                  <a:gd name="connsiteX44" fmla="*/ 802796 w 804534"/>
                  <a:gd name="connsiteY44" fmla="*/ 947867 h 1263012"/>
                  <a:gd name="connsiteX45" fmla="*/ 803839 w 804534"/>
                  <a:gd name="connsiteY45" fmla="*/ 990971 h 1263012"/>
                  <a:gd name="connsiteX46" fmla="*/ 801022 w 804534"/>
                  <a:gd name="connsiteY46" fmla="*/ 996296 h 1263012"/>
                  <a:gd name="connsiteX47" fmla="*/ 801529 w 804534"/>
                  <a:gd name="connsiteY47" fmla="*/ 1099493 h 1263012"/>
                  <a:gd name="connsiteX48" fmla="*/ 800655 w 804534"/>
                  <a:gd name="connsiteY48" fmla="*/ 1108987 h 1263012"/>
                  <a:gd name="connsiteX49" fmla="*/ 792344 w 804534"/>
                  <a:gd name="connsiteY49" fmla="*/ 1115326 h 1263012"/>
                  <a:gd name="connsiteX50" fmla="*/ 684386 w 804534"/>
                  <a:gd name="connsiteY50" fmla="*/ 1153501 h 1263012"/>
                  <a:gd name="connsiteX51" fmla="*/ 666834 w 804534"/>
                  <a:gd name="connsiteY51" fmla="*/ 1156628 h 1263012"/>
                  <a:gd name="connsiteX52" fmla="*/ 601952 w 804534"/>
                  <a:gd name="connsiteY52" fmla="*/ 1178912 h 1263012"/>
                  <a:gd name="connsiteX53" fmla="*/ 469962 w 804534"/>
                  <a:gd name="connsiteY53" fmla="*/ 1225370 h 1263012"/>
                  <a:gd name="connsiteX54" fmla="*/ 466046 w 804534"/>
                  <a:gd name="connsiteY54" fmla="*/ 1227455 h 1263012"/>
                  <a:gd name="connsiteX55" fmla="*/ 375273 w 804534"/>
                  <a:gd name="connsiteY55" fmla="*/ 1259064 h 1263012"/>
                  <a:gd name="connsiteX56" fmla="*/ 352960 w 804534"/>
                  <a:gd name="connsiteY56" fmla="*/ 1248725 h 1263012"/>
                  <a:gd name="connsiteX57" fmla="*/ 331886 w 804534"/>
                  <a:gd name="connsiteY57" fmla="*/ 1191083 h 1263012"/>
                  <a:gd name="connsiteX0" fmla="*/ 331886 w 804534"/>
                  <a:gd name="connsiteY0" fmla="*/ 1191083 h 1263012"/>
                  <a:gd name="connsiteX1" fmla="*/ 288697 w 804534"/>
                  <a:gd name="connsiteY1" fmla="*/ 1069433 h 1263012"/>
                  <a:gd name="connsiteX2" fmla="*/ 280753 w 804534"/>
                  <a:gd name="connsiteY2" fmla="*/ 1054726 h 1263012"/>
                  <a:gd name="connsiteX3" fmla="*/ 227816 w 804534"/>
                  <a:gd name="connsiteY3" fmla="*/ 903973 h 1263012"/>
                  <a:gd name="connsiteX4" fmla="*/ 222660 w 804534"/>
                  <a:gd name="connsiteY4" fmla="*/ 881547 h 1263012"/>
                  <a:gd name="connsiteX5" fmla="*/ 179753 w 804534"/>
                  <a:gd name="connsiteY5" fmla="*/ 757925 h 1263012"/>
                  <a:gd name="connsiteX6" fmla="*/ 157665 w 804534"/>
                  <a:gd name="connsiteY6" fmla="*/ 695888 h 1263012"/>
                  <a:gd name="connsiteX7" fmla="*/ 151185 w 804534"/>
                  <a:gd name="connsiteY7" fmla="*/ 686647 h 1263012"/>
                  <a:gd name="connsiteX8" fmla="*/ 84331 w 804534"/>
                  <a:gd name="connsiteY8" fmla="*/ 496424 h 1263012"/>
                  <a:gd name="connsiteX9" fmla="*/ 82641 w 804534"/>
                  <a:gd name="connsiteY9" fmla="*/ 490423 h 1263012"/>
                  <a:gd name="connsiteX10" fmla="*/ 84979 w 804534"/>
                  <a:gd name="connsiteY10" fmla="*/ 479210 h 1263012"/>
                  <a:gd name="connsiteX11" fmla="*/ 78837 w 804534"/>
                  <a:gd name="connsiteY11" fmla="*/ 441064 h 1263012"/>
                  <a:gd name="connsiteX12" fmla="*/ 56102 w 804534"/>
                  <a:gd name="connsiteY12" fmla="*/ 415061 h 1263012"/>
                  <a:gd name="connsiteX13" fmla="*/ 2122 w 804534"/>
                  <a:gd name="connsiteY13" fmla="*/ 262504 h 1263012"/>
                  <a:gd name="connsiteX14" fmla="*/ 10236 w 804534"/>
                  <a:gd name="connsiteY14" fmla="*/ 243065 h 1263012"/>
                  <a:gd name="connsiteX15" fmla="*/ 151974 w 804534"/>
                  <a:gd name="connsiteY15" fmla="*/ 193114 h 1263012"/>
                  <a:gd name="connsiteX16" fmla="*/ 155439 w 804534"/>
                  <a:gd name="connsiteY16" fmla="*/ 192241 h 1263012"/>
                  <a:gd name="connsiteX17" fmla="*/ 254552 w 804534"/>
                  <a:gd name="connsiteY17" fmla="*/ 156433 h 1263012"/>
                  <a:gd name="connsiteX18" fmla="*/ 303432 w 804534"/>
                  <a:gd name="connsiteY18" fmla="*/ 139868 h 1263012"/>
                  <a:gd name="connsiteX19" fmla="*/ 520786 w 804534"/>
                  <a:gd name="connsiteY19" fmla="*/ 63688 h 1263012"/>
                  <a:gd name="connsiteX20" fmla="*/ 557326 w 804534"/>
                  <a:gd name="connsiteY20" fmla="*/ 50954 h 1263012"/>
                  <a:gd name="connsiteX21" fmla="*/ 676948 w 804534"/>
                  <a:gd name="connsiteY21" fmla="*/ 8610 h 1263012"/>
                  <a:gd name="connsiteX22" fmla="*/ 695430 w 804534"/>
                  <a:gd name="connsiteY22" fmla="*/ 1933 h 1263012"/>
                  <a:gd name="connsiteX23" fmla="*/ 713629 w 804534"/>
                  <a:gd name="connsiteY23" fmla="*/ 10498 h 1263012"/>
                  <a:gd name="connsiteX24" fmla="*/ 745183 w 804534"/>
                  <a:gd name="connsiteY24" fmla="*/ 99806 h 1263012"/>
                  <a:gd name="connsiteX25" fmla="*/ 789443 w 804534"/>
                  <a:gd name="connsiteY25" fmla="*/ 225372 h 1263012"/>
                  <a:gd name="connsiteX26" fmla="*/ 798176 w 804534"/>
                  <a:gd name="connsiteY26" fmla="*/ 273238 h 1263012"/>
                  <a:gd name="connsiteX27" fmla="*/ 800148 w 804534"/>
                  <a:gd name="connsiteY27" fmla="*/ 323921 h 1263012"/>
                  <a:gd name="connsiteX28" fmla="*/ 800543 w 804534"/>
                  <a:gd name="connsiteY28" fmla="*/ 458954 h 1263012"/>
                  <a:gd name="connsiteX29" fmla="*/ 799416 w 804534"/>
                  <a:gd name="connsiteY29" fmla="*/ 464138 h 1263012"/>
                  <a:gd name="connsiteX30" fmla="*/ 792682 w 804534"/>
                  <a:gd name="connsiteY30" fmla="*/ 464588 h 1263012"/>
                  <a:gd name="connsiteX31" fmla="*/ 788203 w 804534"/>
                  <a:gd name="connsiteY31" fmla="*/ 454897 h 1263012"/>
                  <a:gd name="connsiteX32" fmla="*/ 675906 w 804534"/>
                  <a:gd name="connsiteY32" fmla="*/ 155053 h 1263012"/>
                  <a:gd name="connsiteX33" fmla="*/ 659199 w 804534"/>
                  <a:gd name="connsiteY33" fmla="*/ 147390 h 1263012"/>
                  <a:gd name="connsiteX34" fmla="*/ 148058 w 804534"/>
                  <a:gd name="connsiteY34" fmla="*/ 338712 h 1263012"/>
                  <a:gd name="connsiteX35" fmla="*/ 125379 w 804534"/>
                  <a:gd name="connsiteY35" fmla="*/ 347023 h 1263012"/>
                  <a:gd name="connsiteX36" fmla="*/ 118674 w 804534"/>
                  <a:gd name="connsiteY36" fmla="*/ 361335 h 1263012"/>
                  <a:gd name="connsiteX37" fmla="*/ 156848 w 804534"/>
                  <a:gd name="connsiteY37" fmla="*/ 463574 h 1263012"/>
                  <a:gd name="connsiteX38" fmla="*/ 284866 w 804534"/>
                  <a:gd name="connsiteY38" fmla="*/ 805312 h 1263012"/>
                  <a:gd name="connsiteX39" fmla="*/ 388345 w 804534"/>
                  <a:gd name="connsiteY39" fmla="*/ 1081716 h 1263012"/>
                  <a:gd name="connsiteX40" fmla="*/ 406206 w 804534"/>
                  <a:gd name="connsiteY40" fmla="*/ 1089886 h 1263012"/>
                  <a:gd name="connsiteX41" fmla="*/ 669257 w 804534"/>
                  <a:gd name="connsiteY41" fmla="*/ 991225 h 1263012"/>
                  <a:gd name="connsiteX42" fmla="*/ 788344 w 804534"/>
                  <a:gd name="connsiteY42" fmla="*/ 946937 h 1263012"/>
                  <a:gd name="connsiteX43" fmla="*/ 802796 w 804534"/>
                  <a:gd name="connsiteY43" fmla="*/ 947867 h 1263012"/>
                  <a:gd name="connsiteX44" fmla="*/ 803839 w 804534"/>
                  <a:gd name="connsiteY44" fmla="*/ 990971 h 1263012"/>
                  <a:gd name="connsiteX45" fmla="*/ 801022 w 804534"/>
                  <a:gd name="connsiteY45" fmla="*/ 996296 h 1263012"/>
                  <a:gd name="connsiteX46" fmla="*/ 801529 w 804534"/>
                  <a:gd name="connsiteY46" fmla="*/ 1099493 h 1263012"/>
                  <a:gd name="connsiteX47" fmla="*/ 800655 w 804534"/>
                  <a:gd name="connsiteY47" fmla="*/ 1108987 h 1263012"/>
                  <a:gd name="connsiteX48" fmla="*/ 792344 w 804534"/>
                  <a:gd name="connsiteY48" fmla="*/ 1115326 h 1263012"/>
                  <a:gd name="connsiteX49" fmla="*/ 684386 w 804534"/>
                  <a:gd name="connsiteY49" fmla="*/ 1153501 h 1263012"/>
                  <a:gd name="connsiteX50" fmla="*/ 666834 w 804534"/>
                  <a:gd name="connsiteY50" fmla="*/ 1156628 h 1263012"/>
                  <a:gd name="connsiteX51" fmla="*/ 601952 w 804534"/>
                  <a:gd name="connsiteY51" fmla="*/ 1178912 h 1263012"/>
                  <a:gd name="connsiteX52" fmla="*/ 469962 w 804534"/>
                  <a:gd name="connsiteY52" fmla="*/ 1225370 h 1263012"/>
                  <a:gd name="connsiteX53" fmla="*/ 466046 w 804534"/>
                  <a:gd name="connsiteY53" fmla="*/ 1227455 h 1263012"/>
                  <a:gd name="connsiteX54" fmla="*/ 375273 w 804534"/>
                  <a:gd name="connsiteY54" fmla="*/ 1259064 h 1263012"/>
                  <a:gd name="connsiteX55" fmla="*/ 352960 w 804534"/>
                  <a:gd name="connsiteY55" fmla="*/ 1248725 h 1263012"/>
                  <a:gd name="connsiteX56" fmla="*/ 331886 w 804534"/>
                  <a:gd name="connsiteY56" fmla="*/ 1191083 h 1263012"/>
                  <a:gd name="connsiteX0" fmla="*/ 331886 w 804534"/>
                  <a:gd name="connsiteY0" fmla="*/ 1191083 h 1263012"/>
                  <a:gd name="connsiteX1" fmla="*/ 288697 w 804534"/>
                  <a:gd name="connsiteY1" fmla="*/ 1069433 h 1263012"/>
                  <a:gd name="connsiteX2" fmla="*/ 280753 w 804534"/>
                  <a:gd name="connsiteY2" fmla="*/ 1054726 h 1263012"/>
                  <a:gd name="connsiteX3" fmla="*/ 227816 w 804534"/>
                  <a:gd name="connsiteY3" fmla="*/ 903973 h 1263012"/>
                  <a:gd name="connsiteX4" fmla="*/ 222660 w 804534"/>
                  <a:gd name="connsiteY4" fmla="*/ 881547 h 1263012"/>
                  <a:gd name="connsiteX5" fmla="*/ 179753 w 804534"/>
                  <a:gd name="connsiteY5" fmla="*/ 757925 h 1263012"/>
                  <a:gd name="connsiteX6" fmla="*/ 157665 w 804534"/>
                  <a:gd name="connsiteY6" fmla="*/ 695888 h 1263012"/>
                  <a:gd name="connsiteX7" fmla="*/ 151185 w 804534"/>
                  <a:gd name="connsiteY7" fmla="*/ 686647 h 1263012"/>
                  <a:gd name="connsiteX8" fmla="*/ 84331 w 804534"/>
                  <a:gd name="connsiteY8" fmla="*/ 496424 h 1263012"/>
                  <a:gd name="connsiteX9" fmla="*/ 82641 w 804534"/>
                  <a:gd name="connsiteY9" fmla="*/ 490423 h 1263012"/>
                  <a:gd name="connsiteX10" fmla="*/ 84979 w 804534"/>
                  <a:gd name="connsiteY10" fmla="*/ 479210 h 1263012"/>
                  <a:gd name="connsiteX11" fmla="*/ 78837 w 804534"/>
                  <a:gd name="connsiteY11" fmla="*/ 441064 h 1263012"/>
                  <a:gd name="connsiteX12" fmla="*/ 56102 w 804534"/>
                  <a:gd name="connsiteY12" fmla="*/ 415061 h 1263012"/>
                  <a:gd name="connsiteX13" fmla="*/ 2122 w 804534"/>
                  <a:gd name="connsiteY13" fmla="*/ 262504 h 1263012"/>
                  <a:gd name="connsiteX14" fmla="*/ 10236 w 804534"/>
                  <a:gd name="connsiteY14" fmla="*/ 243065 h 1263012"/>
                  <a:gd name="connsiteX15" fmla="*/ 151974 w 804534"/>
                  <a:gd name="connsiteY15" fmla="*/ 193114 h 1263012"/>
                  <a:gd name="connsiteX16" fmla="*/ 254552 w 804534"/>
                  <a:gd name="connsiteY16" fmla="*/ 156433 h 1263012"/>
                  <a:gd name="connsiteX17" fmla="*/ 303432 w 804534"/>
                  <a:gd name="connsiteY17" fmla="*/ 139868 h 1263012"/>
                  <a:gd name="connsiteX18" fmla="*/ 520786 w 804534"/>
                  <a:gd name="connsiteY18" fmla="*/ 63688 h 1263012"/>
                  <a:gd name="connsiteX19" fmla="*/ 557326 w 804534"/>
                  <a:gd name="connsiteY19" fmla="*/ 50954 h 1263012"/>
                  <a:gd name="connsiteX20" fmla="*/ 676948 w 804534"/>
                  <a:gd name="connsiteY20" fmla="*/ 8610 h 1263012"/>
                  <a:gd name="connsiteX21" fmla="*/ 695430 w 804534"/>
                  <a:gd name="connsiteY21" fmla="*/ 1933 h 1263012"/>
                  <a:gd name="connsiteX22" fmla="*/ 713629 w 804534"/>
                  <a:gd name="connsiteY22" fmla="*/ 10498 h 1263012"/>
                  <a:gd name="connsiteX23" fmla="*/ 745183 w 804534"/>
                  <a:gd name="connsiteY23" fmla="*/ 99806 h 1263012"/>
                  <a:gd name="connsiteX24" fmla="*/ 789443 w 804534"/>
                  <a:gd name="connsiteY24" fmla="*/ 225372 h 1263012"/>
                  <a:gd name="connsiteX25" fmla="*/ 798176 w 804534"/>
                  <a:gd name="connsiteY25" fmla="*/ 273238 h 1263012"/>
                  <a:gd name="connsiteX26" fmla="*/ 800148 w 804534"/>
                  <a:gd name="connsiteY26" fmla="*/ 323921 h 1263012"/>
                  <a:gd name="connsiteX27" fmla="*/ 800543 w 804534"/>
                  <a:gd name="connsiteY27" fmla="*/ 458954 h 1263012"/>
                  <a:gd name="connsiteX28" fmla="*/ 799416 w 804534"/>
                  <a:gd name="connsiteY28" fmla="*/ 464138 h 1263012"/>
                  <a:gd name="connsiteX29" fmla="*/ 792682 w 804534"/>
                  <a:gd name="connsiteY29" fmla="*/ 464588 h 1263012"/>
                  <a:gd name="connsiteX30" fmla="*/ 788203 w 804534"/>
                  <a:gd name="connsiteY30" fmla="*/ 454897 h 1263012"/>
                  <a:gd name="connsiteX31" fmla="*/ 675906 w 804534"/>
                  <a:gd name="connsiteY31" fmla="*/ 155053 h 1263012"/>
                  <a:gd name="connsiteX32" fmla="*/ 659199 w 804534"/>
                  <a:gd name="connsiteY32" fmla="*/ 147390 h 1263012"/>
                  <a:gd name="connsiteX33" fmla="*/ 148058 w 804534"/>
                  <a:gd name="connsiteY33" fmla="*/ 338712 h 1263012"/>
                  <a:gd name="connsiteX34" fmla="*/ 125379 w 804534"/>
                  <a:gd name="connsiteY34" fmla="*/ 347023 h 1263012"/>
                  <a:gd name="connsiteX35" fmla="*/ 118674 w 804534"/>
                  <a:gd name="connsiteY35" fmla="*/ 361335 h 1263012"/>
                  <a:gd name="connsiteX36" fmla="*/ 156848 w 804534"/>
                  <a:gd name="connsiteY36" fmla="*/ 463574 h 1263012"/>
                  <a:gd name="connsiteX37" fmla="*/ 284866 w 804534"/>
                  <a:gd name="connsiteY37" fmla="*/ 805312 h 1263012"/>
                  <a:gd name="connsiteX38" fmla="*/ 388345 w 804534"/>
                  <a:gd name="connsiteY38" fmla="*/ 1081716 h 1263012"/>
                  <a:gd name="connsiteX39" fmla="*/ 406206 w 804534"/>
                  <a:gd name="connsiteY39" fmla="*/ 1089886 h 1263012"/>
                  <a:gd name="connsiteX40" fmla="*/ 669257 w 804534"/>
                  <a:gd name="connsiteY40" fmla="*/ 991225 h 1263012"/>
                  <a:gd name="connsiteX41" fmla="*/ 788344 w 804534"/>
                  <a:gd name="connsiteY41" fmla="*/ 946937 h 1263012"/>
                  <a:gd name="connsiteX42" fmla="*/ 802796 w 804534"/>
                  <a:gd name="connsiteY42" fmla="*/ 947867 h 1263012"/>
                  <a:gd name="connsiteX43" fmla="*/ 803839 w 804534"/>
                  <a:gd name="connsiteY43" fmla="*/ 990971 h 1263012"/>
                  <a:gd name="connsiteX44" fmla="*/ 801022 w 804534"/>
                  <a:gd name="connsiteY44" fmla="*/ 996296 h 1263012"/>
                  <a:gd name="connsiteX45" fmla="*/ 801529 w 804534"/>
                  <a:gd name="connsiteY45" fmla="*/ 1099493 h 1263012"/>
                  <a:gd name="connsiteX46" fmla="*/ 800655 w 804534"/>
                  <a:gd name="connsiteY46" fmla="*/ 1108987 h 1263012"/>
                  <a:gd name="connsiteX47" fmla="*/ 792344 w 804534"/>
                  <a:gd name="connsiteY47" fmla="*/ 1115326 h 1263012"/>
                  <a:gd name="connsiteX48" fmla="*/ 684386 w 804534"/>
                  <a:gd name="connsiteY48" fmla="*/ 1153501 h 1263012"/>
                  <a:gd name="connsiteX49" fmla="*/ 666834 w 804534"/>
                  <a:gd name="connsiteY49" fmla="*/ 1156628 h 1263012"/>
                  <a:gd name="connsiteX50" fmla="*/ 601952 w 804534"/>
                  <a:gd name="connsiteY50" fmla="*/ 1178912 h 1263012"/>
                  <a:gd name="connsiteX51" fmla="*/ 469962 w 804534"/>
                  <a:gd name="connsiteY51" fmla="*/ 1225370 h 1263012"/>
                  <a:gd name="connsiteX52" fmla="*/ 466046 w 804534"/>
                  <a:gd name="connsiteY52" fmla="*/ 1227455 h 1263012"/>
                  <a:gd name="connsiteX53" fmla="*/ 375273 w 804534"/>
                  <a:gd name="connsiteY53" fmla="*/ 1259064 h 1263012"/>
                  <a:gd name="connsiteX54" fmla="*/ 352960 w 804534"/>
                  <a:gd name="connsiteY54" fmla="*/ 1248725 h 1263012"/>
                  <a:gd name="connsiteX55" fmla="*/ 331886 w 804534"/>
                  <a:gd name="connsiteY55" fmla="*/ 1191083 h 1263012"/>
                  <a:gd name="connsiteX0" fmla="*/ 331886 w 804534"/>
                  <a:gd name="connsiteY0" fmla="*/ 1191083 h 1263012"/>
                  <a:gd name="connsiteX1" fmla="*/ 288697 w 804534"/>
                  <a:gd name="connsiteY1" fmla="*/ 1069433 h 1263012"/>
                  <a:gd name="connsiteX2" fmla="*/ 280753 w 804534"/>
                  <a:gd name="connsiteY2" fmla="*/ 1054726 h 1263012"/>
                  <a:gd name="connsiteX3" fmla="*/ 227816 w 804534"/>
                  <a:gd name="connsiteY3" fmla="*/ 903973 h 1263012"/>
                  <a:gd name="connsiteX4" fmla="*/ 222660 w 804534"/>
                  <a:gd name="connsiteY4" fmla="*/ 881547 h 1263012"/>
                  <a:gd name="connsiteX5" fmla="*/ 179753 w 804534"/>
                  <a:gd name="connsiteY5" fmla="*/ 757925 h 1263012"/>
                  <a:gd name="connsiteX6" fmla="*/ 157665 w 804534"/>
                  <a:gd name="connsiteY6" fmla="*/ 695888 h 1263012"/>
                  <a:gd name="connsiteX7" fmla="*/ 151185 w 804534"/>
                  <a:gd name="connsiteY7" fmla="*/ 686647 h 1263012"/>
                  <a:gd name="connsiteX8" fmla="*/ 84331 w 804534"/>
                  <a:gd name="connsiteY8" fmla="*/ 496424 h 1263012"/>
                  <a:gd name="connsiteX9" fmla="*/ 82641 w 804534"/>
                  <a:gd name="connsiteY9" fmla="*/ 490423 h 1263012"/>
                  <a:gd name="connsiteX10" fmla="*/ 84979 w 804534"/>
                  <a:gd name="connsiteY10" fmla="*/ 479210 h 1263012"/>
                  <a:gd name="connsiteX11" fmla="*/ 78837 w 804534"/>
                  <a:gd name="connsiteY11" fmla="*/ 441064 h 1263012"/>
                  <a:gd name="connsiteX12" fmla="*/ 56102 w 804534"/>
                  <a:gd name="connsiteY12" fmla="*/ 415061 h 1263012"/>
                  <a:gd name="connsiteX13" fmla="*/ 2122 w 804534"/>
                  <a:gd name="connsiteY13" fmla="*/ 262504 h 1263012"/>
                  <a:gd name="connsiteX14" fmla="*/ 10236 w 804534"/>
                  <a:gd name="connsiteY14" fmla="*/ 243065 h 1263012"/>
                  <a:gd name="connsiteX15" fmla="*/ 254552 w 804534"/>
                  <a:gd name="connsiteY15" fmla="*/ 156433 h 1263012"/>
                  <a:gd name="connsiteX16" fmla="*/ 303432 w 804534"/>
                  <a:gd name="connsiteY16" fmla="*/ 139868 h 1263012"/>
                  <a:gd name="connsiteX17" fmla="*/ 520786 w 804534"/>
                  <a:gd name="connsiteY17" fmla="*/ 63688 h 1263012"/>
                  <a:gd name="connsiteX18" fmla="*/ 557326 w 804534"/>
                  <a:gd name="connsiteY18" fmla="*/ 50954 h 1263012"/>
                  <a:gd name="connsiteX19" fmla="*/ 676948 w 804534"/>
                  <a:gd name="connsiteY19" fmla="*/ 8610 h 1263012"/>
                  <a:gd name="connsiteX20" fmla="*/ 695430 w 804534"/>
                  <a:gd name="connsiteY20" fmla="*/ 1933 h 1263012"/>
                  <a:gd name="connsiteX21" fmla="*/ 713629 w 804534"/>
                  <a:gd name="connsiteY21" fmla="*/ 10498 h 1263012"/>
                  <a:gd name="connsiteX22" fmla="*/ 745183 w 804534"/>
                  <a:gd name="connsiteY22" fmla="*/ 99806 h 1263012"/>
                  <a:gd name="connsiteX23" fmla="*/ 789443 w 804534"/>
                  <a:gd name="connsiteY23" fmla="*/ 225372 h 1263012"/>
                  <a:gd name="connsiteX24" fmla="*/ 798176 w 804534"/>
                  <a:gd name="connsiteY24" fmla="*/ 273238 h 1263012"/>
                  <a:gd name="connsiteX25" fmla="*/ 800148 w 804534"/>
                  <a:gd name="connsiteY25" fmla="*/ 323921 h 1263012"/>
                  <a:gd name="connsiteX26" fmla="*/ 800543 w 804534"/>
                  <a:gd name="connsiteY26" fmla="*/ 458954 h 1263012"/>
                  <a:gd name="connsiteX27" fmla="*/ 799416 w 804534"/>
                  <a:gd name="connsiteY27" fmla="*/ 464138 h 1263012"/>
                  <a:gd name="connsiteX28" fmla="*/ 792682 w 804534"/>
                  <a:gd name="connsiteY28" fmla="*/ 464588 h 1263012"/>
                  <a:gd name="connsiteX29" fmla="*/ 788203 w 804534"/>
                  <a:gd name="connsiteY29" fmla="*/ 454897 h 1263012"/>
                  <a:gd name="connsiteX30" fmla="*/ 675906 w 804534"/>
                  <a:gd name="connsiteY30" fmla="*/ 155053 h 1263012"/>
                  <a:gd name="connsiteX31" fmla="*/ 659199 w 804534"/>
                  <a:gd name="connsiteY31" fmla="*/ 147390 h 1263012"/>
                  <a:gd name="connsiteX32" fmla="*/ 148058 w 804534"/>
                  <a:gd name="connsiteY32" fmla="*/ 338712 h 1263012"/>
                  <a:gd name="connsiteX33" fmla="*/ 125379 w 804534"/>
                  <a:gd name="connsiteY33" fmla="*/ 347023 h 1263012"/>
                  <a:gd name="connsiteX34" fmla="*/ 118674 w 804534"/>
                  <a:gd name="connsiteY34" fmla="*/ 361335 h 1263012"/>
                  <a:gd name="connsiteX35" fmla="*/ 156848 w 804534"/>
                  <a:gd name="connsiteY35" fmla="*/ 463574 h 1263012"/>
                  <a:gd name="connsiteX36" fmla="*/ 284866 w 804534"/>
                  <a:gd name="connsiteY36" fmla="*/ 805312 h 1263012"/>
                  <a:gd name="connsiteX37" fmla="*/ 388345 w 804534"/>
                  <a:gd name="connsiteY37" fmla="*/ 1081716 h 1263012"/>
                  <a:gd name="connsiteX38" fmla="*/ 406206 w 804534"/>
                  <a:gd name="connsiteY38" fmla="*/ 1089886 h 1263012"/>
                  <a:gd name="connsiteX39" fmla="*/ 669257 w 804534"/>
                  <a:gd name="connsiteY39" fmla="*/ 991225 h 1263012"/>
                  <a:gd name="connsiteX40" fmla="*/ 788344 w 804534"/>
                  <a:gd name="connsiteY40" fmla="*/ 946937 h 1263012"/>
                  <a:gd name="connsiteX41" fmla="*/ 802796 w 804534"/>
                  <a:gd name="connsiteY41" fmla="*/ 947867 h 1263012"/>
                  <a:gd name="connsiteX42" fmla="*/ 803839 w 804534"/>
                  <a:gd name="connsiteY42" fmla="*/ 990971 h 1263012"/>
                  <a:gd name="connsiteX43" fmla="*/ 801022 w 804534"/>
                  <a:gd name="connsiteY43" fmla="*/ 996296 h 1263012"/>
                  <a:gd name="connsiteX44" fmla="*/ 801529 w 804534"/>
                  <a:gd name="connsiteY44" fmla="*/ 1099493 h 1263012"/>
                  <a:gd name="connsiteX45" fmla="*/ 800655 w 804534"/>
                  <a:gd name="connsiteY45" fmla="*/ 1108987 h 1263012"/>
                  <a:gd name="connsiteX46" fmla="*/ 792344 w 804534"/>
                  <a:gd name="connsiteY46" fmla="*/ 1115326 h 1263012"/>
                  <a:gd name="connsiteX47" fmla="*/ 684386 w 804534"/>
                  <a:gd name="connsiteY47" fmla="*/ 1153501 h 1263012"/>
                  <a:gd name="connsiteX48" fmla="*/ 666834 w 804534"/>
                  <a:gd name="connsiteY48" fmla="*/ 1156628 h 1263012"/>
                  <a:gd name="connsiteX49" fmla="*/ 601952 w 804534"/>
                  <a:gd name="connsiteY49" fmla="*/ 1178912 h 1263012"/>
                  <a:gd name="connsiteX50" fmla="*/ 469962 w 804534"/>
                  <a:gd name="connsiteY50" fmla="*/ 1225370 h 1263012"/>
                  <a:gd name="connsiteX51" fmla="*/ 466046 w 804534"/>
                  <a:gd name="connsiteY51" fmla="*/ 1227455 h 1263012"/>
                  <a:gd name="connsiteX52" fmla="*/ 375273 w 804534"/>
                  <a:gd name="connsiteY52" fmla="*/ 1259064 h 1263012"/>
                  <a:gd name="connsiteX53" fmla="*/ 352960 w 804534"/>
                  <a:gd name="connsiteY53" fmla="*/ 1248725 h 1263012"/>
                  <a:gd name="connsiteX54" fmla="*/ 331886 w 804534"/>
                  <a:gd name="connsiteY54" fmla="*/ 1191083 h 1263012"/>
                  <a:gd name="connsiteX0" fmla="*/ 331886 w 804534"/>
                  <a:gd name="connsiteY0" fmla="*/ 1191083 h 1263012"/>
                  <a:gd name="connsiteX1" fmla="*/ 288697 w 804534"/>
                  <a:gd name="connsiteY1" fmla="*/ 1069433 h 1263012"/>
                  <a:gd name="connsiteX2" fmla="*/ 280753 w 804534"/>
                  <a:gd name="connsiteY2" fmla="*/ 1054726 h 1263012"/>
                  <a:gd name="connsiteX3" fmla="*/ 227816 w 804534"/>
                  <a:gd name="connsiteY3" fmla="*/ 903973 h 1263012"/>
                  <a:gd name="connsiteX4" fmla="*/ 222660 w 804534"/>
                  <a:gd name="connsiteY4" fmla="*/ 881547 h 1263012"/>
                  <a:gd name="connsiteX5" fmla="*/ 179753 w 804534"/>
                  <a:gd name="connsiteY5" fmla="*/ 757925 h 1263012"/>
                  <a:gd name="connsiteX6" fmla="*/ 157665 w 804534"/>
                  <a:gd name="connsiteY6" fmla="*/ 695888 h 1263012"/>
                  <a:gd name="connsiteX7" fmla="*/ 151185 w 804534"/>
                  <a:gd name="connsiteY7" fmla="*/ 686647 h 1263012"/>
                  <a:gd name="connsiteX8" fmla="*/ 84331 w 804534"/>
                  <a:gd name="connsiteY8" fmla="*/ 496424 h 1263012"/>
                  <a:gd name="connsiteX9" fmla="*/ 82641 w 804534"/>
                  <a:gd name="connsiteY9" fmla="*/ 490423 h 1263012"/>
                  <a:gd name="connsiteX10" fmla="*/ 84979 w 804534"/>
                  <a:gd name="connsiteY10" fmla="*/ 479210 h 1263012"/>
                  <a:gd name="connsiteX11" fmla="*/ 56102 w 804534"/>
                  <a:gd name="connsiteY11" fmla="*/ 415061 h 1263012"/>
                  <a:gd name="connsiteX12" fmla="*/ 2122 w 804534"/>
                  <a:gd name="connsiteY12" fmla="*/ 262504 h 1263012"/>
                  <a:gd name="connsiteX13" fmla="*/ 10236 w 804534"/>
                  <a:gd name="connsiteY13" fmla="*/ 243065 h 1263012"/>
                  <a:gd name="connsiteX14" fmla="*/ 254552 w 804534"/>
                  <a:gd name="connsiteY14" fmla="*/ 156433 h 1263012"/>
                  <a:gd name="connsiteX15" fmla="*/ 303432 w 804534"/>
                  <a:gd name="connsiteY15" fmla="*/ 139868 h 1263012"/>
                  <a:gd name="connsiteX16" fmla="*/ 520786 w 804534"/>
                  <a:gd name="connsiteY16" fmla="*/ 63688 h 1263012"/>
                  <a:gd name="connsiteX17" fmla="*/ 557326 w 804534"/>
                  <a:gd name="connsiteY17" fmla="*/ 50954 h 1263012"/>
                  <a:gd name="connsiteX18" fmla="*/ 676948 w 804534"/>
                  <a:gd name="connsiteY18" fmla="*/ 8610 h 1263012"/>
                  <a:gd name="connsiteX19" fmla="*/ 695430 w 804534"/>
                  <a:gd name="connsiteY19" fmla="*/ 1933 h 1263012"/>
                  <a:gd name="connsiteX20" fmla="*/ 713629 w 804534"/>
                  <a:gd name="connsiteY20" fmla="*/ 10498 h 1263012"/>
                  <a:gd name="connsiteX21" fmla="*/ 745183 w 804534"/>
                  <a:gd name="connsiteY21" fmla="*/ 99806 h 1263012"/>
                  <a:gd name="connsiteX22" fmla="*/ 789443 w 804534"/>
                  <a:gd name="connsiteY22" fmla="*/ 225372 h 1263012"/>
                  <a:gd name="connsiteX23" fmla="*/ 798176 w 804534"/>
                  <a:gd name="connsiteY23" fmla="*/ 273238 h 1263012"/>
                  <a:gd name="connsiteX24" fmla="*/ 800148 w 804534"/>
                  <a:gd name="connsiteY24" fmla="*/ 323921 h 1263012"/>
                  <a:gd name="connsiteX25" fmla="*/ 800543 w 804534"/>
                  <a:gd name="connsiteY25" fmla="*/ 458954 h 1263012"/>
                  <a:gd name="connsiteX26" fmla="*/ 799416 w 804534"/>
                  <a:gd name="connsiteY26" fmla="*/ 464138 h 1263012"/>
                  <a:gd name="connsiteX27" fmla="*/ 792682 w 804534"/>
                  <a:gd name="connsiteY27" fmla="*/ 464588 h 1263012"/>
                  <a:gd name="connsiteX28" fmla="*/ 788203 w 804534"/>
                  <a:gd name="connsiteY28" fmla="*/ 454897 h 1263012"/>
                  <a:gd name="connsiteX29" fmla="*/ 675906 w 804534"/>
                  <a:gd name="connsiteY29" fmla="*/ 155053 h 1263012"/>
                  <a:gd name="connsiteX30" fmla="*/ 659199 w 804534"/>
                  <a:gd name="connsiteY30" fmla="*/ 147390 h 1263012"/>
                  <a:gd name="connsiteX31" fmla="*/ 148058 w 804534"/>
                  <a:gd name="connsiteY31" fmla="*/ 338712 h 1263012"/>
                  <a:gd name="connsiteX32" fmla="*/ 125379 w 804534"/>
                  <a:gd name="connsiteY32" fmla="*/ 347023 h 1263012"/>
                  <a:gd name="connsiteX33" fmla="*/ 118674 w 804534"/>
                  <a:gd name="connsiteY33" fmla="*/ 361335 h 1263012"/>
                  <a:gd name="connsiteX34" fmla="*/ 156848 w 804534"/>
                  <a:gd name="connsiteY34" fmla="*/ 463574 h 1263012"/>
                  <a:gd name="connsiteX35" fmla="*/ 284866 w 804534"/>
                  <a:gd name="connsiteY35" fmla="*/ 805312 h 1263012"/>
                  <a:gd name="connsiteX36" fmla="*/ 388345 w 804534"/>
                  <a:gd name="connsiteY36" fmla="*/ 1081716 h 1263012"/>
                  <a:gd name="connsiteX37" fmla="*/ 406206 w 804534"/>
                  <a:gd name="connsiteY37" fmla="*/ 1089886 h 1263012"/>
                  <a:gd name="connsiteX38" fmla="*/ 669257 w 804534"/>
                  <a:gd name="connsiteY38" fmla="*/ 991225 h 1263012"/>
                  <a:gd name="connsiteX39" fmla="*/ 788344 w 804534"/>
                  <a:gd name="connsiteY39" fmla="*/ 946937 h 1263012"/>
                  <a:gd name="connsiteX40" fmla="*/ 802796 w 804534"/>
                  <a:gd name="connsiteY40" fmla="*/ 947867 h 1263012"/>
                  <a:gd name="connsiteX41" fmla="*/ 803839 w 804534"/>
                  <a:gd name="connsiteY41" fmla="*/ 990971 h 1263012"/>
                  <a:gd name="connsiteX42" fmla="*/ 801022 w 804534"/>
                  <a:gd name="connsiteY42" fmla="*/ 996296 h 1263012"/>
                  <a:gd name="connsiteX43" fmla="*/ 801529 w 804534"/>
                  <a:gd name="connsiteY43" fmla="*/ 1099493 h 1263012"/>
                  <a:gd name="connsiteX44" fmla="*/ 800655 w 804534"/>
                  <a:gd name="connsiteY44" fmla="*/ 1108987 h 1263012"/>
                  <a:gd name="connsiteX45" fmla="*/ 792344 w 804534"/>
                  <a:gd name="connsiteY45" fmla="*/ 1115326 h 1263012"/>
                  <a:gd name="connsiteX46" fmla="*/ 684386 w 804534"/>
                  <a:gd name="connsiteY46" fmla="*/ 1153501 h 1263012"/>
                  <a:gd name="connsiteX47" fmla="*/ 666834 w 804534"/>
                  <a:gd name="connsiteY47" fmla="*/ 1156628 h 1263012"/>
                  <a:gd name="connsiteX48" fmla="*/ 601952 w 804534"/>
                  <a:gd name="connsiteY48" fmla="*/ 1178912 h 1263012"/>
                  <a:gd name="connsiteX49" fmla="*/ 469962 w 804534"/>
                  <a:gd name="connsiteY49" fmla="*/ 1225370 h 1263012"/>
                  <a:gd name="connsiteX50" fmla="*/ 466046 w 804534"/>
                  <a:gd name="connsiteY50" fmla="*/ 1227455 h 1263012"/>
                  <a:gd name="connsiteX51" fmla="*/ 375273 w 804534"/>
                  <a:gd name="connsiteY51" fmla="*/ 1259064 h 1263012"/>
                  <a:gd name="connsiteX52" fmla="*/ 352960 w 804534"/>
                  <a:gd name="connsiteY52" fmla="*/ 1248725 h 1263012"/>
                  <a:gd name="connsiteX53" fmla="*/ 331886 w 804534"/>
                  <a:gd name="connsiteY53" fmla="*/ 1191083 h 1263012"/>
                  <a:gd name="connsiteX0" fmla="*/ 56102 w 804534"/>
                  <a:gd name="connsiteY0" fmla="*/ 415061 h 1263012"/>
                  <a:gd name="connsiteX1" fmla="*/ 2122 w 804534"/>
                  <a:gd name="connsiteY1" fmla="*/ 262504 h 1263012"/>
                  <a:gd name="connsiteX2" fmla="*/ 10236 w 804534"/>
                  <a:gd name="connsiteY2" fmla="*/ 243065 h 1263012"/>
                  <a:gd name="connsiteX3" fmla="*/ 254552 w 804534"/>
                  <a:gd name="connsiteY3" fmla="*/ 156433 h 1263012"/>
                  <a:gd name="connsiteX4" fmla="*/ 303432 w 804534"/>
                  <a:gd name="connsiteY4" fmla="*/ 139868 h 1263012"/>
                  <a:gd name="connsiteX5" fmla="*/ 520786 w 804534"/>
                  <a:gd name="connsiteY5" fmla="*/ 63688 h 1263012"/>
                  <a:gd name="connsiteX6" fmla="*/ 557326 w 804534"/>
                  <a:gd name="connsiteY6" fmla="*/ 50954 h 1263012"/>
                  <a:gd name="connsiteX7" fmla="*/ 676948 w 804534"/>
                  <a:gd name="connsiteY7" fmla="*/ 8610 h 1263012"/>
                  <a:gd name="connsiteX8" fmla="*/ 695430 w 804534"/>
                  <a:gd name="connsiteY8" fmla="*/ 1933 h 1263012"/>
                  <a:gd name="connsiteX9" fmla="*/ 713629 w 804534"/>
                  <a:gd name="connsiteY9" fmla="*/ 10498 h 1263012"/>
                  <a:gd name="connsiteX10" fmla="*/ 745183 w 804534"/>
                  <a:gd name="connsiteY10" fmla="*/ 99806 h 1263012"/>
                  <a:gd name="connsiteX11" fmla="*/ 789443 w 804534"/>
                  <a:gd name="connsiteY11" fmla="*/ 225372 h 1263012"/>
                  <a:gd name="connsiteX12" fmla="*/ 798176 w 804534"/>
                  <a:gd name="connsiteY12" fmla="*/ 273238 h 1263012"/>
                  <a:gd name="connsiteX13" fmla="*/ 800148 w 804534"/>
                  <a:gd name="connsiteY13" fmla="*/ 323921 h 1263012"/>
                  <a:gd name="connsiteX14" fmla="*/ 800543 w 804534"/>
                  <a:gd name="connsiteY14" fmla="*/ 458954 h 1263012"/>
                  <a:gd name="connsiteX15" fmla="*/ 799416 w 804534"/>
                  <a:gd name="connsiteY15" fmla="*/ 464138 h 1263012"/>
                  <a:gd name="connsiteX16" fmla="*/ 792682 w 804534"/>
                  <a:gd name="connsiteY16" fmla="*/ 464588 h 1263012"/>
                  <a:gd name="connsiteX17" fmla="*/ 788203 w 804534"/>
                  <a:gd name="connsiteY17" fmla="*/ 454897 h 1263012"/>
                  <a:gd name="connsiteX18" fmla="*/ 675906 w 804534"/>
                  <a:gd name="connsiteY18" fmla="*/ 155053 h 1263012"/>
                  <a:gd name="connsiteX19" fmla="*/ 659199 w 804534"/>
                  <a:gd name="connsiteY19" fmla="*/ 147390 h 1263012"/>
                  <a:gd name="connsiteX20" fmla="*/ 148058 w 804534"/>
                  <a:gd name="connsiteY20" fmla="*/ 338712 h 1263012"/>
                  <a:gd name="connsiteX21" fmla="*/ 125379 w 804534"/>
                  <a:gd name="connsiteY21" fmla="*/ 347023 h 1263012"/>
                  <a:gd name="connsiteX22" fmla="*/ 118674 w 804534"/>
                  <a:gd name="connsiteY22" fmla="*/ 361335 h 1263012"/>
                  <a:gd name="connsiteX23" fmla="*/ 156848 w 804534"/>
                  <a:gd name="connsiteY23" fmla="*/ 463574 h 1263012"/>
                  <a:gd name="connsiteX24" fmla="*/ 284866 w 804534"/>
                  <a:gd name="connsiteY24" fmla="*/ 805312 h 1263012"/>
                  <a:gd name="connsiteX25" fmla="*/ 388345 w 804534"/>
                  <a:gd name="connsiteY25" fmla="*/ 1081716 h 1263012"/>
                  <a:gd name="connsiteX26" fmla="*/ 406206 w 804534"/>
                  <a:gd name="connsiteY26" fmla="*/ 1089886 h 1263012"/>
                  <a:gd name="connsiteX27" fmla="*/ 669257 w 804534"/>
                  <a:gd name="connsiteY27" fmla="*/ 991225 h 1263012"/>
                  <a:gd name="connsiteX28" fmla="*/ 788344 w 804534"/>
                  <a:gd name="connsiteY28" fmla="*/ 946937 h 1263012"/>
                  <a:gd name="connsiteX29" fmla="*/ 802796 w 804534"/>
                  <a:gd name="connsiteY29" fmla="*/ 947867 h 1263012"/>
                  <a:gd name="connsiteX30" fmla="*/ 803839 w 804534"/>
                  <a:gd name="connsiteY30" fmla="*/ 990971 h 1263012"/>
                  <a:gd name="connsiteX31" fmla="*/ 801022 w 804534"/>
                  <a:gd name="connsiteY31" fmla="*/ 996296 h 1263012"/>
                  <a:gd name="connsiteX32" fmla="*/ 801529 w 804534"/>
                  <a:gd name="connsiteY32" fmla="*/ 1099493 h 1263012"/>
                  <a:gd name="connsiteX33" fmla="*/ 800655 w 804534"/>
                  <a:gd name="connsiteY33" fmla="*/ 1108987 h 1263012"/>
                  <a:gd name="connsiteX34" fmla="*/ 792344 w 804534"/>
                  <a:gd name="connsiteY34" fmla="*/ 1115326 h 1263012"/>
                  <a:gd name="connsiteX35" fmla="*/ 684386 w 804534"/>
                  <a:gd name="connsiteY35" fmla="*/ 1153501 h 1263012"/>
                  <a:gd name="connsiteX36" fmla="*/ 666834 w 804534"/>
                  <a:gd name="connsiteY36" fmla="*/ 1156628 h 1263012"/>
                  <a:gd name="connsiteX37" fmla="*/ 601952 w 804534"/>
                  <a:gd name="connsiteY37" fmla="*/ 1178912 h 1263012"/>
                  <a:gd name="connsiteX38" fmla="*/ 469962 w 804534"/>
                  <a:gd name="connsiteY38" fmla="*/ 1225370 h 1263012"/>
                  <a:gd name="connsiteX39" fmla="*/ 466046 w 804534"/>
                  <a:gd name="connsiteY39" fmla="*/ 1227455 h 1263012"/>
                  <a:gd name="connsiteX40" fmla="*/ 375273 w 804534"/>
                  <a:gd name="connsiteY40" fmla="*/ 1259064 h 1263012"/>
                  <a:gd name="connsiteX41" fmla="*/ 352960 w 804534"/>
                  <a:gd name="connsiteY41" fmla="*/ 1248725 h 1263012"/>
                  <a:gd name="connsiteX42" fmla="*/ 331886 w 804534"/>
                  <a:gd name="connsiteY42" fmla="*/ 1191083 h 1263012"/>
                  <a:gd name="connsiteX43" fmla="*/ 288697 w 804534"/>
                  <a:gd name="connsiteY43" fmla="*/ 1069433 h 1263012"/>
                  <a:gd name="connsiteX44" fmla="*/ 280753 w 804534"/>
                  <a:gd name="connsiteY44" fmla="*/ 1054726 h 1263012"/>
                  <a:gd name="connsiteX45" fmla="*/ 227816 w 804534"/>
                  <a:gd name="connsiteY45" fmla="*/ 903973 h 1263012"/>
                  <a:gd name="connsiteX46" fmla="*/ 222660 w 804534"/>
                  <a:gd name="connsiteY46" fmla="*/ 881547 h 1263012"/>
                  <a:gd name="connsiteX47" fmla="*/ 179753 w 804534"/>
                  <a:gd name="connsiteY47" fmla="*/ 757925 h 1263012"/>
                  <a:gd name="connsiteX48" fmla="*/ 157665 w 804534"/>
                  <a:gd name="connsiteY48" fmla="*/ 695888 h 1263012"/>
                  <a:gd name="connsiteX49" fmla="*/ 151185 w 804534"/>
                  <a:gd name="connsiteY49" fmla="*/ 686647 h 1263012"/>
                  <a:gd name="connsiteX50" fmla="*/ 84331 w 804534"/>
                  <a:gd name="connsiteY50" fmla="*/ 496424 h 1263012"/>
                  <a:gd name="connsiteX51" fmla="*/ 82641 w 804534"/>
                  <a:gd name="connsiteY51" fmla="*/ 490423 h 1263012"/>
                  <a:gd name="connsiteX52" fmla="*/ 133550 w 804534"/>
                  <a:gd name="connsiteY52" fmla="*/ 527781 h 1263012"/>
                  <a:gd name="connsiteX0" fmla="*/ 56102 w 804534"/>
                  <a:gd name="connsiteY0" fmla="*/ 415061 h 1263012"/>
                  <a:gd name="connsiteX1" fmla="*/ 2122 w 804534"/>
                  <a:gd name="connsiteY1" fmla="*/ 262504 h 1263012"/>
                  <a:gd name="connsiteX2" fmla="*/ 10236 w 804534"/>
                  <a:gd name="connsiteY2" fmla="*/ 243065 h 1263012"/>
                  <a:gd name="connsiteX3" fmla="*/ 254552 w 804534"/>
                  <a:gd name="connsiteY3" fmla="*/ 156433 h 1263012"/>
                  <a:gd name="connsiteX4" fmla="*/ 303432 w 804534"/>
                  <a:gd name="connsiteY4" fmla="*/ 139868 h 1263012"/>
                  <a:gd name="connsiteX5" fmla="*/ 520786 w 804534"/>
                  <a:gd name="connsiteY5" fmla="*/ 63688 h 1263012"/>
                  <a:gd name="connsiteX6" fmla="*/ 557326 w 804534"/>
                  <a:gd name="connsiteY6" fmla="*/ 50954 h 1263012"/>
                  <a:gd name="connsiteX7" fmla="*/ 676948 w 804534"/>
                  <a:gd name="connsiteY7" fmla="*/ 8610 h 1263012"/>
                  <a:gd name="connsiteX8" fmla="*/ 695430 w 804534"/>
                  <a:gd name="connsiteY8" fmla="*/ 1933 h 1263012"/>
                  <a:gd name="connsiteX9" fmla="*/ 713629 w 804534"/>
                  <a:gd name="connsiteY9" fmla="*/ 10498 h 1263012"/>
                  <a:gd name="connsiteX10" fmla="*/ 745183 w 804534"/>
                  <a:gd name="connsiteY10" fmla="*/ 99806 h 1263012"/>
                  <a:gd name="connsiteX11" fmla="*/ 789443 w 804534"/>
                  <a:gd name="connsiteY11" fmla="*/ 225372 h 1263012"/>
                  <a:gd name="connsiteX12" fmla="*/ 798176 w 804534"/>
                  <a:gd name="connsiteY12" fmla="*/ 273238 h 1263012"/>
                  <a:gd name="connsiteX13" fmla="*/ 800148 w 804534"/>
                  <a:gd name="connsiteY13" fmla="*/ 323921 h 1263012"/>
                  <a:gd name="connsiteX14" fmla="*/ 800543 w 804534"/>
                  <a:gd name="connsiteY14" fmla="*/ 458954 h 1263012"/>
                  <a:gd name="connsiteX15" fmla="*/ 799416 w 804534"/>
                  <a:gd name="connsiteY15" fmla="*/ 464138 h 1263012"/>
                  <a:gd name="connsiteX16" fmla="*/ 792682 w 804534"/>
                  <a:gd name="connsiteY16" fmla="*/ 464588 h 1263012"/>
                  <a:gd name="connsiteX17" fmla="*/ 788203 w 804534"/>
                  <a:gd name="connsiteY17" fmla="*/ 454897 h 1263012"/>
                  <a:gd name="connsiteX18" fmla="*/ 675906 w 804534"/>
                  <a:gd name="connsiteY18" fmla="*/ 155053 h 1263012"/>
                  <a:gd name="connsiteX19" fmla="*/ 659199 w 804534"/>
                  <a:gd name="connsiteY19" fmla="*/ 147390 h 1263012"/>
                  <a:gd name="connsiteX20" fmla="*/ 148058 w 804534"/>
                  <a:gd name="connsiteY20" fmla="*/ 338712 h 1263012"/>
                  <a:gd name="connsiteX21" fmla="*/ 125379 w 804534"/>
                  <a:gd name="connsiteY21" fmla="*/ 347023 h 1263012"/>
                  <a:gd name="connsiteX22" fmla="*/ 118674 w 804534"/>
                  <a:gd name="connsiteY22" fmla="*/ 361335 h 1263012"/>
                  <a:gd name="connsiteX23" fmla="*/ 156848 w 804534"/>
                  <a:gd name="connsiteY23" fmla="*/ 463574 h 1263012"/>
                  <a:gd name="connsiteX24" fmla="*/ 284866 w 804534"/>
                  <a:gd name="connsiteY24" fmla="*/ 805312 h 1263012"/>
                  <a:gd name="connsiteX25" fmla="*/ 388345 w 804534"/>
                  <a:gd name="connsiteY25" fmla="*/ 1081716 h 1263012"/>
                  <a:gd name="connsiteX26" fmla="*/ 406206 w 804534"/>
                  <a:gd name="connsiteY26" fmla="*/ 1089886 h 1263012"/>
                  <a:gd name="connsiteX27" fmla="*/ 669257 w 804534"/>
                  <a:gd name="connsiteY27" fmla="*/ 991225 h 1263012"/>
                  <a:gd name="connsiteX28" fmla="*/ 788344 w 804534"/>
                  <a:gd name="connsiteY28" fmla="*/ 946937 h 1263012"/>
                  <a:gd name="connsiteX29" fmla="*/ 802796 w 804534"/>
                  <a:gd name="connsiteY29" fmla="*/ 947867 h 1263012"/>
                  <a:gd name="connsiteX30" fmla="*/ 803839 w 804534"/>
                  <a:gd name="connsiteY30" fmla="*/ 990971 h 1263012"/>
                  <a:gd name="connsiteX31" fmla="*/ 801022 w 804534"/>
                  <a:gd name="connsiteY31" fmla="*/ 996296 h 1263012"/>
                  <a:gd name="connsiteX32" fmla="*/ 801529 w 804534"/>
                  <a:gd name="connsiteY32" fmla="*/ 1099493 h 1263012"/>
                  <a:gd name="connsiteX33" fmla="*/ 800655 w 804534"/>
                  <a:gd name="connsiteY33" fmla="*/ 1108987 h 1263012"/>
                  <a:gd name="connsiteX34" fmla="*/ 792344 w 804534"/>
                  <a:gd name="connsiteY34" fmla="*/ 1115326 h 1263012"/>
                  <a:gd name="connsiteX35" fmla="*/ 684386 w 804534"/>
                  <a:gd name="connsiteY35" fmla="*/ 1153501 h 1263012"/>
                  <a:gd name="connsiteX36" fmla="*/ 666834 w 804534"/>
                  <a:gd name="connsiteY36" fmla="*/ 1156628 h 1263012"/>
                  <a:gd name="connsiteX37" fmla="*/ 601952 w 804534"/>
                  <a:gd name="connsiteY37" fmla="*/ 1178912 h 1263012"/>
                  <a:gd name="connsiteX38" fmla="*/ 469962 w 804534"/>
                  <a:gd name="connsiteY38" fmla="*/ 1225370 h 1263012"/>
                  <a:gd name="connsiteX39" fmla="*/ 466046 w 804534"/>
                  <a:gd name="connsiteY39" fmla="*/ 1227455 h 1263012"/>
                  <a:gd name="connsiteX40" fmla="*/ 375273 w 804534"/>
                  <a:gd name="connsiteY40" fmla="*/ 1259064 h 1263012"/>
                  <a:gd name="connsiteX41" fmla="*/ 352960 w 804534"/>
                  <a:gd name="connsiteY41" fmla="*/ 1248725 h 1263012"/>
                  <a:gd name="connsiteX42" fmla="*/ 331886 w 804534"/>
                  <a:gd name="connsiteY42" fmla="*/ 1191083 h 1263012"/>
                  <a:gd name="connsiteX43" fmla="*/ 288697 w 804534"/>
                  <a:gd name="connsiteY43" fmla="*/ 1069433 h 1263012"/>
                  <a:gd name="connsiteX44" fmla="*/ 280753 w 804534"/>
                  <a:gd name="connsiteY44" fmla="*/ 1054726 h 1263012"/>
                  <a:gd name="connsiteX45" fmla="*/ 227816 w 804534"/>
                  <a:gd name="connsiteY45" fmla="*/ 903973 h 1263012"/>
                  <a:gd name="connsiteX46" fmla="*/ 222660 w 804534"/>
                  <a:gd name="connsiteY46" fmla="*/ 881547 h 1263012"/>
                  <a:gd name="connsiteX47" fmla="*/ 179753 w 804534"/>
                  <a:gd name="connsiteY47" fmla="*/ 757925 h 1263012"/>
                  <a:gd name="connsiteX48" fmla="*/ 157665 w 804534"/>
                  <a:gd name="connsiteY48" fmla="*/ 695888 h 1263012"/>
                  <a:gd name="connsiteX49" fmla="*/ 151185 w 804534"/>
                  <a:gd name="connsiteY49" fmla="*/ 686647 h 1263012"/>
                  <a:gd name="connsiteX50" fmla="*/ 84331 w 804534"/>
                  <a:gd name="connsiteY50" fmla="*/ 496424 h 1263012"/>
                  <a:gd name="connsiteX51" fmla="*/ 82641 w 804534"/>
                  <a:gd name="connsiteY51" fmla="*/ 490423 h 1263012"/>
                  <a:gd name="connsiteX0" fmla="*/ 56102 w 804534"/>
                  <a:gd name="connsiteY0" fmla="*/ 415061 h 1263012"/>
                  <a:gd name="connsiteX1" fmla="*/ 2122 w 804534"/>
                  <a:gd name="connsiteY1" fmla="*/ 262504 h 1263012"/>
                  <a:gd name="connsiteX2" fmla="*/ 10236 w 804534"/>
                  <a:gd name="connsiteY2" fmla="*/ 243065 h 1263012"/>
                  <a:gd name="connsiteX3" fmla="*/ 254552 w 804534"/>
                  <a:gd name="connsiteY3" fmla="*/ 156433 h 1263012"/>
                  <a:gd name="connsiteX4" fmla="*/ 303432 w 804534"/>
                  <a:gd name="connsiteY4" fmla="*/ 139868 h 1263012"/>
                  <a:gd name="connsiteX5" fmla="*/ 520786 w 804534"/>
                  <a:gd name="connsiteY5" fmla="*/ 63688 h 1263012"/>
                  <a:gd name="connsiteX6" fmla="*/ 557326 w 804534"/>
                  <a:gd name="connsiteY6" fmla="*/ 50954 h 1263012"/>
                  <a:gd name="connsiteX7" fmla="*/ 676948 w 804534"/>
                  <a:gd name="connsiteY7" fmla="*/ 8610 h 1263012"/>
                  <a:gd name="connsiteX8" fmla="*/ 695430 w 804534"/>
                  <a:gd name="connsiteY8" fmla="*/ 1933 h 1263012"/>
                  <a:gd name="connsiteX9" fmla="*/ 713629 w 804534"/>
                  <a:gd name="connsiteY9" fmla="*/ 10498 h 1263012"/>
                  <a:gd name="connsiteX10" fmla="*/ 745183 w 804534"/>
                  <a:gd name="connsiteY10" fmla="*/ 99806 h 1263012"/>
                  <a:gd name="connsiteX11" fmla="*/ 789443 w 804534"/>
                  <a:gd name="connsiteY11" fmla="*/ 225372 h 1263012"/>
                  <a:gd name="connsiteX12" fmla="*/ 798176 w 804534"/>
                  <a:gd name="connsiteY12" fmla="*/ 273238 h 1263012"/>
                  <a:gd name="connsiteX13" fmla="*/ 800148 w 804534"/>
                  <a:gd name="connsiteY13" fmla="*/ 323921 h 1263012"/>
                  <a:gd name="connsiteX14" fmla="*/ 800543 w 804534"/>
                  <a:gd name="connsiteY14" fmla="*/ 458954 h 1263012"/>
                  <a:gd name="connsiteX15" fmla="*/ 799416 w 804534"/>
                  <a:gd name="connsiteY15" fmla="*/ 464138 h 1263012"/>
                  <a:gd name="connsiteX16" fmla="*/ 792682 w 804534"/>
                  <a:gd name="connsiteY16" fmla="*/ 464588 h 1263012"/>
                  <a:gd name="connsiteX17" fmla="*/ 788203 w 804534"/>
                  <a:gd name="connsiteY17" fmla="*/ 454897 h 1263012"/>
                  <a:gd name="connsiteX18" fmla="*/ 675906 w 804534"/>
                  <a:gd name="connsiteY18" fmla="*/ 155053 h 1263012"/>
                  <a:gd name="connsiteX19" fmla="*/ 659199 w 804534"/>
                  <a:gd name="connsiteY19" fmla="*/ 147390 h 1263012"/>
                  <a:gd name="connsiteX20" fmla="*/ 148058 w 804534"/>
                  <a:gd name="connsiteY20" fmla="*/ 338712 h 1263012"/>
                  <a:gd name="connsiteX21" fmla="*/ 125379 w 804534"/>
                  <a:gd name="connsiteY21" fmla="*/ 347023 h 1263012"/>
                  <a:gd name="connsiteX22" fmla="*/ 118674 w 804534"/>
                  <a:gd name="connsiteY22" fmla="*/ 361335 h 1263012"/>
                  <a:gd name="connsiteX23" fmla="*/ 156848 w 804534"/>
                  <a:gd name="connsiteY23" fmla="*/ 463574 h 1263012"/>
                  <a:gd name="connsiteX24" fmla="*/ 284866 w 804534"/>
                  <a:gd name="connsiteY24" fmla="*/ 805312 h 1263012"/>
                  <a:gd name="connsiteX25" fmla="*/ 388345 w 804534"/>
                  <a:gd name="connsiteY25" fmla="*/ 1081716 h 1263012"/>
                  <a:gd name="connsiteX26" fmla="*/ 406206 w 804534"/>
                  <a:gd name="connsiteY26" fmla="*/ 1089886 h 1263012"/>
                  <a:gd name="connsiteX27" fmla="*/ 669257 w 804534"/>
                  <a:gd name="connsiteY27" fmla="*/ 991225 h 1263012"/>
                  <a:gd name="connsiteX28" fmla="*/ 788344 w 804534"/>
                  <a:gd name="connsiteY28" fmla="*/ 946937 h 1263012"/>
                  <a:gd name="connsiteX29" fmla="*/ 802796 w 804534"/>
                  <a:gd name="connsiteY29" fmla="*/ 947867 h 1263012"/>
                  <a:gd name="connsiteX30" fmla="*/ 803839 w 804534"/>
                  <a:gd name="connsiteY30" fmla="*/ 990971 h 1263012"/>
                  <a:gd name="connsiteX31" fmla="*/ 801022 w 804534"/>
                  <a:gd name="connsiteY31" fmla="*/ 996296 h 1263012"/>
                  <a:gd name="connsiteX32" fmla="*/ 801529 w 804534"/>
                  <a:gd name="connsiteY32" fmla="*/ 1099493 h 1263012"/>
                  <a:gd name="connsiteX33" fmla="*/ 800655 w 804534"/>
                  <a:gd name="connsiteY33" fmla="*/ 1108987 h 1263012"/>
                  <a:gd name="connsiteX34" fmla="*/ 792344 w 804534"/>
                  <a:gd name="connsiteY34" fmla="*/ 1115326 h 1263012"/>
                  <a:gd name="connsiteX35" fmla="*/ 684386 w 804534"/>
                  <a:gd name="connsiteY35" fmla="*/ 1153501 h 1263012"/>
                  <a:gd name="connsiteX36" fmla="*/ 666834 w 804534"/>
                  <a:gd name="connsiteY36" fmla="*/ 1156628 h 1263012"/>
                  <a:gd name="connsiteX37" fmla="*/ 601952 w 804534"/>
                  <a:gd name="connsiteY37" fmla="*/ 1178912 h 1263012"/>
                  <a:gd name="connsiteX38" fmla="*/ 469962 w 804534"/>
                  <a:gd name="connsiteY38" fmla="*/ 1225370 h 1263012"/>
                  <a:gd name="connsiteX39" fmla="*/ 466046 w 804534"/>
                  <a:gd name="connsiteY39" fmla="*/ 1227455 h 1263012"/>
                  <a:gd name="connsiteX40" fmla="*/ 375273 w 804534"/>
                  <a:gd name="connsiteY40" fmla="*/ 1259064 h 1263012"/>
                  <a:gd name="connsiteX41" fmla="*/ 352960 w 804534"/>
                  <a:gd name="connsiteY41" fmla="*/ 1248725 h 1263012"/>
                  <a:gd name="connsiteX42" fmla="*/ 331886 w 804534"/>
                  <a:gd name="connsiteY42" fmla="*/ 1191083 h 1263012"/>
                  <a:gd name="connsiteX43" fmla="*/ 288697 w 804534"/>
                  <a:gd name="connsiteY43" fmla="*/ 1069433 h 1263012"/>
                  <a:gd name="connsiteX44" fmla="*/ 280753 w 804534"/>
                  <a:gd name="connsiteY44" fmla="*/ 1054726 h 1263012"/>
                  <a:gd name="connsiteX45" fmla="*/ 227816 w 804534"/>
                  <a:gd name="connsiteY45" fmla="*/ 903973 h 1263012"/>
                  <a:gd name="connsiteX46" fmla="*/ 222660 w 804534"/>
                  <a:gd name="connsiteY46" fmla="*/ 881547 h 1263012"/>
                  <a:gd name="connsiteX47" fmla="*/ 179753 w 804534"/>
                  <a:gd name="connsiteY47" fmla="*/ 757925 h 1263012"/>
                  <a:gd name="connsiteX48" fmla="*/ 157665 w 804534"/>
                  <a:gd name="connsiteY48" fmla="*/ 695888 h 1263012"/>
                  <a:gd name="connsiteX49" fmla="*/ 151185 w 804534"/>
                  <a:gd name="connsiteY49" fmla="*/ 686647 h 1263012"/>
                  <a:gd name="connsiteX50" fmla="*/ 84331 w 804534"/>
                  <a:gd name="connsiteY50" fmla="*/ 496424 h 1263012"/>
                  <a:gd name="connsiteX0" fmla="*/ 56102 w 804534"/>
                  <a:gd name="connsiteY0" fmla="*/ 415061 h 1263012"/>
                  <a:gd name="connsiteX1" fmla="*/ 2122 w 804534"/>
                  <a:gd name="connsiteY1" fmla="*/ 262504 h 1263012"/>
                  <a:gd name="connsiteX2" fmla="*/ 10236 w 804534"/>
                  <a:gd name="connsiteY2" fmla="*/ 243065 h 1263012"/>
                  <a:gd name="connsiteX3" fmla="*/ 254552 w 804534"/>
                  <a:gd name="connsiteY3" fmla="*/ 156433 h 1263012"/>
                  <a:gd name="connsiteX4" fmla="*/ 303432 w 804534"/>
                  <a:gd name="connsiteY4" fmla="*/ 139868 h 1263012"/>
                  <a:gd name="connsiteX5" fmla="*/ 520786 w 804534"/>
                  <a:gd name="connsiteY5" fmla="*/ 63688 h 1263012"/>
                  <a:gd name="connsiteX6" fmla="*/ 557326 w 804534"/>
                  <a:gd name="connsiteY6" fmla="*/ 50954 h 1263012"/>
                  <a:gd name="connsiteX7" fmla="*/ 676948 w 804534"/>
                  <a:gd name="connsiteY7" fmla="*/ 8610 h 1263012"/>
                  <a:gd name="connsiteX8" fmla="*/ 695430 w 804534"/>
                  <a:gd name="connsiteY8" fmla="*/ 1933 h 1263012"/>
                  <a:gd name="connsiteX9" fmla="*/ 713629 w 804534"/>
                  <a:gd name="connsiteY9" fmla="*/ 10498 h 1263012"/>
                  <a:gd name="connsiteX10" fmla="*/ 745183 w 804534"/>
                  <a:gd name="connsiteY10" fmla="*/ 99806 h 1263012"/>
                  <a:gd name="connsiteX11" fmla="*/ 789443 w 804534"/>
                  <a:gd name="connsiteY11" fmla="*/ 225372 h 1263012"/>
                  <a:gd name="connsiteX12" fmla="*/ 798176 w 804534"/>
                  <a:gd name="connsiteY12" fmla="*/ 273238 h 1263012"/>
                  <a:gd name="connsiteX13" fmla="*/ 800148 w 804534"/>
                  <a:gd name="connsiteY13" fmla="*/ 323921 h 1263012"/>
                  <a:gd name="connsiteX14" fmla="*/ 800543 w 804534"/>
                  <a:gd name="connsiteY14" fmla="*/ 458954 h 1263012"/>
                  <a:gd name="connsiteX15" fmla="*/ 799416 w 804534"/>
                  <a:gd name="connsiteY15" fmla="*/ 464138 h 1263012"/>
                  <a:gd name="connsiteX16" fmla="*/ 792682 w 804534"/>
                  <a:gd name="connsiteY16" fmla="*/ 464588 h 1263012"/>
                  <a:gd name="connsiteX17" fmla="*/ 788203 w 804534"/>
                  <a:gd name="connsiteY17" fmla="*/ 454897 h 1263012"/>
                  <a:gd name="connsiteX18" fmla="*/ 675906 w 804534"/>
                  <a:gd name="connsiteY18" fmla="*/ 155053 h 1263012"/>
                  <a:gd name="connsiteX19" fmla="*/ 659199 w 804534"/>
                  <a:gd name="connsiteY19" fmla="*/ 147390 h 1263012"/>
                  <a:gd name="connsiteX20" fmla="*/ 148058 w 804534"/>
                  <a:gd name="connsiteY20" fmla="*/ 338712 h 1263012"/>
                  <a:gd name="connsiteX21" fmla="*/ 125379 w 804534"/>
                  <a:gd name="connsiteY21" fmla="*/ 347023 h 1263012"/>
                  <a:gd name="connsiteX22" fmla="*/ 118674 w 804534"/>
                  <a:gd name="connsiteY22" fmla="*/ 361335 h 1263012"/>
                  <a:gd name="connsiteX23" fmla="*/ 156848 w 804534"/>
                  <a:gd name="connsiteY23" fmla="*/ 463574 h 1263012"/>
                  <a:gd name="connsiteX24" fmla="*/ 284866 w 804534"/>
                  <a:gd name="connsiteY24" fmla="*/ 805312 h 1263012"/>
                  <a:gd name="connsiteX25" fmla="*/ 388345 w 804534"/>
                  <a:gd name="connsiteY25" fmla="*/ 1081716 h 1263012"/>
                  <a:gd name="connsiteX26" fmla="*/ 406206 w 804534"/>
                  <a:gd name="connsiteY26" fmla="*/ 1089886 h 1263012"/>
                  <a:gd name="connsiteX27" fmla="*/ 669257 w 804534"/>
                  <a:gd name="connsiteY27" fmla="*/ 991225 h 1263012"/>
                  <a:gd name="connsiteX28" fmla="*/ 788344 w 804534"/>
                  <a:gd name="connsiteY28" fmla="*/ 946937 h 1263012"/>
                  <a:gd name="connsiteX29" fmla="*/ 802796 w 804534"/>
                  <a:gd name="connsiteY29" fmla="*/ 947867 h 1263012"/>
                  <a:gd name="connsiteX30" fmla="*/ 803839 w 804534"/>
                  <a:gd name="connsiteY30" fmla="*/ 990971 h 1263012"/>
                  <a:gd name="connsiteX31" fmla="*/ 801022 w 804534"/>
                  <a:gd name="connsiteY31" fmla="*/ 996296 h 1263012"/>
                  <a:gd name="connsiteX32" fmla="*/ 801529 w 804534"/>
                  <a:gd name="connsiteY32" fmla="*/ 1099493 h 1263012"/>
                  <a:gd name="connsiteX33" fmla="*/ 800655 w 804534"/>
                  <a:gd name="connsiteY33" fmla="*/ 1108987 h 1263012"/>
                  <a:gd name="connsiteX34" fmla="*/ 792344 w 804534"/>
                  <a:gd name="connsiteY34" fmla="*/ 1115326 h 1263012"/>
                  <a:gd name="connsiteX35" fmla="*/ 684386 w 804534"/>
                  <a:gd name="connsiteY35" fmla="*/ 1153501 h 1263012"/>
                  <a:gd name="connsiteX36" fmla="*/ 666834 w 804534"/>
                  <a:gd name="connsiteY36" fmla="*/ 1156628 h 1263012"/>
                  <a:gd name="connsiteX37" fmla="*/ 601952 w 804534"/>
                  <a:gd name="connsiteY37" fmla="*/ 1178912 h 1263012"/>
                  <a:gd name="connsiteX38" fmla="*/ 469962 w 804534"/>
                  <a:gd name="connsiteY38" fmla="*/ 1225370 h 1263012"/>
                  <a:gd name="connsiteX39" fmla="*/ 466046 w 804534"/>
                  <a:gd name="connsiteY39" fmla="*/ 1227455 h 1263012"/>
                  <a:gd name="connsiteX40" fmla="*/ 375273 w 804534"/>
                  <a:gd name="connsiteY40" fmla="*/ 1259064 h 1263012"/>
                  <a:gd name="connsiteX41" fmla="*/ 352960 w 804534"/>
                  <a:gd name="connsiteY41" fmla="*/ 1248725 h 1263012"/>
                  <a:gd name="connsiteX42" fmla="*/ 331886 w 804534"/>
                  <a:gd name="connsiteY42" fmla="*/ 1191083 h 1263012"/>
                  <a:gd name="connsiteX43" fmla="*/ 288697 w 804534"/>
                  <a:gd name="connsiteY43" fmla="*/ 1069433 h 1263012"/>
                  <a:gd name="connsiteX44" fmla="*/ 280753 w 804534"/>
                  <a:gd name="connsiteY44" fmla="*/ 1054726 h 1263012"/>
                  <a:gd name="connsiteX45" fmla="*/ 227816 w 804534"/>
                  <a:gd name="connsiteY45" fmla="*/ 903973 h 1263012"/>
                  <a:gd name="connsiteX46" fmla="*/ 222660 w 804534"/>
                  <a:gd name="connsiteY46" fmla="*/ 881547 h 1263012"/>
                  <a:gd name="connsiteX47" fmla="*/ 179753 w 804534"/>
                  <a:gd name="connsiteY47" fmla="*/ 757925 h 1263012"/>
                  <a:gd name="connsiteX48" fmla="*/ 157665 w 804534"/>
                  <a:gd name="connsiteY48" fmla="*/ 695888 h 1263012"/>
                  <a:gd name="connsiteX49" fmla="*/ 151185 w 804534"/>
                  <a:gd name="connsiteY49" fmla="*/ 686647 h 1263012"/>
                  <a:gd name="connsiteX0" fmla="*/ 56102 w 804534"/>
                  <a:gd name="connsiteY0" fmla="*/ 415061 h 1263012"/>
                  <a:gd name="connsiteX1" fmla="*/ 2122 w 804534"/>
                  <a:gd name="connsiteY1" fmla="*/ 262504 h 1263012"/>
                  <a:gd name="connsiteX2" fmla="*/ 10236 w 804534"/>
                  <a:gd name="connsiteY2" fmla="*/ 243065 h 1263012"/>
                  <a:gd name="connsiteX3" fmla="*/ 254552 w 804534"/>
                  <a:gd name="connsiteY3" fmla="*/ 156433 h 1263012"/>
                  <a:gd name="connsiteX4" fmla="*/ 303432 w 804534"/>
                  <a:gd name="connsiteY4" fmla="*/ 139868 h 1263012"/>
                  <a:gd name="connsiteX5" fmla="*/ 520786 w 804534"/>
                  <a:gd name="connsiteY5" fmla="*/ 63688 h 1263012"/>
                  <a:gd name="connsiteX6" fmla="*/ 557326 w 804534"/>
                  <a:gd name="connsiteY6" fmla="*/ 50954 h 1263012"/>
                  <a:gd name="connsiteX7" fmla="*/ 676948 w 804534"/>
                  <a:gd name="connsiteY7" fmla="*/ 8610 h 1263012"/>
                  <a:gd name="connsiteX8" fmla="*/ 695430 w 804534"/>
                  <a:gd name="connsiteY8" fmla="*/ 1933 h 1263012"/>
                  <a:gd name="connsiteX9" fmla="*/ 713629 w 804534"/>
                  <a:gd name="connsiteY9" fmla="*/ 10498 h 1263012"/>
                  <a:gd name="connsiteX10" fmla="*/ 745183 w 804534"/>
                  <a:gd name="connsiteY10" fmla="*/ 99806 h 1263012"/>
                  <a:gd name="connsiteX11" fmla="*/ 789443 w 804534"/>
                  <a:gd name="connsiteY11" fmla="*/ 225372 h 1263012"/>
                  <a:gd name="connsiteX12" fmla="*/ 798176 w 804534"/>
                  <a:gd name="connsiteY12" fmla="*/ 273238 h 1263012"/>
                  <a:gd name="connsiteX13" fmla="*/ 800148 w 804534"/>
                  <a:gd name="connsiteY13" fmla="*/ 323921 h 1263012"/>
                  <a:gd name="connsiteX14" fmla="*/ 800543 w 804534"/>
                  <a:gd name="connsiteY14" fmla="*/ 458954 h 1263012"/>
                  <a:gd name="connsiteX15" fmla="*/ 799416 w 804534"/>
                  <a:gd name="connsiteY15" fmla="*/ 464138 h 1263012"/>
                  <a:gd name="connsiteX16" fmla="*/ 792682 w 804534"/>
                  <a:gd name="connsiteY16" fmla="*/ 464588 h 1263012"/>
                  <a:gd name="connsiteX17" fmla="*/ 788203 w 804534"/>
                  <a:gd name="connsiteY17" fmla="*/ 454897 h 1263012"/>
                  <a:gd name="connsiteX18" fmla="*/ 675906 w 804534"/>
                  <a:gd name="connsiteY18" fmla="*/ 155053 h 1263012"/>
                  <a:gd name="connsiteX19" fmla="*/ 659199 w 804534"/>
                  <a:gd name="connsiteY19" fmla="*/ 147390 h 1263012"/>
                  <a:gd name="connsiteX20" fmla="*/ 148058 w 804534"/>
                  <a:gd name="connsiteY20" fmla="*/ 338712 h 1263012"/>
                  <a:gd name="connsiteX21" fmla="*/ 125379 w 804534"/>
                  <a:gd name="connsiteY21" fmla="*/ 347023 h 1263012"/>
                  <a:gd name="connsiteX22" fmla="*/ 118674 w 804534"/>
                  <a:gd name="connsiteY22" fmla="*/ 361335 h 1263012"/>
                  <a:gd name="connsiteX23" fmla="*/ 156848 w 804534"/>
                  <a:gd name="connsiteY23" fmla="*/ 463574 h 1263012"/>
                  <a:gd name="connsiteX24" fmla="*/ 284866 w 804534"/>
                  <a:gd name="connsiteY24" fmla="*/ 805312 h 1263012"/>
                  <a:gd name="connsiteX25" fmla="*/ 388345 w 804534"/>
                  <a:gd name="connsiteY25" fmla="*/ 1081716 h 1263012"/>
                  <a:gd name="connsiteX26" fmla="*/ 406206 w 804534"/>
                  <a:gd name="connsiteY26" fmla="*/ 1089886 h 1263012"/>
                  <a:gd name="connsiteX27" fmla="*/ 669257 w 804534"/>
                  <a:gd name="connsiteY27" fmla="*/ 991225 h 1263012"/>
                  <a:gd name="connsiteX28" fmla="*/ 788344 w 804534"/>
                  <a:gd name="connsiteY28" fmla="*/ 946937 h 1263012"/>
                  <a:gd name="connsiteX29" fmla="*/ 802796 w 804534"/>
                  <a:gd name="connsiteY29" fmla="*/ 947867 h 1263012"/>
                  <a:gd name="connsiteX30" fmla="*/ 803839 w 804534"/>
                  <a:gd name="connsiteY30" fmla="*/ 990971 h 1263012"/>
                  <a:gd name="connsiteX31" fmla="*/ 801022 w 804534"/>
                  <a:gd name="connsiteY31" fmla="*/ 996296 h 1263012"/>
                  <a:gd name="connsiteX32" fmla="*/ 801529 w 804534"/>
                  <a:gd name="connsiteY32" fmla="*/ 1099493 h 1263012"/>
                  <a:gd name="connsiteX33" fmla="*/ 800655 w 804534"/>
                  <a:gd name="connsiteY33" fmla="*/ 1108987 h 1263012"/>
                  <a:gd name="connsiteX34" fmla="*/ 792344 w 804534"/>
                  <a:gd name="connsiteY34" fmla="*/ 1115326 h 1263012"/>
                  <a:gd name="connsiteX35" fmla="*/ 684386 w 804534"/>
                  <a:gd name="connsiteY35" fmla="*/ 1153501 h 1263012"/>
                  <a:gd name="connsiteX36" fmla="*/ 666834 w 804534"/>
                  <a:gd name="connsiteY36" fmla="*/ 1156628 h 1263012"/>
                  <a:gd name="connsiteX37" fmla="*/ 601952 w 804534"/>
                  <a:gd name="connsiteY37" fmla="*/ 1178912 h 1263012"/>
                  <a:gd name="connsiteX38" fmla="*/ 469962 w 804534"/>
                  <a:gd name="connsiteY38" fmla="*/ 1225370 h 1263012"/>
                  <a:gd name="connsiteX39" fmla="*/ 466046 w 804534"/>
                  <a:gd name="connsiteY39" fmla="*/ 1227455 h 1263012"/>
                  <a:gd name="connsiteX40" fmla="*/ 375273 w 804534"/>
                  <a:gd name="connsiteY40" fmla="*/ 1259064 h 1263012"/>
                  <a:gd name="connsiteX41" fmla="*/ 352960 w 804534"/>
                  <a:gd name="connsiteY41" fmla="*/ 1248725 h 1263012"/>
                  <a:gd name="connsiteX42" fmla="*/ 331886 w 804534"/>
                  <a:gd name="connsiteY42" fmla="*/ 1191083 h 1263012"/>
                  <a:gd name="connsiteX43" fmla="*/ 288697 w 804534"/>
                  <a:gd name="connsiteY43" fmla="*/ 1069433 h 1263012"/>
                  <a:gd name="connsiteX44" fmla="*/ 280753 w 804534"/>
                  <a:gd name="connsiteY44" fmla="*/ 1054726 h 1263012"/>
                  <a:gd name="connsiteX45" fmla="*/ 227816 w 804534"/>
                  <a:gd name="connsiteY45" fmla="*/ 903973 h 1263012"/>
                  <a:gd name="connsiteX46" fmla="*/ 222660 w 804534"/>
                  <a:gd name="connsiteY46" fmla="*/ 881547 h 1263012"/>
                  <a:gd name="connsiteX47" fmla="*/ 179753 w 804534"/>
                  <a:gd name="connsiteY47" fmla="*/ 757925 h 1263012"/>
                  <a:gd name="connsiteX48" fmla="*/ 151185 w 804534"/>
                  <a:gd name="connsiteY48" fmla="*/ 686647 h 1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4534" h="1263012">
                    <a:moveTo>
                      <a:pt x="56102" y="415061"/>
                    </a:moveTo>
                    <a:cubicBezTo>
                      <a:pt x="37000" y="364603"/>
                      <a:pt x="20125" y="313356"/>
                      <a:pt x="2122" y="262504"/>
                    </a:cubicBezTo>
                    <a:cubicBezTo>
                      <a:pt x="-2019" y="250812"/>
                      <a:pt x="-498" y="246925"/>
                      <a:pt x="10236" y="243065"/>
                    </a:cubicBezTo>
                    <a:lnTo>
                      <a:pt x="254552" y="156433"/>
                    </a:lnTo>
                    <a:cubicBezTo>
                      <a:pt x="271202" y="151982"/>
                      <a:pt x="287204" y="145530"/>
                      <a:pt x="303432" y="139868"/>
                    </a:cubicBezTo>
                    <a:lnTo>
                      <a:pt x="520786" y="63688"/>
                    </a:lnTo>
                    <a:cubicBezTo>
                      <a:pt x="533069" y="59744"/>
                      <a:pt x="544958" y="54701"/>
                      <a:pt x="557326" y="50954"/>
                    </a:cubicBezTo>
                    <a:cubicBezTo>
                      <a:pt x="596937" y="36079"/>
                      <a:pt x="637112" y="22809"/>
                      <a:pt x="676948" y="8610"/>
                    </a:cubicBezTo>
                    <a:lnTo>
                      <a:pt x="695430" y="1933"/>
                    </a:lnTo>
                    <a:cubicBezTo>
                      <a:pt x="706530" y="-1927"/>
                      <a:pt x="709741" y="-462"/>
                      <a:pt x="713629" y="10498"/>
                    </a:cubicBezTo>
                    <a:cubicBezTo>
                      <a:pt x="724194" y="40248"/>
                      <a:pt x="734731" y="69999"/>
                      <a:pt x="745183" y="99806"/>
                    </a:cubicBezTo>
                    <a:cubicBezTo>
                      <a:pt x="759861" y="141671"/>
                      <a:pt x="774426" y="183592"/>
                      <a:pt x="789443" y="225372"/>
                    </a:cubicBezTo>
                    <a:cubicBezTo>
                      <a:pt x="794993" y="240839"/>
                      <a:pt x="798599" y="256447"/>
                      <a:pt x="798176" y="273238"/>
                    </a:cubicBezTo>
                    <a:cubicBezTo>
                      <a:pt x="797754" y="290086"/>
                      <a:pt x="795725" y="307186"/>
                      <a:pt x="800148" y="323921"/>
                    </a:cubicBezTo>
                    <a:cubicBezTo>
                      <a:pt x="801247" y="368941"/>
                      <a:pt x="800543" y="413962"/>
                      <a:pt x="800543" y="458954"/>
                    </a:cubicBezTo>
                    <a:cubicBezTo>
                      <a:pt x="800543" y="460757"/>
                      <a:pt x="800120" y="462504"/>
                      <a:pt x="799416" y="464138"/>
                    </a:cubicBezTo>
                    <a:cubicBezTo>
                      <a:pt x="797444" y="468082"/>
                      <a:pt x="795077" y="467575"/>
                      <a:pt x="792682" y="464588"/>
                    </a:cubicBezTo>
                    <a:cubicBezTo>
                      <a:pt x="790372" y="461743"/>
                      <a:pt x="789443" y="458250"/>
                      <a:pt x="788203" y="454897"/>
                    </a:cubicBezTo>
                    <a:cubicBezTo>
                      <a:pt x="750902" y="354883"/>
                      <a:pt x="713460" y="254954"/>
                      <a:pt x="675906" y="155053"/>
                    </a:cubicBezTo>
                    <a:cubicBezTo>
                      <a:pt x="671398" y="143079"/>
                      <a:pt x="671032" y="142938"/>
                      <a:pt x="659199" y="147390"/>
                    </a:cubicBezTo>
                    <a:lnTo>
                      <a:pt x="148058" y="338712"/>
                    </a:lnTo>
                    <a:lnTo>
                      <a:pt x="125379" y="347023"/>
                    </a:lnTo>
                    <a:cubicBezTo>
                      <a:pt x="115518" y="350798"/>
                      <a:pt x="115096" y="351671"/>
                      <a:pt x="118674" y="361335"/>
                    </a:cubicBezTo>
                    <a:cubicBezTo>
                      <a:pt x="131295" y="395452"/>
                      <a:pt x="144114" y="429485"/>
                      <a:pt x="156848" y="463574"/>
                    </a:cubicBezTo>
                    <a:cubicBezTo>
                      <a:pt x="199361" y="577534"/>
                      <a:pt x="242381" y="691324"/>
                      <a:pt x="284866" y="805312"/>
                    </a:cubicBezTo>
                    <a:cubicBezTo>
                      <a:pt x="319237" y="897493"/>
                      <a:pt x="354058" y="989506"/>
                      <a:pt x="388345" y="1081716"/>
                    </a:cubicBezTo>
                    <a:cubicBezTo>
                      <a:pt x="393162" y="1094676"/>
                      <a:pt x="393247" y="1094760"/>
                      <a:pt x="406206" y="1089886"/>
                    </a:cubicBezTo>
                    <a:lnTo>
                      <a:pt x="669257" y="991225"/>
                    </a:lnTo>
                    <a:lnTo>
                      <a:pt x="788344" y="946937"/>
                    </a:lnTo>
                    <a:cubicBezTo>
                      <a:pt x="793077" y="945162"/>
                      <a:pt x="798345" y="941669"/>
                      <a:pt x="802796" y="947867"/>
                    </a:cubicBezTo>
                    <a:cubicBezTo>
                      <a:pt x="805783" y="962178"/>
                      <a:pt x="804064" y="976603"/>
                      <a:pt x="803839" y="990971"/>
                    </a:cubicBezTo>
                    <a:cubicBezTo>
                      <a:pt x="803811" y="993056"/>
                      <a:pt x="802684" y="994915"/>
                      <a:pt x="801022" y="996296"/>
                    </a:cubicBezTo>
                    <a:cubicBezTo>
                      <a:pt x="800233" y="1030695"/>
                      <a:pt x="800712" y="1065094"/>
                      <a:pt x="801529" y="1099493"/>
                    </a:cubicBezTo>
                    <a:cubicBezTo>
                      <a:pt x="801613" y="1102705"/>
                      <a:pt x="802740" y="1105973"/>
                      <a:pt x="800655" y="1108987"/>
                    </a:cubicBezTo>
                    <a:cubicBezTo>
                      <a:pt x="798880" y="1112425"/>
                      <a:pt x="795810" y="1114059"/>
                      <a:pt x="792344" y="1115326"/>
                    </a:cubicBezTo>
                    <a:cubicBezTo>
                      <a:pt x="756508" y="1128483"/>
                      <a:pt x="720278" y="1140485"/>
                      <a:pt x="684386" y="1153501"/>
                    </a:cubicBezTo>
                    <a:cubicBezTo>
                      <a:pt x="678807" y="1155529"/>
                      <a:pt x="672694" y="1155642"/>
                      <a:pt x="666834" y="1156628"/>
                    </a:cubicBezTo>
                    <a:lnTo>
                      <a:pt x="601952" y="1178912"/>
                    </a:lnTo>
                    <a:lnTo>
                      <a:pt x="469962" y="1225370"/>
                    </a:lnTo>
                    <a:cubicBezTo>
                      <a:pt x="468581" y="1225849"/>
                      <a:pt x="467342" y="1226750"/>
                      <a:pt x="466046" y="1227455"/>
                    </a:cubicBezTo>
                    <a:lnTo>
                      <a:pt x="375273" y="1259064"/>
                    </a:lnTo>
                    <a:cubicBezTo>
                      <a:pt x="358115" y="1265291"/>
                      <a:pt x="358707" y="1265713"/>
                      <a:pt x="352960" y="1248725"/>
                    </a:cubicBezTo>
                    <a:cubicBezTo>
                      <a:pt x="346255" y="1229342"/>
                      <a:pt x="338901" y="1210269"/>
                      <a:pt x="331886" y="1191083"/>
                    </a:cubicBezTo>
                    <a:cubicBezTo>
                      <a:pt x="318194" y="1150289"/>
                      <a:pt x="304333" y="1109551"/>
                      <a:pt x="288697" y="1069433"/>
                    </a:cubicBezTo>
                    <a:cubicBezTo>
                      <a:pt x="284077" y="1065601"/>
                      <a:pt x="282584" y="1060079"/>
                      <a:pt x="280753" y="1054726"/>
                    </a:cubicBezTo>
                    <a:cubicBezTo>
                      <a:pt x="263398" y="1004381"/>
                      <a:pt x="245170" y="954318"/>
                      <a:pt x="227816" y="903973"/>
                    </a:cubicBezTo>
                    <a:cubicBezTo>
                      <a:pt x="225280" y="896620"/>
                      <a:pt x="224153" y="889070"/>
                      <a:pt x="222660" y="881547"/>
                    </a:cubicBezTo>
                    <a:cubicBezTo>
                      <a:pt x="209616" y="839908"/>
                      <a:pt x="191666" y="790408"/>
                      <a:pt x="179753" y="757925"/>
                    </a:cubicBezTo>
                    <a:cubicBezTo>
                      <a:pt x="167841" y="725442"/>
                      <a:pt x="157137" y="701497"/>
                      <a:pt x="151185" y="686647"/>
                    </a:cubicBezTo>
                  </a:path>
                </a:pathLst>
              </a:custGeom>
              <a:solidFill>
                <a:srgbClr val="010101"/>
              </a:solidFill>
              <a:ln w="2811" cap="flat">
                <a:noFill/>
                <a:prstDash val="solid"/>
                <a:miter/>
              </a:ln>
            </p:spPr>
            <p:txBody>
              <a:bodyPr rtlCol="0" anchor="ctr"/>
              <a:lstStyle/>
              <a:p>
                <a:endParaRPr lang="en-US" dirty="0"/>
              </a:p>
            </p:txBody>
          </p:sp>
          <p:sp>
            <p:nvSpPr>
              <p:cNvPr id="41" name="Freeform: Shape 19">
                <a:extLst>
                  <a:ext uri="{FF2B5EF4-FFF2-40B4-BE49-F238E27FC236}">
                    <a16:creationId xmlns:a16="http://schemas.microsoft.com/office/drawing/2014/main" xmlns="" id="{0AB7F2FF-E84F-4686-AE06-4243BB9EDE14}"/>
                  </a:ext>
                </a:extLst>
              </p:cNvPr>
              <p:cNvSpPr/>
              <p:nvPr/>
            </p:nvSpPr>
            <p:spPr>
              <a:xfrm>
                <a:off x="9294736" y="3641180"/>
                <a:ext cx="1294985" cy="1801739"/>
              </a:xfrm>
              <a:custGeom>
                <a:avLst/>
                <a:gdLst>
                  <a:gd name="connsiteX0" fmla="*/ 685959 w 687875"/>
                  <a:gd name="connsiteY0" fmla="*/ 526953 h 957054"/>
                  <a:gd name="connsiteX1" fmla="*/ 686044 w 687875"/>
                  <a:gd name="connsiteY1" fmla="*/ 555154 h 957054"/>
                  <a:gd name="connsiteX2" fmla="*/ 671619 w 687875"/>
                  <a:gd name="connsiteY2" fmla="*/ 563550 h 957054"/>
                  <a:gd name="connsiteX3" fmla="*/ 486101 w 687875"/>
                  <a:gd name="connsiteY3" fmla="*/ 634066 h 957054"/>
                  <a:gd name="connsiteX4" fmla="*/ 247870 w 687875"/>
                  <a:gd name="connsiteY4" fmla="*/ 724417 h 957054"/>
                  <a:gd name="connsiteX5" fmla="*/ 242067 w 687875"/>
                  <a:gd name="connsiteY5" fmla="*/ 726727 h 957054"/>
                  <a:gd name="connsiteX6" fmla="*/ 237193 w 687875"/>
                  <a:gd name="connsiteY6" fmla="*/ 736841 h 957054"/>
                  <a:gd name="connsiteX7" fmla="*/ 248519 w 687875"/>
                  <a:gd name="connsiteY7" fmla="*/ 742560 h 957054"/>
                  <a:gd name="connsiteX8" fmla="*/ 349631 w 687875"/>
                  <a:gd name="connsiteY8" fmla="*/ 704132 h 957054"/>
                  <a:gd name="connsiteX9" fmla="*/ 647954 w 687875"/>
                  <a:gd name="connsiteY9" fmla="*/ 590765 h 957054"/>
                  <a:gd name="connsiteX10" fmla="*/ 675535 w 687875"/>
                  <a:gd name="connsiteY10" fmla="*/ 580313 h 957054"/>
                  <a:gd name="connsiteX11" fmla="*/ 686185 w 687875"/>
                  <a:gd name="connsiteY11" fmla="*/ 580791 h 957054"/>
                  <a:gd name="connsiteX12" fmla="*/ 686297 w 687875"/>
                  <a:gd name="connsiteY12" fmla="*/ 608542 h 957054"/>
                  <a:gd name="connsiteX13" fmla="*/ 678437 w 687875"/>
                  <a:gd name="connsiteY13" fmla="*/ 614064 h 957054"/>
                  <a:gd name="connsiteX14" fmla="*/ 481987 w 687875"/>
                  <a:gd name="connsiteY14" fmla="*/ 688665 h 957054"/>
                  <a:gd name="connsiteX15" fmla="*/ 326586 w 687875"/>
                  <a:gd name="connsiteY15" fmla="*/ 747941 h 957054"/>
                  <a:gd name="connsiteX16" fmla="*/ 262182 w 687875"/>
                  <a:gd name="connsiteY16" fmla="*/ 772283 h 957054"/>
                  <a:gd name="connsiteX17" fmla="*/ 256604 w 687875"/>
                  <a:gd name="connsiteY17" fmla="*/ 784341 h 957054"/>
                  <a:gd name="connsiteX18" fmla="*/ 266437 w 687875"/>
                  <a:gd name="connsiteY18" fmla="*/ 788792 h 957054"/>
                  <a:gd name="connsiteX19" fmla="*/ 293173 w 687875"/>
                  <a:gd name="connsiteY19" fmla="*/ 778565 h 957054"/>
                  <a:gd name="connsiteX20" fmla="*/ 587410 w 687875"/>
                  <a:gd name="connsiteY20" fmla="*/ 666719 h 957054"/>
                  <a:gd name="connsiteX21" fmla="*/ 671056 w 687875"/>
                  <a:gd name="connsiteY21" fmla="*/ 635137 h 957054"/>
                  <a:gd name="connsiteX22" fmla="*/ 686410 w 687875"/>
                  <a:gd name="connsiteY22" fmla="*/ 632207 h 957054"/>
                  <a:gd name="connsiteX23" fmla="*/ 686410 w 687875"/>
                  <a:gd name="connsiteY23" fmla="*/ 632292 h 957054"/>
                  <a:gd name="connsiteX24" fmla="*/ 687227 w 687875"/>
                  <a:gd name="connsiteY24" fmla="*/ 658859 h 957054"/>
                  <a:gd name="connsiteX25" fmla="*/ 678071 w 687875"/>
                  <a:gd name="connsiteY25" fmla="*/ 667339 h 957054"/>
                  <a:gd name="connsiteX26" fmla="*/ 560280 w 687875"/>
                  <a:gd name="connsiteY26" fmla="*/ 712331 h 957054"/>
                  <a:gd name="connsiteX27" fmla="*/ 363774 w 687875"/>
                  <a:gd name="connsiteY27" fmla="*/ 786820 h 957054"/>
                  <a:gd name="connsiteX28" fmla="*/ 282692 w 687875"/>
                  <a:gd name="connsiteY28" fmla="*/ 817613 h 957054"/>
                  <a:gd name="connsiteX29" fmla="*/ 274607 w 687875"/>
                  <a:gd name="connsiteY29" fmla="*/ 827868 h 957054"/>
                  <a:gd name="connsiteX30" fmla="*/ 286721 w 687875"/>
                  <a:gd name="connsiteY30" fmla="*/ 834179 h 957054"/>
                  <a:gd name="connsiteX31" fmla="*/ 420514 w 687875"/>
                  <a:gd name="connsiteY31" fmla="*/ 783439 h 957054"/>
                  <a:gd name="connsiteX32" fmla="*/ 673845 w 687875"/>
                  <a:gd name="connsiteY32" fmla="*/ 687285 h 957054"/>
                  <a:gd name="connsiteX33" fmla="*/ 686692 w 687875"/>
                  <a:gd name="connsiteY33" fmla="*/ 685707 h 957054"/>
                  <a:gd name="connsiteX34" fmla="*/ 687283 w 687875"/>
                  <a:gd name="connsiteY34" fmla="*/ 710669 h 957054"/>
                  <a:gd name="connsiteX35" fmla="*/ 679310 w 687875"/>
                  <a:gd name="connsiteY35" fmla="*/ 720050 h 957054"/>
                  <a:gd name="connsiteX36" fmla="*/ 637530 w 687875"/>
                  <a:gd name="connsiteY36" fmla="*/ 736024 h 957054"/>
                  <a:gd name="connsiteX37" fmla="*/ 343884 w 687875"/>
                  <a:gd name="connsiteY37" fmla="*/ 847279 h 957054"/>
                  <a:gd name="connsiteX38" fmla="*/ 297934 w 687875"/>
                  <a:gd name="connsiteY38" fmla="*/ 864859 h 957054"/>
                  <a:gd name="connsiteX39" fmla="*/ 291849 w 687875"/>
                  <a:gd name="connsiteY39" fmla="*/ 876748 h 957054"/>
                  <a:gd name="connsiteX40" fmla="*/ 303906 w 687875"/>
                  <a:gd name="connsiteY40" fmla="*/ 881002 h 957054"/>
                  <a:gd name="connsiteX41" fmla="*/ 604849 w 687875"/>
                  <a:gd name="connsiteY41" fmla="*/ 766395 h 957054"/>
                  <a:gd name="connsiteX42" fmla="*/ 674324 w 687875"/>
                  <a:gd name="connsiteY42" fmla="*/ 740166 h 957054"/>
                  <a:gd name="connsiteX43" fmla="*/ 687819 w 687875"/>
                  <a:gd name="connsiteY43" fmla="*/ 739574 h 957054"/>
                  <a:gd name="connsiteX44" fmla="*/ 687875 w 687875"/>
                  <a:gd name="connsiteY44" fmla="*/ 805780 h 957054"/>
                  <a:gd name="connsiteX45" fmla="*/ 531825 w 687875"/>
                  <a:gd name="connsiteY45" fmla="*/ 863760 h 957054"/>
                  <a:gd name="connsiteX46" fmla="*/ 286411 w 687875"/>
                  <a:gd name="connsiteY46" fmla="*/ 955998 h 957054"/>
                  <a:gd name="connsiteX47" fmla="*/ 276072 w 687875"/>
                  <a:gd name="connsiteY47" fmla="*/ 950927 h 957054"/>
                  <a:gd name="connsiteX48" fmla="*/ 95906 w 687875"/>
                  <a:gd name="connsiteY48" fmla="*/ 469987 h 957054"/>
                  <a:gd name="connsiteX49" fmla="*/ 1217 w 687875"/>
                  <a:gd name="connsiteY49" fmla="*/ 217784 h 957054"/>
                  <a:gd name="connsiteX50" fmla="*/ 7189 w 687875"/>
                  <a:gd name="connsiteY50" fmla="*/ 205472 h 957054"/>
                  <a:gd name="connsiteX51" fmla="*/ 553378 w 687875"/>
                  <a:gd name="connsiteY51" fmla="*/ 1021 h 957054"/>
                  <a:gd name="connsiteX52" fmla="*/ 563745 w 687875"/>
                  <a:gd name="connsiteY52" fmla="*/ 6261 h 957054"/>
                  <a:gd name="connsiteX53" fmla="*/ 682776 w 687875"/>
                  <a:gd name="connsiteY53" fmla="*/ 324052 h 957054"/>
                  <a:gd name="connsiteX54" fmla="*/ 684382 w 687875"/>
                  <a:gd name="connsiteY54" fmla="*/ 327038 h 957054"/>
                  <a:gd name="connsiteX55" fmla="*/ 684663 w 687875"/>
                  <a:gd name="connsiteY55" fmla="*/ 410683 h 957054"/>
                  <a:gd name="connsiteX56" fmla="*/ 683790 w 687875"/>
                  <a:gd name="connsiteY56" fmla="*/ 410796 h 957054"/>
                  <a:gd name="connsiteX57" fmla="*/ 660632 w 687875"/>
                  <a:gd name="connsiteY57" fmla="*/ 408317 h 957054"/>
                  <a:gd name="connsiteX58" fmla="*/ 351209 w 687875"/>
                  <a:gd name="connsiteY58" fmla="*/ 525995 h 957054"/>
                  <a:gd name="connsiteX59" fmla="*/ 198962 w 687875"/>
                  <a:gd name="connsiteY59" fmla="*/ 583750 h 957054"/>
                  <a:gd name="connsiteX60" fmla="*/ 192285 w 687875"/>
                  <a:gd name="connsiteY60" fmla="*/ 586313 h 957054"/>
                  <a:gd name="connsiteX61" fmla="*/ 186876 w 687875"/>
                  <a:gd name="connsiteY61" fmla="*/ 596822 h 957054"/>
                  <a:gd name="connsiteX62" fmla="*/ 198427 w 687875"/>
                  <a:gd name="connsiteY62" fmla="*/ 602231 h 957054"/>
                  <a:gd name="connsiteX63" fmla="*/ 290383 w 687875"/>
                  <a:gd name="connsiteY63" fmla="*/ 567212 h 957054"/>
                  <a:gd name="connsiteX64" fmla="*/ 594764 w 687875"/>
                  <a:gd name="connsiteY64" fmla="*/ 451478 h 957054"/>
                  <a:gd name="connsiteX65" fmla="*/ 670887 w 687875"/>
                  <a:gd name="connsiteY65" fmla="*/ 422629 h 957054"/>
                  <a:gd name="connsiteX66" fmla="*/ 684635 w 687875"/>
                  <a:gd name="connsiteY66" fmla="*/ 420995 h 957054"/>
                  <a:gd name="connsiteX67" fmla="*/ 684776 w 687875"/>
                  <a:gd name="connsiteY67" fmla="*/ 450126 h 957054"/>
                  <a:gd name="connsiteX68" fmla="*/ 675000 w 687875"/>
                  <a:gd name="connsiteY68" fmla="*/ 456126 h 957054"/>
                  <a:gd name="connsiteX69" fmla="*/ 438291 w 687875"/>
                  <a:gd name="connsiteY69" fmla="*/ 545885 h 957054"/>
                  <a:gd name="connsiteX70" fmla="*/ 211725 w 687875"/>
                  <a:gd name="connsiteY70" fmla="*/ 632094 h 957054"/>
                  <a:gd name="connsiteX71" fmla="*/ 203893 w 687875"/>
                  <a:gd name="connsiteY71" fmla="*/ 641645 h 957054"/>
                  <a:gd name="connsiteX72" fmla="*/ 217359 w 687875"/>
                  <a:gd name="connsiteY72" fmla="*/ 648237 h 957054"/>
                  <a:gd name="connsiteX73" fmla="*/ 295962 w 687875"/>
                  <a:gd name="connsiteY73" fmla="*/ 618374 h 957054"/>
                  <a:gd name="connsiteX74" fmla="*/ 556815 w 687875"/>
                  <a:gd name="connsiteY74" fmla="*/ 519121 h 957054"/>
                  <a:gd name="connsiteX75" fmla="*/ 672239 w 687875"/>
                  <a:gd name="connsiteY75" fmla="*/ 475340 h 957054"/>
                  <a:gd name="connsiteX76" fmla="*/ 678099 w 687875"/>
                  <a:gd name="connsiteY76" fmla="*/ 473115 h 957054"/>
                  <a:gd name="connsiteX77" fmla="*/ 685537 w 687875"/>
                  <a:gd name="connsiteY77" fmla="*/ 478721 h 957054"/>
                  <a:gd name="connsiteX78" fmla="*/ 685565 w 687875"/>
                  <a:gd name="connsiteY78" fmla="*/ 496583 h 957054"/>
                  <a:gd name="connsiteX79" fmla="*/ 677395 w 687875"/>
                  <a:gd name="connsiteY79" fmla="*/ 508387 h 957054"/>
                  <a:gd name="connsiteX80" fmla="*/ 533487 w 687875"/>
                  <a:gd name="connsiteY80" fmla="*/ 562873 h 957054"/>
                  <a:gd name="connsiteX81" fmla="*/ 231643 w 687875"/>
                  <a:gd name="connsiteY81" fmla="*/ 677622 h 957054"/>
                  <a:gd name="connsiteX82" fmla="*/ 224994 w 687875"/>
                  <a:gd name="connsiteY82" fmla="*/ 680270 h 957054"/>
                  <a:gd name="connsiteX83" fmla="*/ 219895 w 687875"/>
                  <a:gd name="connsiteY83" fmla="*/ 691934 h 957054"/>
                  <a:gd name="connsiteX84" fmla="*/ 230995 w 687875"/>
                  <a:gd name="connsiteY84" fmla="*/ 695906 h 957054"/>
                  <a:gd name="connsiteX85" fmla="*/ 375691 w 687875"/>
                  <a:gd name="connsiteY85" fmla="*/ 641025 h 957054"/>
                  <a:gd name="connsiteX86" fmla="*/ 573099 w 687875"/>
                  <a:gd name="connsiteY86" fmla="*/ 566170 h 957054"/>
                  <a:gd name="connsiteX87" fmla="*/ 673366 w 687875"/>
                  <a:gd name="connsiteY87" fmla="*/ 527855 h 957054"/>
                  <a:gd name="connsiteX88" fmla="*/ 685959 w 687875"/>
                  <a:gd name="connsiteY88" fmla="*/ 526953 h 9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87875" h="957054">
                    <a:moveTo>
                      <a:pt x="685959" y="526953"/>
                    </a:moveTo>
                    <a:cubicBezTo>
                      <a:pt x="685987" y="536363"/>
                      <a:pt x="686016" y="545744"/>
                      <a:pt x="686044" y="555154"/>
                    </a:cubicBezTo>
                    <a:cubicBezTo>
                      <a:pt x="682579" y="560253"/>
                      <a:pt x="676859" y="561578"/>
                      <a:pt x="671619" y="563550"/>
                    </a:cubicBezTo>
                    <a:cubicBezTo>
                      <a:pt x="609752" y="586933"/>
                      <a:pt x="547997" y="610655"/>
                      <a:pt x="486101" y="634066"/>
                    </a:cubicBezTo>
                    <a:cubicBezTo>
                      <a:pt x="406653" y="664099"/>
                      <a:pt x="327262" y="694244"/>
                      <a:pt x="247870" y="724417"/>
                    </a:cubicBezTo>
                    <a:cubicBezTo>
                      <a:pt x="245927" y="725149"/>
                      <a:pt x="244011" y="726051"/>
                      <a:pt x="242067" y="726727"/>
                    </a:cubicBezTo>
                    <a:cubicBezTo>
                      <a:pt x="237052" y="728502"/>
                      <a:pt x="234855" y="731178"/>
                      <a:pt x="237193" y="736841"/>
                    </a:cubicBezTo>
                    <a:cubicBezTo>
                      <a:pt x="239475" y="742391"/>
                      <a:pt x="241982" y="745068"/>
                      <a:pt x="248519" y="742560"/>
                    </a:cubicBezTo>
                    <a:cubicBezTo>
                      <a:pt x="282157" y="729601"/>
                      <a:pt x="315880" y="716838"/>
                      <a:pt x="349631" y="704132"/>
                    </a:cubicBezTo>
                    <a:cubicBezTo>
                      <a:pt x="449194" y="666691"/>
                      <a:pt x="548447" y="628404"/>
                      <a:pt x="647954" y="590765"/>
                    </a:cubicBezTo>
                    <a:cubicBezTo>
                      <a:pt x="657167" y="587299"/>
                      <a:pt x="666182" y="583327"/>
                      <a:pt x="675535" y="580313"/>
                    </a:cubicBezTo>
                    <a:cubicBezTo>
                      <a:pt x="679057" y="579186"/>
                      <a:pt x="682832" y="576819"/>
                      <a:pt x="686185" y="580791"/>
                    </a:cubicBezTo>
                    <a:cubicBezTo>
                      <a:pt x="686213" y="590032"/>
                      <a:pt x="686269" y="599273"/>
                      <a:pt x="686297" y="608542"/>
                    </a:cubicBezTo>
                    <a:cubicBezTo>
                      <a:pt x="684523" y="611584"/>
                      <a:pt x="681564" y="612880"/>
                      <a:pt x="678437" y="614064"/>
                    </a:cubicBezTo>
                    <a:cubicBezTo>
                      <a:pt x="612963" y="638997"/>
                      <a:pt x="547405" y="663648"/>
                      <a:pt x="481987" y="688665"/>
                    </a:cubicBezTo>
                    <a:cubicBezTo>
                      <a:pt x="430206" y="708471"/>
                      <a:pt x="378255" y="727882"/>
                      <a:pt x="326586" y="747941"/>
                    </a:cubicBezTo>
                    <a:cubicBezTo>
                      <a:pt x="305202" y="756252"/>
                      <a:pt x="283650" y="764169"/>
                      <a:pt x="262182" y="772283"/>
                    </a:cubicBezTo>
                    <a:cubicBezTo>
                      <a:pt x="255928" y="774649"/>
                      <a:pt x="253590" y="777748"/>
                      <a:pt x="256604" y="784341"/>
                    </a:cubicBezTo>
                    <a:cubicBezTo>
                      <a:pt x="258774" y="789074"/>
                      <a:pt x="261591" y="790567"/>
                      <a:pt x="266437" y="788792"/>
                    </a:cubicBezTo>
                    <a:cubicBezTo>
                      <a:pt x="275395" y="785496"/>
                      <a:pt x="284242" y="781946"/>
                      <a:pt x="293173" y="778565"/>
                    </a:cubicBezTo>
                    <a:cubicBezTo>
                      <a:pt x="391355" y="741518"/>
                      <a:pt x="489284" y="703907"/>
                      <a:pt x="587410" y="666719"/>
                    </a:cubicBezTo>
                    <a:cubicBezTo>
                      <a:pt x="615273" y="656154"/>
                      <a:pt x="643024" y="645195"/>
                      <a:pt x="671056" y="635137"/>
                    </a:cubicBezTo>
                    <a:cubicBezTo>
                      <a:pt x="675958" y="633390"/>
                      <a:pt x="680691" y="629981"/>
                      <a:pt x="686410" y="632207"/>
                    </a:cubicBezTo>
                    <a:lnTo>
                      <a:pt x="686410" y="632292"/>
                    </a:lnTo>
                    <a:cubicBezTo>
                      <a:pt x="688241" y="641110"/>
                      <a:pt x="686748" y="650012"/>
                      <a:pt x="687227" y="658859"/>
                    </a:cubicBezTo>
                    <a:cubicBezTo>
                      <a:pt x="686805" y="664521"/>
                      <a:pt x="682184" y="665733"/>
                      <a:pt x="678071" y="667339"/>
                    </a:cubicBezTo>
                    <a:cubicBezTo>
                      <a:pt x="638911" y="682637"/>
                      <a:pt x="599581" y="697455"/>
                      <a:pt x="560280" y="712331"/>
                    </a:cubicBezTo>
                    <a:cubicBezTo>
                      <a:pt x="494778" y="737123"/>
                      <a:pt x="429248" y="761915"/>
                      <a:pt x="363774" y="786820"/>
                    </a:cubicBezTo>
                    <a:cubicBezTo>
                      <a:pt x="336756" y="797103"/>
                      <a:pt x="309710" y="807330"/>
                      <a:pt x="282692" y="817613"/>
                    </a:cubicBezTo>
                    <a:cubicBezTo>
                      <a:pt x="278128" y="819360"/>
                      <a:pt x="272437" y="820374"/>
                      <a:pt x="274607" y="827868"/>
                    </a:cubicBezTo>
                    <a:cubicBezTo>
                      <a:pt x="276832" y="835559"/>
                      <a:pt x="279086" y="837024"/>
                      <a:pt x="286721" y="834179"/>
                    </a:cubicBezTo>
                    <a:cubicBezTo>
                      <a:pt x="331431" y="817585"/>
                      <a:pt x="375973" y="800484"/>
                      <a:pt x="420514" y="783439"/>
                    </a:cubicBezTo>
                    <a:cubicBezTo>
                      <a:pt x="504864" y="751153"/>
                      <a:pt x="589467" y="719571"/>
                      <a:pt x="673845" y="687285"/>
                    </a:cubicBezTo>
                    <a:cubicBezTo>
                      <a:pt x="677902" y="685736"/>
                      <a:pt x="682071" y="683369"/>
                      <a:pt x="686692" y="685707"/>
                    </a:cubicBezTo>
                    <a:cubicBezTo>
                      <a:pt x="687903" y="693990"/>
                      <a:pt x="686861" y="702358"/>
                      <a:pt x="687283" y="710669"/>
                    </a:cubicBezTo>
                    <a:cubicBezTo>
                      <a:pt x="687565" y="716416"/>
                      <a:pt x="683536" y="718332"/>
                      <a:pt x="679310" y="720050"/>
                    </a:cubicBezTo>
                    <a:cubicBezTo>
                      <a:pt x="665478" y="725628"/>
                      <a:pt x="651476" y="730756"/>
                      <a:pt x="637530" y="736024"/>
                    </a:cubicBezTo>
                    <a:cubicBezTo>
                      <a:pt x="539629" y="773043"/>
                      <a:pt x="441897" y="810485"/>
                      <a:pt x="343884" y="847279"/>
                    </a:cubicBezTo>
                    <a:cubicBezTo>
                      <a:pt x="328530" y="853054"/>
                      <a:pt x="313344" y="859252"/>
                      <a:pt x="297934" y="864859"/>
                    </a:cubicBezTo>
                    <a:cubicBezTo>
                      <a:pt x="291877" y="867056"/>
                      <a:pt x="289059" y="869874"/>
                      <a:pt x="291849" y="876748"/>
                    </a:cubicBezTo>
                    <a:cubicBezTo>
                      <a:pt x="294497" y="883256"/>
                      <a:pt x="298356" y="883143"/>
                      <a:pt x="303906" y="881002"/>
                    </a:cubicBezTo>
                    <a:cubicBezTo>
                      <a:pt x="404117" y="842546"/>
                      <a:pt x="504751" y="805132"/>
                      <a:pt x="604849" y="766395"/>
                    </a:cubicBezTo>
                    <a:cubicBezTo>
                      <a:pt x="627923" y="757464"/>
                      <a:pt x="651222" y="749068"/>
                      <a:pt x="674324" y="740166"/>
                    </a:cubicBezTo>
                    <a:cubicBezTo>
                      <a:pt x="678606" y="738503"/>
                      <a:pt x="683170" y="735883"/>
                      <a:pt x="687819" y="739574"/>
                    </a:cubicBezTo>
                    <a:cubicBezTo>
                      <a:pt x="687847" y="761633"/>
                      <a:pt x="687847" y="783721"/>
                      <a:pt x="687875" y="805780"/>
                    </a:cubicBezTo>
                    <a:cubicBezTo>
                      <a:pt x="635840" y="825107"/>
                      <a:pt x="583804" y="844321"/>
                      <a:pt x="531825" y="863760"/>
                    </a:cubicBezTo>
                    <a:cubicBezTo>
                      <a:pt x="449983" y="894384"/>
                      <a:pt x="368141" y="925092"/>
                      <a:pt x="286411" y="955998"/>
                    </a:cubicBezTo>
                    <a:cubicBezTo>
                      <a:pt x="280157" y="958365"/>
                      <a:pt x="278269" y="956787"/>
                      <a:pt x="276072" y="950927"/>
                    </a:cubicBezTo>
                    <a:cubicBezTo>
                      <a:pt x="216148" y="790567"/>
                      <a:pt x="155999" y="630291"/>
                      <a:pt x="95906" y="469987"/>
                    </a:cubicBezTo>
                    <a:cubicBezTo>
                      <a:pt x="64380" y="385891"/>
                      <a:pt x="32968" y="301767"/>
                      <a:pt x="1217" y="217784"/>
                    </a:cubicBezTo>
                    <a:cubicBezTo>
                      <a:pt x="-1544" y="210459"/>
                      <a:pt x="372" y="208008"/>
                      <a:pt x="7189" y="205472"/>
                    </a:cubicBezTo>
                    <a:cubicBezTo>
                      <a:pt x="189299" y="137491"/>
                      <a:pt x="371381" y="69312"/>
                      <a:pt x="553378" y="1021"/>
                    </a:cubicBezTo>
                    <a:cubicBezTo>
                      <a:pt x="559716" y="-1345"/>
                      <a:pt x="561548" y="401"/>
                      <a:pt x="563745" y="6261"/>
                    </a:cubicBezTo>
                    <a:cubicBezTo>
                      <a:pt x="603272" y="112248"/>
                      <a:pt x="643052" y="218150"/>
                      <a:pt x="682776" y="324052"/>
                    </a:cubicBezTo>
                    <a:cubicBezTo>
                      <a:pt x="683170" y="325094"/>
                      <a:pt x="683846" y="326052"/>
                      <a:pt x="684382" y="327038"/>
                    </a:cubicBezTo>
                    <a:cubicBezTo>
                      <a:pt x="684466" y="354929"/>
                      <a:pt x="684551" y="382792"/>
                      <a:pt x="684663" y="410683"/>
                    </a:cubicBezTo>
                    <a:cubicBezTo>
                      <a:pt x="684382" y="410712"/>
                      <a:pt x="683874" y="410881"/>
                      <a:pt x="683790" y="410796"/>
                    </a:cubicBezTo>
                    <a:cubicBezTo>
                      <a:pt x="677028" y="400823"/>
                      <a:pt x="668999" y="405133"/>
                      <a:pt x="660632" y="408317"/>
                    </a:cubicBezTo>
                    <a:cubicBezTo>
                      <a:pt x="557547" y="447703"/>
                      <a:pt x="454434" y="486947"/>
                      <a:pt x="351209" y="525995"/>
                    </a:cubicBezTo>
                    <a:cubicBezTo>
                      <a:pt x="300441" y="545209"/>
                      <a:pt x="249730" y="564536"/>
                      <a:pt x="198962" y="583750"/>
                    </a:cubicBezTo>
                    <a:cubicBezTo>
                      <a:pt x="196737" y="584595"/>
                      <a:pt x="194567" y="585609"/>
                      <a:pt x="192285" y="586313"/>
                    </a:cubicBezTo>
                    <a:cubicBezTo>
                      <a:pt x="186876" y="588032"/>
                      <a:pt x="184369" y="590624"/>
                      <a:pt x="186876" y="596822"/>
                    </a:cubicBezTo>
                    <a:cubicBezTo>
                      <a:pt x="189271" y="602710"/>
                      <a:pt x="192229" y="604598"/>
                      <a:pt x="198427" y="602231"/>
                    </a:cubicBezTo>
                    <a:cubicBezTo>
                      <a:pt x="229051" y="590511"/>
                      <a:pt x="259731" y="578876"/>
                      <a:pt x="290383" y="567212"/>
                    </a:cubicBezTo>
                    <a:cubicBezTo>
                      <a:pt x="391834" y="528615"/>
                      <a:pt x="493426" y="490328"/>
                      <a:pt x="594764" y="451478"/>
                    </a:cubicBezTo>
                    <a:cubicBezTo>
                      <a:pt x="620091" y="441758"/>
                      <a:pt x="645390" y="431898"/>
                      <a:pt x="670887" y="422629"/>
                    </a:cubicBezTo>
                    <a:cubicBezTo>
                      <a:pt x="675310" y="421023"/>
                      <a:pt x="679705" y="418628"/>
                      <a:pt x="684635" y="420995"/>
                    </a:cubicBezTo>
                    <a:cubicBezTo>
                      <a:pt x="685537" y="430686"/>
                      <a:pt x="685790" y="440406"/>
                      <a:pt x="684776" y="450126"/>
                    </a:cubicBezTo>
                    <a:cubicBezTo>
                      <a:pt x="682128" y="453112"/>
                      <a:pt x="678691" y="454718"/>
                      <a:pt x="675000" y="456126"/>
                    </a:cubicBezTo>
                    <a:cubicBezTo>
                      <a:pt x="596031" y="485877"/>
                      <a:pt x="517147" y="515825"/>
                      <a:pt x="438291" y="545885"/>
                    </a:cubicBezTo>
                    <a:cubicBezTo>
                      <a:pt x="362788" y="574678"/>
                      <a:pt x="287172" y="603217"/>
                      <a:pt x="211725" y="632094"/>
                    </a:cubicBezTo>
                    <a:cubicBezTo>
                      <a:pt x="207527" y="633700"/>
                      <a:pt x="202033" y="634489"/>
                      <a:pt x="203893" y="641645"/>
                    </a:cubicBezTo>
                    <a:cubicBezTo>
                      <a:pt x="206118" y="650238"/>
                      <a:pt x="208457" y="651815"/>
                      <a:pt x="217359" y="648237"/>
                    </a:cubicBezTo>
                    <a:cubicBezTo>
                      <a:pt x="243363" y="637729"/>
                      <a:pt x="269789" y="628375"/>
                      <a:pt x="295962" y="618374"/>
                    </a:cubicBezTo>
                    <a:cubicBezTo>
                      <a:pt x="382903" y="585271"/>
                      <a:pt x="469760" y="551942"/>
                      <a:pt x="556815" y="519121"/>
                    </a:cubicBezTo>
                    <a:cubicBezTo>
                      <a:pt x="595327" y="504612"/>
                      <a:pt x="633839" y="490159"/>
                      <a:pt x="672239" y="475340"/>
                    </a:cubicBezTo>
                    <a:cubicBezTo>
                      <a:pt x="674183" y="474580"/>
                      <a:pt x="676127" y="473791"/>
                      <a:pt x="678099" y="473115"/>
                    </a:cubicBezTo>
                    <a:cubicBezTo>
                      <a:pt x="683396" y="471283"/>
                      <a:pt x="685931" y="472579"/>
                      <a:pt x="685537" y="478721"/>
                    </a:cubicBezTo>
                    <a:cubicBezTo>
                      <a:pt x="685142" y="484665"/>
                      <a:pt x="685001" y="490694"/>
                      <a:pt x="685565" y="496583"/>
                    </a:cubicBezTo>
                    <a:cubicBezTo>
                      <a:pt x="686185" y="503175"/>
                      <a:pt x="683227" y="506218"/>
                      <a:pt x="677395" y="508387"/>
                    </a:cubicBezTo>
                    <a:cubicBezTo>
                      <a:pt x="629332" y="526277"/>
                      <a:pt x="581438" y="544646"/>
                      <a:pt x="533487" y="562873"/>
                    </a:cubicBezTo>
                    <a:cubicBezTo>
                      <a:pt x="432882" y="601160"/>
                      <a:pt x="332164" y="639166"/>
                      <a:pt x="231643" y="677622"/>
                    </a:cubicBezTo>
                    <a:cubicBezTo>
                      <a:pt x="229417" y="678467"/>
                      <a:pt x="227248" y="679566"/>
                      <a:pt x="224994" y="680270"/>
                    </a:cubicBezTo>
                    <a:cubicBezTo>
                      <a:pt x="218740" y="682242"/>
                      <a:pt x="217726" y="685905"/>
                      <a:pt x="219895" y="691934"/>
                    </a:cubicBezTo>
                    <a:cubicBezTo>
                      <a:pt x="222233" y="698441"/>
                      <a:pt x="225811" y="697822"/>
                      <a:pt x="230995" y="695906"/>
                    </a:cubicBezTo>
                    <a:cubicBezTo>
                      <a:pt x="279368" y="677988"/>
                      <a:pt x="327487" y="659394"/>
                      <a:pt x="375691" y="641025"/>
                    </a:cubicBezTo>
                    <a:cubicBezTo>
                      <a:pt x="441447" y="615979"/>
                      <a:pt x="507315" y="591159"/>
                      <a:pt x="573099" y="566170"/>
                    </a:cubicBezTo>
                    <a:cubicBezTo>
                      <a:pt x="606540" y="553464"/>
                      <a:pt x="639868" y="540420"/>
                      <a:pt x="673366" y="527855"/>
                    </a:cubicBezTo>
                    <a:cubicBezTo>
                      <a:pt x="677395" y="526361"/>
                      <a:pt x="681508" y="523291"/>
                      <a:pt x="685959" y="526953"/>
                    </a:cubicBezTo>
                    <a:close/>
                  </a:path>
                </a:pathLst>
              </a:custGeom>
              <a:solidFill>
                <a:srgbClr val="FEFEFE"/>
              </a:solidFill>
              <a:ln w="2811" cap="flat">
                <a:noFill/>
                <a:prstDash val="solid"/>
                <a:miter/>
              </a:ln>
            </p:spPr>
            <p:txBody>
              <a:bodyPr rtlCol="0" anchor="ctr"/>
              <a:lstStyle/>
              <a:p>
                <a:endParaRPr lang="en-US" dirty="0"/>
              </a:p>
            </p:txBody>
          </p:sp>
          <p:sp>
            <p:nvSpPr>
              <p:cNvPr id="42" name="Freeform: Shape 26">
                <a:extLst>
                  <a:ext uri="{FF2B5EF4-FFF2-40B4-BE49-F238E27FC236}">
                    <a16:creationId xmlns:a16="http://schemas.microsoft.com/office/drawing/2014/main" xmlns="" id="{A2E554F2-1F71-4FB5-A47E-838F4FC23F31}"/>
                  </a:ext>
                </a:extLst>
              </p:cNvPr>
              <p:cNvSpPr/>
              <p:nvPr/>
            </p:nvSpPr>
            <p:spPr>
              <a:xfrm>
                <a:off x="9669048" y="4488580"/>
                <a:ext cx="917741" cy="474263"/>
              </a:xfrm>
              <a:custGeom>
                <a:avLst/>
                <a:gdLst>
                  <a:gd name="connsiteX0" fmla="*/ 487131 w 487489"/>
                  <a:gd name="connsiteY0" fmla="*/ 76827 h 251921"/>
                  <a:gd name="connsiteX1" fmla="*/ 402697 w 487489"/>
                  <a:gd name="connsiteY1" fmla="*/ 108437 h 251921"/>
                  <a:gd name="connsiteX2" fmla="*/ 213234 w 487489"/>
                  <a:gd name="connsiteY2" fmla="*/ 180307 h 251921"/>
                  <a:gd name="connsiteX3" fmla="*/ 27969 w 487489"/>
                  <a:gd name="connsiteY3" fmla="*/ 250964 h 251921"/>
                  <a:gd name="connsiteX4" fmla="*/ 19743 w 487489"/>
                  <a:gd name="connsiteY4" fmla="*/ 247217 h 251921"/>
                  <a:gd name="connsiteX5" fmla="*/ 29124 w 487489"/>
                  <a:gd name="connsiteY5" fmla="*/ 225524 h 251921"/>
                  <a:gd name="connsiteX6" fmla="*/ 201148 w 487489"/>
                  <a:gd name="connsiteY6" fmla="*/ 160360 h 251921"/>
                  <a:gd name="connsiteX7" fmla="*/ 479947 w 487489"/>
                  <a:gd name="connsiteY7" fmla="*/ 54430 h 251921"/>
                  <a:gd name="connsiteX8" fmla="*/ 485892 w 487489"/>
                  <a:gd name="connsiteY8" fmla="*/ 46035 h 251921"/>
                  <a:gd name="connsiteX9" fmla="*/ 485807 w 487489"/>
                  <a:gd name="connsiteY9" fmla="*/ 23919 h 251921"/>
                  <a:gd name="connsiteX10" fmla="*/ 419742 w 487489"/>
                  <a:gd name="connsiteY10" fmla="*/ 48852 h 251921"/>
                  <a:gd name="connsiteX11" fmla="*/ 226926 w 487489"/>
                  <a:gd name="connsiteY11" fmla="*/ 122045 h 251921"/>
                  <a:gd name="connsiteX12" fmla="*/ 23321 w 487489"/>
                  <a:gd name="connsiteY12" fmla="*/ 199633 h 251921"/>
                  <a:gd name="connsiteX13" fmla="*/ 810 w 487489"/>
                  <a:gd name="connsiteY13" fmla="*/ 189885 h 251921"/>
                  <a:gd name="connsiteX14" fmla="*/ 4952 w 487489"/>
                  <a:gd name="connsiteY14" fmla="*/ 181603 h 251921"/>
                  <a:gd name="connsiteX15" fmla="*/ 79244 w 487489"/>
                  <a:gd name="connsiteY15" fmla="*/ 153401 h 251921"/>
                  <a:gd name="connsiteX16" fmla="*/ 291245 w 487489"/>
                  <a:gd name="connsiteY16" fmla="*/ 72799 h 251921"/>
                  <a:gd name="connsiteX17" fmla="*/ 474003 w 487489"/>
                  <a:gd name="connsiteY17" fmla="*/ 3353 h 251921"/>
                  <a:gd name="connsiteX18" fmla="*/ 485948 w 487489"/>
                  <a:gd name="connsiteY18" fmla="*/ 0 h 251921"/>
                  <a:gd name="connsiteX19" fmla="*/ 487131 w 487489"/>
                  <a:gd name="connsiteY19" fmla="*/ 76827 h 2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489" h="251921">
                    <a:moveTo>
                      <a:pt x="487131" y="76827"/>
                    </a:moveTo>
                    <a:cubicBezTo>
                      <a:pt x="458986" y="87364"/>
                      <a:pt x="430813" y="97816"/>
                      <a:pt x="402697" y="108437"/>
                    </a:cubicBezTo>
                    <a:cubicBezTo>
                      <a:pt x="339533" y="132356"/>
                      <a:pt x="276370" y="156331"/>
                      <a:pt x="213234" y="180307"/>
                    </a:cubicBezTo>
                    <a:cubicBezTo>
                      <a:pt x="151451" y="203775"/>
                      <a:pt x="89668" y="227243"/>
                      <a:pt x="27969" y="250964"/>
                    </a:cubicBezTo>
                    <a:cubicBezTo>
                      <a:pt x="22954" y="252880"/>
                      <a:pt x="21433" y="252063"/>
                      <a:pt x="19743" y="247217"/>
                    </a:cubicBezTo>
                    <a:cubicBezTo>
                      <a:pt x="13263" y="228623"/>
                      <a:pt x="11460" y="232314"/>
                      <a:pt x="29124" y="225524"/>
                    </a:cubicBezTo>
                    <a:cubicBezTo>
                      <a:pt x="86343" y="203493"/>
                      <a:pt x="143816" y="182138"/>
                      <a:pt x="201148" y="160360"/>
                    </a:cubicBezTo>
                    <a:cubicBezTo>
                      <a:pt x="294090" y="125088"/>
                      <a:pt x="386976" y="89646"/>
                      <a:pt x="479947" y="54430"/>
                    </a:cubicBezTo>
                    <a:cubicBezTo>
                      <a:pt x="484258" y="52796"/>
                      <a:pt x="486117" y="50711"/>
                      <a:pt x="485892" y="46035"/>
                    </a:cubicBezTo>
                    <a:cubicBezTo>
                      <a:pt x="485553" y="38963"/>
                      <a:pt x="485807" y="31892"/>
                      <a:pt x="485807" y="23919"/>
                    </a:cubicBezTo>
                    <a:cubicBezTo>
                      <a:pt x="463015" y="32511"/>
                      <a:pt x="441378" y="40653"/>
                      <a:pt x="419742" y="48852"/>
                    </a:cubicBezTo>
                    <a:cubicBezTo>
                      <a:pt x="355451" y="73221"/>
                      <a:pt x="291189" y="97619"/>
                      <a:pt x="226926" y="122045"/>
                    </a:cubicBezTo>
                    <a:cubicBezTo>
                      <a:pt x="159029" y="147851"/>
                      <a:pt x="91161" y="173658"/>
                      <a:pt x="23321" y="199633"/>
                    </a:cubicBezTo>
                    <a:cubicBezTo>
                      <a:pt x="6614" y="206028"/>
                      <a:pt x="6924" y="206254"/>
                      <a:pt x="810" y="189885"/>
                    </a:cubicBezTo>
                    <a:cubicBezTo>
                      <a:pt x="-1049" y="184871"/>
                      <a:pt x="275" y="183321"/>
                      <a:pt x="4952" y="181603"/>
                    </a:cubicBezTo>
                    <a:cubicBezTo>
                      <a:pt x="29800" y="172418"/>
                      <a:pt x="54480" y="162811"/>
                      <a:pt x="79244" y="153401"/>
                    </a:cubicBezTo>
                    <a:cubicBezTo>
                      <a:pt x="149901" y="126525"/>
                      <a:pt x="220587" y="99676"/>
                      <a:pt x="291245" y="72799"/>
                    </a:cubicBezTo>
                    <a:cubicBezTo>
                      <a:pt x="352155" y="49641"/>
                      <a:pt x="413065" y="26454"/>
                      <a:pt x="474003" y="3353"/>
                    </a:cubicBezTo>
                    <a:cubicBezTo>
                      <a:pt x="477862" y="1888"/>
                      <a:pt x="481976" y="1099"/>
                      <a:pt x="485948" y="0"/>
                    </a:cubicBezTo>
                    <a:cubicBezTo>
                      <a:pt x="487920" y="25553"/>
                      <a:pt x="487610" y="51190"/>
                      <a:pt x="487131" y="76827"/>
                    </a:cubicBezTo>
                    <a:close/>
                  </a:path>
                </a:pathLst>
              </a:custGeom>
              <a:solidFill>
                <a:srgbClr val="CBCBCA"/>
              </a:solidFill>
              <a:ln w="2811" cap="flat">
                <a:noFill/>
                <a:prstDash val="solid"/>
                <a:miter/>
              </a:ln>
            </p:spPr>
            <p:txBody>
              <a:bodyPr rtlCol="0" anchor="ctr"/>
              <a:lstStyle/>
              <a:p>
                <a:endParaRPr lang="en-US" dirty="0"/>
              </a:p>
            </p:txBody>
          </p:sp>
          <p:sp>
            <p:nvSpPr>
              <p:cNvPr id="43" name="Freeform: Shape 27">
                <a:extLst>
                  <a:ext uri="{FF2B5EF4-FFF2-40B4-BE49-F238E27FC236}">
                    <a16:creationId xmlns:a16="http://schemas.microsoft.com/office/drawing/2014/main" xmlns="" id="{109D707F-32BE-461D-B360-A831773D3F5F}"/>
                  </a:ext>
                </a:extLst>
              </p:cNvPr>
              <p:cNvSpPr/>
              <p:nvPr/>
            </p:nvSpPr>
            <p:spPr>
              <a:xfrm>
                <a:off x="9635931" y="4393654"/>
                <a:ext cx="947796" cy="390161"/>
              </a:xfrm>
              <a:custGeom>
                <a:avLst/>
                <a:gdLst>
                  <a:gd name="connsiteX0" fmla="*/ 503454 w 503454"/>
                  <a:gd name="connsiteY0" fmla="*/ 21265 h 207247"/>
                  <a:gd name="connsiteX1" fmla="*/ 266351 w 503454"/>
                  <a:gd name="connsiteY1" fmla="*/ 110967 h 207247"/>
                  <a:gd name="connsiteX2" fmla="*/ 21951 w 503454"/>
                  <a:gd name="connsiteY2" fmla="*/ 204022 h 207247"/>
                  <a:gd name="connsiteX3" fmla="*/ 174 w 503454"/>
                  <a:gd name="connsiteY3" fmla="*/ 191513 h 207247"/>
                  <a:gd name="connsiteX4" fmla="*/ 4709 w 503454"/>
                  <a:gd name="connsiteY4" fmla="*/ 185597 h 207247"/>
                  <a:gd name="connsiteX5" fmla="*/ 130727 w 503454"/>
                  <a:gd name="connsiteY5" fmla="*/ 137647 h 207247"/>
                  <a:gd name="connsiteX6" fmla="*/ 318527 w 503454"/>
                  <a:gd name="connsiteY6" fmla="*/ 66398 h 207247"/>
                  <a:gd name="connsiteX7" fmla="*/ 488664 w 503454"/>
                  <a:gd name="connsiteY7" fmla="*/ 1346 h 207247"/>
                  <a:gd name="connsiteX8" fmla="*/ 503454 w 503454"/>
                  <a:gd name="connsiteY8" fmla="*/ 10925 h 207247"/>
                  <a:gd name="connsiteX9" fmla="*/ 503454 w 503454"/>
                  <a:gd name="connsiteY9" fmla="*/ 21265 h 20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454" h="207247">
                    <a:moveTo>
                      <a:pt x="503454" y="21265"/>
                    </a:moveTo>
                    <a:cubicBezTo>
                      <a:pt x="424401" y="51156"/>
                      <a:pt x="345348" y="80991"/>
                      <a:pt x="266351" y="110967"/>
                    </a:cubicBezTo>
                    <a:cubicBezTo>
                      <a:pt x="184847" y="141901"/>
                      <a:pt x="103399" y="172919"/>
                      <a:pt x="21951" y="204022"/>
                    </a:cubicBezTo>
                    <a:cubicBezTo>
                      <a:pt x="6118" y="210051"/>
                      <a:pt x="3442" y="208558"/>
                      <a:pt x="174" y="191513"/>
                    </a:cubicBezTo>
                    <a:cubicBezTo>
                      <a:pt x="-700" y="186978"/>
                      <a:pt x="1864" y="186696"/>
                      <a:pt x="4709" y="185597"/>
                    </a:cubicBezTo>
                    <a:cubicBezTo>
                      <a:pt x="46715" y="169651"/>
                      <a:pt x="88721" y="153593"/>
                      <a:pt x="130727" y="137647"/>
                    </a:cubicBezTo>
                    <a:cubicBezTo>
                      <a:pt x="193327" y="113869"/>
                      <a:pt x="255927" y="90147"/>
                      <a:pt x="318527" y="66398"/>
                    </a:cubicBezTo>
                    <a:cubicBezTo>
                      <a:pt x="375296" y="44845"/>
                      <a:pt x="432205" y="23631"/>
                      <a:pt x="488664" y="1346"/>
                    </a:cubicBezTo>
                    <a:cubicBezTo>
                      <a:pt x="500750" y="-3443"/>
                      <a:pt x="499905" y="5685"/>
                      <a:pt x="503454" y="10925"/>
                    </a:cubicBezTo>
                    <a:cubicBezTo>
                      <a:pt x="503426" y="14362"/>
                      <a:pt x="503426" y="17799"/>
                      <a:pt x="503454" y="21265"/>
                    </a:cubicBezTo>
                    <a:close/>
                  </a:path>
                </a:pathLst>
              </a:custGeom>
              <a:solidFill>
                <a:srgbClr val="CBCBCA"/>
              </a:solidFill>
              <a:ln w="2811" cap="flat">
                <a:noFill/>
                <a:prstDash val="solid"/>
                <a:miter/>
              </a:ln>
            </p:spPr>
            <p:txBody>
              <a:bodyPr rtlCol="0" anchor="ctr"/>
              <a:lstStyle/>
              <a:p>
                <a:endParaRPr lang="en-US" dirty="0"/>
              </a:p>
            </p:txBody>
          </p:sp>
          <p:sp>
            <p:nvSpPr>
              <p:cNvPr id="44" name="Freeform: Shape 28">
                <a:extLst>
                  <a:ext uri="{FF2B5EF4-FFF2-40B4-BE49-F238E27FC236}">
                    <a16:creationId xmlns:a16="http://schemas.microsoft.com/office/drawing/2014/main" xmlns="" id="{9D70452F-1228-41F1-8D6B-520B6DB3DB86}"/>
                  </a:ext>
                </a:extLst>
              </p:cNvPr>
              <p:cNvSpPr/>
              <p:nvPr/>
            </p:nvSpPr>
            <p:spPr>
              <a:xfrm>
                <a:off x="9732468" y="4686307"/>
                <a:ext cx="855043" cy="363259"/>
              </a:xfrm>
              <a:custGeom>
                <a:avLst/>
                <a:gdLst>
                  <a:gd name="connsiteX0" fmla="*/ 453725 w 454185"/>
                  <a:gd name="connsiteY0" fmla="*/ 25637 h 192957"/>
                  <a:gd name="connsiteX1" fmla="*/ 410198 w 454185"/>
                  <a:gd name="connsiteY1" fmla="*/ 41076 h 192957"/>
                  <a:gd name="connsiteX2" fmla="*/ 272376 w 454185"/>
                  <a:gd name="connsiteY2" fmla="*/ 93224 h 192957"/>
                  <a:gd name="connsiteX3" fmla="*/ 146471 w 454185"/>
                  <a:gd name="connsiteY3" fmla="*/ 141343 h 192957"/>
                  <a:gd name="connsiteX4" fmla="*/ 12932 w 454185"/>
                  <a:gd name="connsiteY4" fmla="*/ 191998 h 192957"/>
                  <a:gd name="connsiteX5" fmla="*/ 3606 w 454185"/>
                  <a:gd name="connsiteY5" fmla="*/ 187941 h 192957"/>
                  <a:gd name="connsiteX6" fmla="*/ 12734 w 454185"/>
                  <a:gd name="connsiteY6" fmla="*/ 167009 h 192957"/>
                  <a:gd name="connsiteX7" fmla="*/ 201324 w 454185"/>
                  <a:gd name="connsiteY7" fmla="*/ 95309 h 192957"/>
                  <a:gd name="connsiteX8" fmla="*/ 385828 w 454185"/>
                  <a:gd name="connsiteY8" fmla="*/ 25271 h 192957"/>
                  <a:gd name="connsiteX9" fmla="*/ 453528 w 454185"/>
                  <a:gd name="connsiteY9" fmla="*/ 0 h 192957"/>
                  <a:gd name="connsiteX10" fmla="*/ 453725 w 454185"/>
                  <a:gd name="connsiteY10" fmla="*/ 2563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185" h="192957">
                    <a:moveTo>
                      <a:pt x="453725" y="25637"/>
                    </a:moveTo>
                    <a:cubicBezTo>
                      <a:pt x="438427" y="28511"/>
                      <a:pt x="424622" y="35723"/>
                      <a:pt x="410198" y="41076"/>
                    </a:cubicBezTo>
                    <a:cubicBezTo>
                      <a:pt x="364163" y="58177"/>
                      <a:pt x="318270" y="75757"/>
                      <a:pt x="272376" y="93224"/>
                    </a:cubicBezTo>
                    <a:cubicBezTo>
                      <a:pt x="230398" y="109198"/>
                      <a:pt x="188477" y="125369"/>
                      <a:pt x="146471" y="141343"/>
                    </a:cubicBezTo>
                    <a:cubicBezTo>
                      <a:pt x="101986" y="158275"/>
                      <a:pt x="57417" y="174982"/>
                      <a:pt x="12932" y="191998"/>
                    </a:cubicBezTo>
                    <a:cubicBezTo>
                      <a:pt x="7861" y="193942"/>
                      <a:pt x="5579" y="193097"/>
                      <a:pt x="3606" y="187941"/>
                    </a:cubicBezTo>
                    <a:cubicBezTo>
                      <a:pt x="-2084" y="173010"/>
                      <a:pt x="-2394" y="172784"/>
                      <a:pt x="12734" y="167009"/>
                    </a:cubicBezTo>
                    <a:cubicBezTo>
                      <a:pt x="75560" y="143006"/>
                      <a:pt x="138470" y="119200"/>
                      <a:pt x="201324" y="95309"/>
                    </a:cubicBezTo>
                    <a:cubicBezTo>
                      <a:pt x="262825" y="71954"/>
                      <a:pt x="324327" y="48570"/>
                      <a:pt x="385828" y="25271"/>
                    </a:cubicBezTo>
                    <a:cubicBezTo>
                      <a:pt x="408367" y="16735"/>
                      <a:pt x="430961" y="8424"/>
                      <a:pt x="453528" y="0"/>
                    </a:cubicBezTo>
                    <a:cubicBezTo>
                      <a:pt x="454260" y="8536"/>
                      <a:pt x="454458" y="17073"/>
                      <a:pt x="453725" y="25637"/>
                    </a:cubicBezTo>
                    <a:close/>
                  </a:path>
                </a:pathLst>
              </a:custGeom>
              <a:solidFill>
                <a:srgbClr val="CBCBCB"/>
              </a:solidFill>
              <a:ln w="2811" cap="flat">
                <a:noFill/>
                <a:prstDash val="solid"/>
                <a:miter/>
              </a:ln>
            </p:spPr>
            <p:txBody>
              <a:bodyPr rtlCol="0" anchor="ctr"/>
              <a:lstStyle/>
              <a:p>
                <a:endParaRPr lang="en-US" dirty="0"/>
              </a:p>
            </p:txBody>
          </p:sp>
          <p:sp>
            <p:nvSpPr>
              <p:cNvPr id="45" name="Freeform: Shape 29">
                <a:extLst>
                  <a:ext uri="{FF2B5EF4-FFF2-40B4-BE49-F238E27FC236}">
                    <a16:creationId xmlns:a16="http://schemas.microsoft.com/office/drawing/2014/main" xmlns="" id="{5CBBF522-19EE-490D-A78F-5E100085215B}"/>
                  </a:ext>
                </a:extLst>
              </p:cNvPr>
              <p:cNvSpPr/>
              <p:nvPr/>
            </p:nvSpPr>
            <p:spPr>
              <a:xfrm>
                <a:off x="9766457" y="4786760"/>
                <a:ext cx="821949" cy="348936"/>
              </a:xfrm>
              <a:custGeom>
                <a:avLst/>
                <a:gdLst>
                  <a:gd name="connsiteX0" fmla="*/ 435897 w 436606"/>
                  <a:gd name="connsiteY0" fmla="*/ 23665 h 185349"/>
                  <a:gd name="connsiteX1" fmla="*/ 351800 w 436606"/>
                  <a:gd name="connsiteY1" fmla="*/ 56120 h 185349"/>
                  <a:gd name="connsiteX2" fmla="*/ 178171 w 436606"/>
                  <a:gd name="connsiteY2" fmla="*/ 122073 h 185349"/>
                  <a:gd name="connsiteX3" fmla="*/ 15444 w 436606"/>
                  <a:gd name="connsiteY3" fmla="*/ 183913 h 185349"/>
                  <a:gd name="connsiteX4" fmla="*/ 3949 w 436606"/>
                  <a:gd name="connsiteY4" fmla="*/ 178842 h 185349"/>
                  <a:gd name="connsiteX5" fmla="*/ 991 w 436606"/>
                  <a:gd name="connsiteY5" fmla="*/ 171376 h 185349"/>
                  <a:gd name="connsiteX6" fmla="*/ 4823 w 436606"/>
                  <a:gd name="connsiteY6" fmla="*/ 162811 h 185349"/>
                  <a:gd name="connsiteX7" fmla="*/ 119994 w 436606"/>
                  <a:gd name="connsiteY7" fmla="*/ 119087 h 185349"/>
                  <a:gd name="connsiteX8" fmla="*/ 313682 w 436606"/>
                  <a:gd name="connsiteY8" fmla="*/ 45499 h 185349"/>
                  <a:gd name="connsiteX9" fmla="*/ 435784 w 436606"/>
                  <a:gd name="connsiteY9" fmla="*/ 0 h 185349"/>
                  <a:gd name="connsiteX10" fmla="*/ 435897 w 436606"/>
                  <a:gd name="connsiteY10" fmla="*/ 23665 h 18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606" h="185349">
                    <a:moveTo>
                      <a:pt x="435897" y="23665"/>
                    </a:moveTo>
                    <a:cubicBezTo>
                      <a:pt x="407864" y="34484"/>
                      <a:pt x="379889" y="45415"/>
                      <a:pt x="351800" y="56120"/>
                    </a:cubicBezTo>
                    <a:cubicBezTo>
                      <a:pt x="293933" y="78180"/>
                      <a:pt x="236038" y="100098"/>
                      <a:pt x="178171" y="122073"/>
                    </a:cubicBezTo>
                    <a:cubicBezTo>
                      <a:pt x="123910" y="142668"/>
                      <a:pt x="69621" y="163177"/>
                      <a:pt x="15444" y="183913"/>
                    </a:cubicBezTo>
                    <a:cubicBezTo>
                      <a:pt x="9359" y="186251"/>
                      <a:pt x="5330" y="186476"/>
                      <a:pt x="3949" y="178842"/>
                    </a:cubicBezTo>
                    <a:cubicBezTo>
                      <a:pt x="3470" y="176250"/>
                      <a:pt x="2062" y="173827"/>
                      <a:pt x="991" y="171376"/>
                    </a:cubicBezTo>
                    <a:cubicBezTo>
                      <a:pt x="-925" y="167037"/>
                      <a:pt x="-276" y="164727"/>
                      <a:pt x="4823" y="162811"/>
                    </a:cubicBezTo>
                    <a:cubicBezTo>
                      <a:pt x="43279" y="148443"/>
                      <a:pt x="81622" y="133680"/>
                      <a:pt x="119994" y="119087"/>
                    </a:cubicBezTo>
                    <a:cubicBezTo>
                      <a:pt x="184538" y="94520"/>
                      <a:pt x="249082" y="69897"/>
                      <a:pt x="313682" y="45499"/>
                    </a:cubicBezTo>
                    <a:cubicBezTo>
                      <a:pt x="354308" y="30145"/>
                      <a:pt x="395074" y="15157"/>
                      <a:pt x="435784" y="0"/>
                    </a:cubicBezTo>
                    <a:cubicBezTo>
                      <a:pt x="436742" y="7888"/>
                      <a:pt x="436967" y="15777"/>
                      <a:pt x="435897" y="23665"/>
                    </a:cubicBezTo>
                    <a:close/>
                  </a:path>
                </a:pathLst>
              </a:custGeom>
              <a:solidFill>
                <a:srgbClr val="CBCACA"/>
              </a:solidFill>
              <a:ln w="2811" cap="flat">
                <a:noFill/>
                <a:prstDash val="solid"/>
                <a:miter/>
              </a:ln>
            </p:spPr>
            <p:txBody>
              <a:bodyPr rtlCol="0" anchor="ctr"/>
              <a:lstStyle/>
              <a:p>
                <a:endParaRPr lang="en-US" dirty="0"/>
              </a:p>
            </p:txBody>
          </p:sp>
          <p:sp>
            <p:nvSpPr>
              <p:cNvPr id="46" name="Freeform: Shape 30">
                <a:extLst>
                  <a:ext uri="{FF2B5EF4-FFF2-40B4-BE49-F238E27FC236}">
                    <a16:creationId xmlns:a16="http://schemas.microsoft.com/office/drawing/2014/main" xmlns="" id="{93960FF4-891A-4358-B176-F05D4850FB4C}"/>
                  </a:ext>
                </a:extLst>
              </p:cNvPr>
              <p:cNvSpPr/>
              <p:nvPr/>
            </p:nvSpPr>
            <p:spPr>
              <a:xfrm>
                <a:off x="9833737" y="4831471"/>
                <a:ext cx="755931" cy="478607"/>
              </a:xfrm>
              <a:custGeom>
                <a:avLst/>
                <a:gdLst>
                  <a:gd name="connsiteX0" fmla="*/ 401539 w 401538"/>
                  <a:gd name="connsiteY0" fmla="*/ 107282 h 254228"/>
                  <a:gd name="connsiteX1" fmla="*/ 347052 w 401538"/>
                  <a:gd name="connsiteY1" fmla="*/ 126919 h 254228"/>
                  <a:gd name="connsiteX2" fmla="*/ 124317 w 401538"/>
                  <a:gd name="connsiteY2" fmla="*/ 211381 h 254228"/>
                  <a:gd name="connsiteX3" fmla="*/ 16838 w 401538"/>
                  <a:gd name="connsiteY3" fmla="*/ 252598 h 254228"/>
                  <a:gd name="connsiteX4" fmla="*/ 2695 w 401538"/>
                  <a:gd name="connsiteY4" fmla="*/ 246400 h 254228"/>
                  <a:gd name="connsiteX5" fmla="*/ 8019 w 401538"/>
                  <a:gd name="connsiteY5" fmla="*/ 230539 h 254228"/>
                  <a:gd name="connsiteX6" fmla="*/ 272422 w 401538"/>
                  <a:gd name="connsiteY6" fmla="*/ 130102 h 254228"/>
                  <a:gd name="connsiteX7" fmla="*/ 391819 w 401538"/>
                  <a:gd name="connsiteY7" fmla="*/ 84969 h 254228"/>
                  <a:gd name="connsiteX8" fmla="*/ 400214 w 401538"/>
                  <a:gd name="connsiteY8" fmla="*/ 72714 h 254228"/>
                  <a:gd name="connsiteX9" fmla="*/ 399848 w 401538"/>
                  <a:gd name="connsiteY9" fmla="*/ 53951 h 254228"/>
                  <a:gd name="connsiteX10" fmla="*/ 399735 w 401538"/>
                  <a:gd name="connsiteY10" fmla="*/ 28342 h 254228"/>
                  <a:gd name="connsiteX11" fmla="*/ 400130 w 401538"/>
                  <a:gd name="connsiteY11" fmla="*/ 0 h 254228"/>
                  <a:gd name="connsiteX12" fmla="*/ 401229 w 401538"/>
                  <a:gd name="connsiteY12" fmla="*/ 10368 h 254228"/>
                  <a:gd name="connsiteX13" fmla="*/ 401539 w 401538"/>
                  <a:gd name="connsiteY13" fmla="*/ 107282 h 25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538" h="254228">
                    <a:moveTo>
                      <a:pt x="401539" y="107282"/>
                    </a:moveTo>
                    <a:cubicBezTo>
                      <a:pt x="382663" y="111818"/>
                      <a:pt x="365111" y="120129"/>
                      <a:pt x="347052" y="126919"/>
                    </a:cubicBezTo>
                    <a:cubicBezTo>
                      <a:pt x="272732" y="154838"/>
                      <a:pt x="198553" y="183180"/>
                      <a:pt x="124317" y="211381"/>
                    </a:cubicBezTo>
                    <a:cubicBezTo>
                      <a:pt x="88453" y="225017"/>
                      <a:pt x="52504" y="238427"/>
                      <a:pt x="16838" y="252598"/>
                    </a:cubicBezTo>
                    <a:cubicBezTo>
                      <a:pt x="8724" y="255810"/>
                      <a:pt x="5371" y="254542"/>
                      <a:pt x="2695" y="246400"/>
                    </a:cubicBezTo>
                    <a:cubicBezTo>
                      <a:pt x="-1362" y="233976"/>
                      <a:pt x="-1757" y="234258"/>
                      <a:pt x="8019" y="230539"/>
                    </a:cubicBezTo>
                    <a:cubicBezTo>
                      <a:pt x="96172" y="197098"/>
                      <a:pt x="184297" y="163572"/>
                      <a:pt x="272422" y="130102"/>
                    </a:cubicBezTo>
                    <a:cubicBezTo>
                      <a:pt x="312202" y="115002"/>
                      <a:pt x="351926" y="99732"/>
                      <a:pt x="391819" y="84969"/>
                    </a:cubicBezTo>
                    <a:cubicBezTo>
                      <a:pt x="398242" y="82603"/>
                      <a:pt x="400890" y="79504"/>
                      <a:pt x="400214" y="72714"/>
                    </a:cubicBezTo>
                    <a:cubicBezTo>
                      <a:pt x="399623" y="66516"/>
                      <a:pt x="399933" y="60205"/>
                      <a:pt x="399848" y="53951"/>
                    </a:cubicBezTo>
                    <a:cubicBezTo>
                      <a:pt x="393875" y="45443"/>
                      <a:pt x="395848" y="36878"/>
                      <a:pt x="399735" y="28342"/>
                    </a:cubicBezTo>
                    <a:cubicBezTo>
                      <a:pt x="399876" y="18904"/>
                      <a:pt x="399989" y="9466"/>
                      <a:pt x="400130" y="0"/>
                    </a:cubicBezTo>
                    <a:cubicBezTo>
                      <a:pt x="402271" y="3268"/>
                      <a:pt x="401229" y="6931"/>
                      <a:pt x="401229" y="10368"/>
                    </a:cubicBezTo>
                    <a:cubicBezTo>
                      <a:pt x="401454" y="42682"/>
                      <a:pt x="401482" y="74968"/>
                      <a:pt x="401539" y="107282"/>
                    </a:cubicBezTo>
                    <a:close/>
                  </a:path>
                </a:pathLst>
              </a:custGeom>
              <a:solidFill>
                <a:srgbClr val="CBCACA"/>
              </a:solidFill>
              <a:ln w="2811" cap="flat">
                <a:noFill/>
                <a:prstDash val="solid"/>
                <a:miter/>
              </a:ln>
            </p:spPr>
            <p:txBody>
              <a:bodyPr rtlCol="0" anchor="ctr"/>
              <a:lstStyle/>
              <a:p>
                <a:endParaRPr lang="en-US" dirty="0"/>
              </a:p>
            </p:txBody>
          </p:sp>
          <p:sp>
            <p:nvSpPr>
              <p:cNvPr id="47" name="Freeform: Shape 31">
                <a:extLst>
                  <a:ext uri="{FF2B5EF4-FFF2-40B4-BE49-F238E27FC236}">
                    <a16:creationId xmlns:a16="http://schemas.microsoft.com/office/drawing/2014/main" xmlns="" id="{D64562B2-D3F7-43BD-8019-24B34D12EF9E}"/>
                  </a:ext>
                </a:extLst>
              </p:cNvPr>
              <p:cNvSpPr/>
              <p:nvPr/>
            </p:nvSpPr>
            <p:spPr>
              <a:xfrm>
                <a:off x="9513787" y="3740897"/>
                <a:ext cx="718955" cy="376152"/>
              </a:xfrm>
              <a:custGeom>
                <a:avLst/>
                <a:gdLst>
                  <a:gd name="connsiteX0" fmla="*/ 354757 w 381897"/>
                  <a:gd name="connsiteY0" fmla="*/ 116 h 199806"/>
                  <a:gd name="connsiteX1" fmla="*/ 360307 w 381897"/>
                  <a:gd name="connsiteY1" fmla="*/ 4680 h 199806"/>
                  <a:gd name="connsiteX2" fmla="*/ 381155 w 381897"/>
                  <a:gd name="connsiteY2" fmla="*/ 58744 h 199806"/>
                  <a:gd name="connsiteX3" fmla="*/ 375943 w 381897"/>
                  <a:gd name="connsiteY3" fmla="*/ 67759 h 199806"/>
                  <a:gd name="connsiteX4" fmla="*/ 222457 w 381897"/>
                  <a:gd name="connsiteY4" fmla="*/ 126021 h 199806"/>
                  <a:gd name="connsiteX5" fmla="*/ 36459 w 381897"/>
                  <a:gd name="connsiteY5" fmla="*/ 196679 h 199806"/>
                  <a:gd name="connsiteX6" fmla="*/ 18907 w 381897"/>
                  <a:gd name="connsiteY6" fmla="*/ 188959 h 199806"/>
                  <a:gd name="connsiteX7" fmla="*/ 1243 w 381897"/>
                  <a:gd name="connsiteY7" fmla="*/ 143178 h 199806"/>
                  <a:gd name="connsiteX8" fmla="*/ 6061 w 381897"/>
                  <a:gd name="connsiteY8" fmla="*/ 132191 h 199806"/>
                  <a:gd name="connsiteX9" fmla="*/ 161265 w 381897"/>
                  <a:gd name="connsiteY9" fmla="*/ 73422 h 199806"/>
                  <a:gd name="connsiteX10" fmla="*/ 347995 w 381897"/>
                  <a:gd name="connsiteY10" fmla="*/ 2483 h 199806"/>
                  <a:gd name="connsiteX11" fmla="*/ 354757 w 381897"/>
                  <a:gd name="connsiteY11" fmla="*/ 116 h 19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897" h="199806">
                    <a:moveTo>
                      <a:pt x="354757" y="116"/>
                    </a:moveTo>
                    <a:cubicBezTo>
                      <a:pt x="358476" y="-616"/>
                      <a:pt x="359349" y="2257"/>
                      <a:pt x="360307" y="4680"/>
                    </a:cubicBezTo>
                    <a:cubicBezTo>
                      <a:pt x="367294" y="22683"/>
                      <a:pt x="374111" y="40770"/>
                      <a:pt x="381155" y="58744"/>
                    </a:cubicBezTo>
                    <a:cubicBezTo>
                      <a:pt x="383352" y="64322"/>
                      <a:pt x="380394" y="66069"/>
                      <a:pt x="375943" y="67759"/>
                    </a:cubicBezTo>
                    <a:cubicBezTo>
                      <a:pt x="324752" y="87114"/>
                      <a:pt x="273619" y="106582"/>
                      <a:pt x="222457" y="126021"/>
                    </a:cubicBezTo>
                    <a:cubicBezTo>
                      <a:pt x="160448" y="149574"/>
                      <a:pt x="98411" y="173042"/>
                      <a:pt x="36459" y="196679"/>
                    </a:cubicBezTo>
                    <a:cubicBezTo>
                      <a:pt x="23471" y="201637"/>
                      <a:pt x="23697" y="201806"/>
                      <a:pt x="18907" y="188959"/>
                    </a:cubicBezTo>
                    <a:cubicBezTo>
                      <a:pt x="13188" y="173633"/>
                      <a:pt x="7385" y="158335"/>
                      <a:pt x="1243" y="143178"/>
                    </a:cubicBezTo>
                    <a:cubicBezTo>
                      <a:pt x="-1095" y="137375"/>
                      <a:pt x="-476" y="134642"/>
                      <a:pt x="6061" y="132191"/>
                    </a:cubicBezTo>
                    <a:cubicBezTo>
                      <a:pt x="57899" y="112864"/>
                      <a:pt x="109568" y="93059"/>
                      <a:pt x="161265" y="73422"/>
                    </a:cubicBezTo>
                    <a:cubicBezTo>
                      <a:pt x="223499" y="49785"/>
                      <a:pt x="285761" y="26120"/>
                      <a:pt x="347995" y="2483"/>
                    </a:cubicBezTo>
                    <a:cubicBezTo>
                      <a:pt x="350249" y="1638"/>
                      <a:pt x="352503" y="905"/>
                      <a:pt x="354757" y="116"/>
                    </a:cubicBezTo>
                    <a:close/>
                  </a:path>
                </a:pathLst>
              </a:custGeom>
              <a:solidFill>
                <a:srgbClr val="CBCACA"/>
              </a:solidFill>
              <a:ln w="2811" cap="flat">
                <a:noFill/>
                <a:prstDash val="solid"/>
                <a:miter/>
              </a:ln>
            </p:spPr>
            <p:txBody>
              <a:bodyPr rtlCol="0" anchor="ctr"/>
              <a:lstStyle/>
              <a:p>
                <a:endParaRPr lang="en-US" dirty="0"/>
              </a:p>
            </p:txBody>
          </p:sp>
          <p:sp>
            <p:nvSpPr>
              <p:cNvPr id="48" name="Freeform: Shape 32">
                <a:extLst>
                  <a:ext uri="{FF2B5EF4-FFF2-40B4-BE49-F238E27FC236}">
                    <a16:creationId xmlns:a16="http://schemas.microsoft.com/office/drawing/2014/main" xmlns="" id="{0783D2B3-F1BE-441A-AA4A-2864D7C257B6}"/>
                  </a:ext>
                </a:extLst>
              </p:cNvPr>
              <p:cNvSpPr/>
              <p:nvPr/>
            </p:nvSpPr>
            <p:spPr>
              <a:xfrm>
                <a:off x="9504470" y="4042815"/>
                <a:ext cx="950327" cy="392749"/>
              </a:xfrm>
              <a:custGeom>
                <a:avLst/>
                <a:gdLst>
                  <a:gd name="connsiteX0" fmla="*/ 504796 w 504798"/>
                  <a:gd name="connsiteY0" fmla="*/ 18274 h 208622"/>
                  <a:gd name="connsiteX1" fmla="*/ 499809 w 504798"/>
                  <a:gd name="connsiteY1" fmla="*/ 22612 h 208622"/>
                  <a:gd name="connsiteX2" fmla="*/ 397992 w 504798"/>
                  <a:gd name="connsiteY2" fmla="*/ 61378 h 208622"/>
                  <a:gd name="connsiteX3" fmla="*/ 208614 w 504798"/>
                  <a:gd name="connsiteY3" fmla="*/ 133332 h 208622"/>
                  <a:gd name="connsiteX4" fmla="*/ 13320 w 504798"/>
                  <a:gd name="connsiteY4" fmla="*/ 207624 h 208622"/>
                  <a:gd name="connsiteX5" fmla="*/ 3121 w 504798"/>
                  <a:gd name="connsiteY5" fmla="*/ 202496 h 208622"/>
                  <a:gd name="connsiteX6" fmla="*/ 10474 w 504798"/>
                  <a:gd name="connsiteY6" fmla="*/ 183423 h 208622"/>
                  <a:gd name="connsiteX7" fmla="*/ 169003 w 504798"/>
                  <a:gd name="connsiteY7" fmla="*/ 122964 h 208622"/>
                  <a:gd name="connsiteX8" fmla="*/ 398556 w 504798"/>
                  <a:gd name="connsiteY8" fmla="*/ 36163 h 208622"/>
                  <a:gd name="connsiteX9" fmla="*/ 490343 w 504798"/>
                  <a:gd name="connsiteY9" fmla="*/ 1173 h 208622"/>
                  <a:gd name="connsiteX10" fmla="*/ 500288 w 504798"/>
                  <a:gd name="connsiteY10" fmla="*/ 5962 h 208622"/>
                  <a:gd name="connsiteX11" fmla="*/ 504796 w 504798"/>
                  <a:gd name="connsiteY11" fmla="*/ 18274 h 2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798" h="208622">
                    <a:moveTo>
                      <a:pt x="504796" y="18274"/>
                    </a:moveTo>
                    <a:cubicBezTo>
                      <a:pt x="504909" y="22021"/>
                      <a:pt x="501838" y="21852"/>
                      <a:pt x="499809" y="22612"/>
                    </a:cubicBezTo>
                    <a:cubicBezTo>
                      <a:pt x="465889" y="35572"/>
                      <a:pt x="431941" y="48475"/>
                      <a:pt x="397992" y="61378"/>
                    </a:cubicBezTo>
                    <a:cubicBezTo>
                      <a:pt x="334857" y="85381"/>
                      <a:pt x="271750" y="109357"/>
                      <a:pt x="208614" y="133332"/>
                    </a:cubicBezTo>
                    <a:cubicBezTo>
                      <a:pt x="143506" y="158068"/>
                      <a:pt x="78371" y="182719"/>
                      <a:pt x="13320" y="207624"/>
                    </a:cubicBezTo>
                    <a:cubicBezTo>
                      <a:pt x="7262" y="209934"/>
                      <a:pt x="5065" y="208244"/>
                      <a:pt x="3121" y="202496"/>
                    </a:cubicBezTo>
                    <a:cubicBezTo>
                      <a:pt x="-1753" y="188156"/>
                      <a:pt x="-2035" y="188213"/>
                      <a:pt x="10474" y="183423"/>
                    </a:cubicBezTo>
                    <a:cubicBezTo>
                      <a:pt x="63298" y="163251"/>
                      <a:pt x="116123" y="143023"/>
                      <a:pt x="169003" y="122964"/>
                    </a:cubicBezTo>
                    <a:cubicBezTo>
                      <a:pt x="245492" y="93946"/>
                      <a:pt x="322038" y="65097"/>
                      <a:pt x="398556" y="36163"/>
                    </a:cubicBezTo>
                    <a:cubicBezTo>
                      <a:pt x="429180" y="24584"/>
                      <a:pt x="459888" y="13174"/>
                      <a:pt x="490343" y="1173"/>
                    </a:cubicBezTo>
                    <a:cubicBezTo>
                      <a:pt x="496569" y="-1278"/>
                      <a:pt x="498767" y="18"/>
                      <a:pt x="500288" y="5962"/>
                    </a:cubicBezTo>
                    <a:cubicBezTo>
                      <a:pt x="501331" y="10272"/>
                      <a:pt x="503303" y="14358"/>
                      <a:pt x="504796" y="18274"/>
                    </a:cubicBezTo>
                    <a:close/>
                  </a:path>
                </a:pathLst>
              </a:custGeom>
              <a:solidFill>
                <a:srgbClr val="CBCBCA"/>
              </a:solidFill>
              <a:ln w="2811" cap="flat">
                <a:noFill/>
                <a:prstDash val="solid"/>
                <a:miter/>
              </a:ln>
            </p:spPr>
            <p:txBody>
              <a:bodyPr rtlCol="0" anchor="ctr"/>
              <a:lstStyle/>
              <a:p>
                <a:endParaRPr lang="en-US" dirty="0"/>
              </a:p>
            </p:txBody>
          </p:sp>
          <p:sp>
            <p:nvSpPr>
              <p:cNvPr id="49" name="Freeform: Shape 33">
                <a:extLst>
                  <a:ext uri="{FF2B5EF4-FFF2-40B4-BE49-F238E27FC236}">
                    <a16:creationId xmlns:a16="http://schemas.microsoft.com/office/drawing/2014/main" xmlns="" id="{3336BFED-16DB-4346-B83E-4EA3F242B533}"/>
                  </a:ext>
                </a:extLst>
              </p:cNvPr>
              <p:cNvSpPr/>
              <p:nvPr/>
            </p:nvSpPr>
            <p:spPr>
              <a:xfrm>
                <a:off x="9537024" y="4130506"/>
                <a:ext cx="950867" cy="393873"/>
              </a:xfrm>
              <a:custGeom>
                <a:avLst/>
                <a:gdLst>
                  <a:gd name="connsiteX0" fmla="*/ 7860 w 505085"/>
                  <a:gd name="connsiteY0" fmla="*/ 209219 h 209219"/>
                  <a:gd name="connsiteX1" fmla="*/ 6029 w 505085"/>
                  <a:gd name="connsiteY1" fmla="*/ 206853 h 209219"/>
                  <a:gd name="connsiteX2" fmla="*/ 3662 w 505085"/>
                  <a:gd name="connsiteY2" fmla="*/ 202035 h 209219"/>
                  <a:gd name="connsiteX3" fmla="*/ 12030 w 505085"/>
                  <a:gd name="connsiteY3" fmla="*/ 182906 h 209219"/>
                  <a:gd name="connsiteX4" fmla="*/ 182222 w 505085"/>
                  <a:gd name="connsiteY4" fmla="*/ 118221 h 209219"/>
                  <a:gd name="connsiteX5" fmla="*/ 339202 w 505085"/>
                  <a:gd name="connsiteY5" fmla="*/ 59001 h 209219"/>
                  <a:gd name="connsiteX6" fmla="*/ 490969 w 505085"/>
                  <a:gd name="connsiteY6" fmla="*/ 1022 h 209219"/>
                  <a:gd name="connsiteX7" fmla="*/ 500407 w 505085"/>
                  <a:gd name="connsiteY7" fmla="*/ 5388 h 209219"/>
                  <a:gd name="connsiteX8" fmla="*/ 491843 w 505085"/>
                  <a:gd name="connsiteY8" fmla="*/ 25363 h 209219"/>
                  <a:gd name="connsiteX9" fmla="*/ 274066 w 505085"/>
                  <a:gd name="connsiteY9" fmla="*/ 108248 h 209219"/>
                  <a:gd name="connsiteX10" fmla="*/ 14706 w 505085"/>
                  <a:gd name="connsiteY10" fmla="*/ 207106 h 209219"/>
                  <a:gd name="connsiteX11" fmla="*/ 7860 w 505085"/>
                  <a:gd name="connsiteY11" fmla="*/ 209219 h 20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085" h="209219">
                    <a:moveTo>
                      <a:pt x="7860" y="209219"/>
                    </a:moveTo>
                    <a:cubicBezTo>
                      <a:pt x="7860" y="209219"/>
                      <a:pt x="6790" y="208290"/>
                      <a:pt x="6029" y="206853"/>
                    </a:cubicBezTo>
                    <a:cubicBezTo>
                      <a:pt x="5184" y="205275"/>
                      <a:pt x="4367" y="203697"/>
                      <a:pt x="3662" y="202035"/>
                    </a:cubicBezTo>
                    <a:cubicBezTo>
                      <a:pt x="-2198" y="188090"/>
                      <a:pt x="-2113" y="188259"/>
                      <a:pt x="12030" y="182906"/>
                    </a:cubicBezTo>
                    <a:cubicBezTo>
                      <a:pt x="68798" y="161410"/>
                      <a:pt x="125482" y="139717"/>
                      <a:pt x="182222" y="118221"/>
                    </a:cubicBezTo>
                    <a:cubicBezTo>
                      <a:pt x="234511" y="98415"/>
                      <a:pt x="286913" y="78807"/>
                      <a:pt x="339202" y="59001"/>
                    </a:cubicBezTo>
                    <a:cubicBezTo>
                      <a:pt x="389857" y="39816"/>
                      <a:pt x="440483" y="20602"/>
                      <a:pt x="490969" y="1022"/>
                    </a:cubicBezTo>
                    <a:cubicBezTo>
                      <a:pt x="496885" y="-1260"/>
                      <a:pt x="498604" y="317"/>
                      <a:pt x="500407" y="5388"/>
                    </a:cubicBezTo>
                    <a:cubicBezTo>
                      <a:pt x="506943" y="23757"/>
                      <a:pt x="508690" y="18883"/>
                      <a:pt x="491843" y="25363"/>
                    </a:cubicBezTo>
                    <a:cubicBezTo>
                      <a:pt x="419326" y="53198"/>
                      <a:pt x="346667" y="80610"/>
                      <a:pt x="274066" y="108248"/>
                    </a:cubicBezTo>
                    <a:cubicBezTo>
                      <a:pt x="187603" y="141154"/>
                      <a:pt x="101169" y="174144"/>
                      <a:pt x="14706" y="207106"/>
                    </a:cubicBezTo>
                    <a:cubicBezTo>
                      <a:pt x="13072" y="207726"/>
                      <a:pt x="11325" y="208149"/>
                      <a:pt x="7860" y="209219"/>
                    </a:cubicBezTo>
                    <a:close/>
                  </a:path>
                </a:pathLst>
              </a:custGeom>
              <a:solidFill>
                <a:srgbClr val="CBCBCA"/>
              </a:solidFill>
              <a:ln w="2811" cap="flat">
                <a:noFill/>
                <a:prstDash val="solid"/>
                <a:miter/>
              </a:ln>
            </p:spPr>
            <p:txBody>
              <a:bodyPr rtlCol="0" anchor="ctr"/>
              <a:lstStyle/>
              <a:p>
                <a:endParaRPr lang="en-US" dirty="0"/>
              </a:p>
            </p:txBody>
          </p:sp>
          <p:sp>
            <p:nvSpPr>
              <p:cNvPr id="50" name="Freeform: Shape 34">
                <a:extLst>
                  <a:ext uri="{FF2B5EF4-FFF2-40B4-BE49-F238E27FC236}">
                    <a16:creationId xmlns:a16="http://schemas.microsoft.com/office/drawing/2014/main" xmlns="" id="{47CCDE36-9220-4F50-B2D4-BFE77DB9DFD2}"/>
                  </a:ext>
                </a:extLst>
              </p:cNvPr>
              <p:cNvSpPr/>
              <p:nvPr/>
            </p:nvSpPr>
            <p:spPr>
              <a:xfrm>
                <a:off x="9437203" y="3867855"/>
                <a:ext cx="950210" cy="392687"/>
              </a:xfrm>
              <a:custGeom>
                <a:avLst/>
                <a:gdLst>
                  <a:gd name="connsiteX0" fmla="*/ 504579 w 504736"/>
                  <a:gd name="connsiteY0" fmla="*/ 16831 h 208589"/>
                  <a:gd name="connsiteX1" fmla="*/ 499085 w 504736"/>
                  <a:gd name="connsiteY1" fmla="*/ 22944 h 208589"/>
                  <a:gd name="connsiteX2" fmla="*/ 418257 w 504736"/>
                  <a:gd name="connsiteY2" fmla="*/ 53935 h 208589"/>
                  <a:gd name="connsiteX3" fmla="*/ 262263 w 504736"/>
                  <a:gd name="connsiteY3" fmla="*/ 113436 h 208589"/>
                  <a:gd name="connsiteX4" fmla="*/ 22765 w 504736"/>
                  <a:gd name="connsiteY4" fmla="*/ 204209 h 208589"/>
                  <a:gd name="connsiteX5" fmla="*/ 20230 w 504736"/>
                  <a:gd name="connsiteY5" fmla="*/ 205082 h 208589"/>
                  <a:gd name="connsiteX6" fmla="*/ 1129 w 504736"/>
                  <a:gd name="connsiteY6" fmla="*/ 196602 h 208589"/>
                  <a:gd name="connsiteX7" fmla="*/ 6003 w 504736"/>
                  <a:gd name="connsiteY7" fmla="*/ 185361 h 208589"/>
                  <a:gd name="connsiteX8" fmla="*/ 199691 w 504736"/>
                  <a:gd name="connsiteY8" fmla="*/ 112337 h 208589"/>
                  <a:gd name="connsiteX9" fmla="*/ 356389 w 504736"/>
                  <a:gd name="connsiteY9" fmla="*/ 52301 h 208589"/>
                  <a:gd name="connsiteX10" fmla="*/ 491535 w 504736"/>
                  <a:gd name="connsiteY10" fmla="*/ 829 h 208589"/>
                  <a:gd name="connsiteX11" fmla="*/ 500015 w 504736"/>
                  <a:gd name="connsiteY11" fmla="*/ 4998 h 208589"/>
                  <a:gd name="connsiteX12" fmla="*/ 504579 w 504736"/>
                  <a:gd name="connsiteY12" fmla="*/ 16831 h 20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736" h="208589">
                    <a:moveTo>
                      <a:pt x="504579" y="16831"/>
                    </a:moveTo>
                    <a:cubicBezTo>
                      <a:pt x="505593" y="22155"/>
                      <a:pt x="501479" y="22015"/>
                      <a:pt x="499085" y="22944"/>
                    </a:cubicBezTo>
                    <a:cubicBezTo>
                      <a:pt x="472180" y="33368"/>
                      <a:pt x="445218" y="43651"/>
                      <a:pt x="418257" y="53935"/>
                    </a:cubicBezTo>
                    <a:cubicBezTo>
                      <a:pt x="366278" y="73768"/>
                      <a:pt x="314299" y="93658"/>
                      <a:pt x="262263" y="113436"/>
                    </a:cubicBezTo>
                    <a:cubicBezTo>
                      <a:pt x="182450" y="143750"/>
                      <a:pt x="102579" y="173951"/>
                      <a:pt x="22765" y="204209"/>
                    </a:cubicBezTo>
                    <a:cubicBezTo>
                      <a:pt x="21920" y="204519"/>
                      <a:pt x="21047" y="204744"/>
                      <a:pt x="20230" y="205082"/>
                    </a:cubicBezTo>
                    <a:cubicBezTo>
                      <a:pt x="6003" y="210745"/>
                      <a:pt x="6313" y="210632"/>
                      <a:pt x="1129" y="196602"/>
                    </a:cubicBezTo>
                    <a:cubicBezTo>
                      <a:pt x="-1097" y="190573"/>
                      <a:pt x="-308" y="187728"/>
                      <a:pt x="6003" y="185361"/>
                    </a:cubicBezTo>
                    <a:cubicBezTo>
                      <a:pt x="70631" y="161189"/>
                      <a:pt x="135204" y="136847"/>
                      <a:pt x="199691" y="112337"/>
                    </a:cubicBezTo>
                    <a:cubicBezTo>
                      <a:pt x="251980" y="92475"/>
                      <a:pt x="304128" y="72247"/>
                      <a:pt x="356389" y="52301"/>
                    </a:cubicBezTo>
                    <a:cubicBezTo>
                      <a:pt x="401409" y="35087"/>
                      <a:pt x="446514" y="18014"/>
                      <a:pt x="491535" y="829"/>
                    </a:cubicBezTo>
                    <a:cubicBezTo>
                      <a:pt x="496070" y="-918"/>
                      <a:pt x="498690" y="-73"/>
                      <a:pt x="500015" y="4998"/>
                    </a:cubicBezTo>
                    <a:cubicBezTo>
                      <a:pt x="501141" y="9280"/>
                      <a:pt x="503170" y="13337"/>
                      <a:pt x="504579" y="16831"/>
                    </a:cubicBezTo>
                    <a:close/>
                  </a:path>
                </a:pathLst>
              </a:custGeom>
              <a:solidFill>
                <a:srgbClr val="CBCBCA"/>
              </a:solidFill>
              <a:ln w="2811" cap="flat">
                <a:noFill/>
                <a:prstDash val="solid"/>
                <a:miter/>
              </a:ln>
            </p:spPr>
            <p:txBody>
              <a:bodyPr rtlCol="0" anchor="ctr"/>
              <a:lstStyle/>
              <a:p>
                <a:endParaRPr lang="en-US" dirty="0"/>
              </a:p>
            </p:txBody>
          </p:sp>
          <p:sp>
            <p:nvSpPr>
              <p:cNvPr id="51" name="Freeform: Shape 35">
                <a:extLst>
                  <a:ext uri="{FF2B5EF4-FFF2-40B4-BE49-F238E27FC236}">
                    <a16:creationId xmlns:a16="http://schemas.microsoft.com/office/drawing/2014/main" xmlns="" id="{9D05D795-4975-426F-A0A2-C41F31BBBB72}"/>
                  </a:ext>
                </a:extLst>
              </p:cNvPr>
              <p:cNvSpPr/>
              <p:nvPr/>
            </p:nvSpPr>
            <p:spPr>
              <a:xfrm>
                <a:off x="9602782" y="4305214"/>
                <a:ext cx="948747" cy="392808"/>
              </a:xfrm>
              <a:custGeom>
                <a:avLst/>
                <a:gdLst>
                  <a:gd name="connsiteX0" fmla="*/ 11950 w 503959"/>
                  <a:gd name="connsiteY0" fmla="*/ 208008 h 208653"/>
                  <a:gd name="connsiteX1" fmla="*/ 5188 w 503959"/>
                  <a:gd name="connsiteY1" fmla="*/ 205642 h 208653"/>
                  <a:gd name="connsiteX2" fmla="*/ 14344 w 503959"/>
                  <a:gd name="connsiteY2" fmla="*/ 182624 h 208653"/>
                  <a:gd name="connsiteX3" fmla="*/ 259505 w 503959"/>
                  <a:gd name="connsiteY3" fmla="*/ 89231 h 208653"/>
                  <a:gd name="connsiteX4" fmla="*/ 491368 w 503959"/>
                  <a:gd name="connsiteY4" fmla="*/ 1050 h 208653"/>
                  <a:gd name="connsiteX5" fmla="*/ 500693 w 503959"/>
                  <a:gd name="connsiteY5" fmla="*/ 5501 h 208653"/>
                  <a:gd name="connsiteX6" fmla="*/ 490917 w 503959"/>
                  <a:gd name="connsiteY6" fmla="*/ 26406 h 208653"/>
                  <a:gd name="connsiteX7" fmla="*/ 270774 w 503959"/>
                  <a:gd name="connsiteY7" fmla="*/ 110220 h 208653"/>
                  <a:gd name="connsiteX8" fmla="*/ 65450 w 503959"/>
                  <a:gd name="connsiteY8" fmla="*/ 187893 h 208653"/>
                  <a:gd name="connsiteX9" fmla="*/ 20373 w 503959"/>
                  <a:gd name="connsiteY9" fmla="*/ 204994 h 208653"/>
                  <a:gd name="connsiteX10" fmla="*/ 11950 w 503959"/>
                  <a:gd name="connsiteY10" fmla="*/ 208008 h 2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959" h="208653">
                    <a:moveTo>
                      <a:pt x="11950" y="208008"/>
                    </a:moveTo>
                    <a:cubicBezTo>
                      <a:pt x="6512" y="209755"/>
                      <a:pt x="6118" y="207614"/>
                      <a:pt x="5188" y="205642"/>
                    </a:cubicBezTo>
                    <a:cubicBezTo>
                      <a:pt x="-2841" y="188907"/>
                      <a:pt x="-2813" y="189132"/>
                      <a:pt x="14344" y="182624"/>
                    </a:cubicBezTo>
                    <a:cubicBezTo>
                      <a:pt x="96102" y="151550"/>
                      <a:pt x="177775" y="120334"/>
                      <a:pt x="259505" y="89231"/>
                    </a:cubicBezTo>
                    <a:cubicBezTo>
                      <a:pt x="336783" y="59819"/>
                      <a:pt x="414118" y="30491"/>
                      <a:pt x="491368" y="1050"/>
                    </a:cubicBezTo>
                    <a:cubicBezTo>
                      <a:pt x="496439" y="-894"/>
                      <a:pt x="498665" y="-528"/>
                      <a:pt x="500693" y="5501"/>
                    </a:cubicBezTo>
                    <a:cubicBezTo>
                      <a:pt x="505933" y="21024"/>
                      <a:pt x="506300" y="20546"/>
                      <a:pt x="490917" y="26406"/>
                    </a:cubicBezTo>
                    <a:cubicBezTo>
                      <a:pt x="417499" y="54240"/>
                      <a:pt x="344164" y="82329"/>
                      <a:pt x="270774" y="110220"/>
                    </a:cubicBezTo>
                    <a:cubicBezTo>
                      <a:pt x="202370" y="136195"/>
                      <a:pt x="133882" y="162002"/>
                      <a:pt x="65450" y="187893"/>
                    </a:cubicBezTo>
                    <a:cubicBezTo>
                      <a:pt x="50434" y="193584"/>
                      <a:pt x="35418" y="199331"/>
                      <a:pt x="20373" y="204994"/>
                    </a:cubicBezTo>
                    <a:cubicBezTo>
                      <a:pt x="16767" y="206346"/>
                      <a:pt x="13105" y="207614"/>
                      <a:pt x="11950" y="208008"/>
                    </a:cubicBezTo>
                    <a:close/>
                  </a:path>
                </a:pathLst>
              </a:custGeom>
              <a:solidFill>
                <a:srgbClr val="CBCBCB"/>
              </a:solidFill>
              <a:ln w="2811" cap="flat">
                <a:noFill/>
                <a:prstDash val="solid"/>
                <a:miter/>
              </a:ln>
            </p:spPr>
            <p:txBody>
              <a:bodyPr rtlCol="0" anchor="ctr"/>
              <a:lstStyle/>
              <a:p>
                <a:endParaRPr lang="en-US" dirty="0"/>
              </a:p>
            </p:txBody>
          </p:sp>
          <p:sp>
            <p:nvSpPr>
              <p:cNvPr id="52" name="Freeform: Shape 36">
                <a:extLst>
                  <a:ext uri="{FF2B5EF4-FFF2-40B4-BE49-F238E27FC236}">
                    <a16:creationId xmlns:a16="http://schemas.microsoft.com/office/drawing/2014/main" xmlns="" id="{AE6FD2C1-0E9E-473B-B895-B9B8C7755CE2}"/>
                  </a:ext>
                </a:extLst>
              </p:cNvPr>
              <p:cNvSpPr/>
              <p:nvPr/>
            </p:nvSpPr>
            <p:spPr>
              <a:xfrm>
                <a:off x="9470269" y="3955778"/>
                <a:ext cx="947962" cy="392328"/>
              </a:xfrm>
              <a:custGeom>
                <a:avLst/>
                <a:gdLst>
                  <a:gd name="connsiteX0" fmla="*/ 11512 w 503542"/>
                  <a:gd name="connsiteY0" fmla="*/ 208020 h 208398"/>
                  <a:gd name="connsiteX1" fmla="*/ 5060 w 503542"/>
                  <a:gd name="connsiteY1" fmla="*/ 205259 h 208398"/>
                  <a:gd name="connsiteX2" fmla="*/ 12808 w 503542"/>
                  <a:gd name="connsiteY2" fmla="*/ 182777 h 208398"/>
                  <a:gd name="connsiteX3" fmla="*/ 215625 w 503542"/>
                  <a:gd name="connsiteY3" fmla="*/ 105752 h 208398"/>
                  <a:gd name="connsiteX4" fmla="*/ 385902 w 503542"/>
                  <a:gd name="connsiteY4" fmla="*/ 41011 h 208398"/>
                  <a:gd name="connsiteX5" fmla="*/ 490141 w 503542"/>
                  <a:gd name="connsiteY5" fmla="*/ 1203 h 208398"/>
                  <a:gd name="connsiteX6" fmla="*/ 500903 w 503542"/>
                  <a:gd name="connsiteY6" fmla="*/ 6274 h 208398"/>
                  <a:gd name="connsiteX7" fmla="*/ 492761 w 503542"/>
                  <a:gd name="connsiteY7" fmla="*/ 25065 h 208398"/>
                  <a:gd name="connsiteX8" fmla="*/ 371843 w 503542"/>
                  <a:gd name="connsiteY8" fmla="*/ 71184 h 208398"/>
                  <a:gd name="connsiteX9" fmla="*/ 205003 w 503542"/>
                  <a:gd name="connsiteY9" fmla="*/ 134799 h 208398"/>
                  <a:gd name="connsiteX10" fmla="*/ 37121 w 503542"/>
                  <a:gd name="connsiteY10" fmla="*/ 198244 h 208398"/>
                  <a:gd name="connsiteX11" fmla="*/ 11512 w 503542"/>
                  <a:gd name="connsiteY11" fmla="*/ 208020 h 20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542" h="208398">
                    <a:moveTo>
                      <a:pt x="11512" y="208020"/>
                    </a:moveTo>
                    <a:cubicBezTo>
                      <a:pt x="6666" y="209316"/>
                      <a:pt x="6018" y="207006"/>
                      <a:pt x="5060" y="205259"/>
                    </a:cubicBezTo>
                    <a:cubicBezTo>
                      <a:pt x="-2856" y="190637"/>
                      <a:pt x="-2349" y="188552"/>
                      <a:pt x="12808" y="182777"/>
                    </a:cubicBezTo>
                    <a:cubicBezTo>
                      <a:pt x="80366" y="156999"/>
                      <a:pt x="148010" y="131446"/>
                      <a:pt x="215625" y="105752"/>
                    </a:cubicBezTo>
                    <a:cubicBezTo>
                      <a:pt x="272393" y="84200"/>
                      <a:pt x="329133" y="62620"/>
                      <a:pt x="385902" y="41011"/>
                    </a:cubicBezTo>
                    <a:cubicBezTo>
                      <a:pt x="420667" y="27798"/>
                      <a:pt x="455461" y="14669"/>
                      <a:pt x="490141" y="1203"/>
                    </a:cubicBezTo>
                    <a:cubicBezTo>
                      <a:pt x="496255" y="-1164"/>
                      <a:pt x="498875" y="-319"/>
                      <a:pt x="500903" y="6274"/>
                    </a:cubicBezTo>
                    <a:cubicBezTo>
                      <a:pt x="505045" y="19712"/>
                      <a:pt x="505637" y="20078"/>
                      <a:pt x="492761" y="25065"/>
                    </a:cubicBezTo>
                    <a:cubicBezTo>
                      <a:pt x="452531" y="40645"/>
                      <a:pt x="412159" y="55830"/>
                      <a:pt x="371843" y="71184"/>
                    </a:cubicBezTo>
                    <a:cubicBezTo>
                      <a:pt x="316230" y="92370"/>
                      <a:pt x="260645" y="113669"/>
                      <a:pt x="205003" y="134799"/>
                    </a:cubicBezTo>
                    <a:cubicBezTo>
                      <a:pt x="149080" y="156041"/>
                      <a:pt x="93101" y="177114"/>
                      <a:pt x="37121" y="198244"/>
                    </a:cubicBezTo>
                    <a:cubicBezTo>
                      <a:pt x="27965" y="201766"/>
                      <a:pt x="18809" y="205259"/>
                      <a:pt x="11512" y="208020"/>
                    </a:cubicBezTo>
                    <a:close/>
                  </a:path>
                </a:pathLst>
              </a:custGeom>
              <a:solidFill>
                <a:srgbClr val="CBCBCB"/>
              </a:solidFill>
              <a:ln w="2811" cap="flat">
                <a:noFill/>
                <a:prstDash val="solid"/>
                <a:miter/>
              </a:ln>
            </p:spPr>
            <p:txBody>
              <a:bodyPr rtlCol="0" anchor="ctr"/>
              <a:lstStyle/>
              <a:p>
                <a:endParaRPr lang="en-US" dirty="0"/>
              </a:p>
            </p:txBody>
          </p:sp>
          <p:sp>
            <p:nvSpPr>
              <p:cNvPr id="53" name="Freeform: Shape 37">
                <a:extLst>
                  <a:ext uri="{FF2B5EF4-FFF2-40B4-BE49-F238E27FC236}">
                    <a16:creationId xmlns:a16="http://schemas.microsoft.com/office/drawing/2014/main" xmlns="" id="{5509D283-024E-4228-B9D3-8CAD7B02477D}"/>
                  </a:ext>
                </a:extLst>
              </p:cNvPr>
              <p:cNvSpPr/>
              <p:nvPr/>
            </p:nvSpPr>
            <p:spPr>
              <a:xfrm>
                <a:off x="9570007" y="4217811"/>
                <a:ext cx="950826" cy="393647"/>
              </a:xfrm>
              <a:custGeom>
                <a:avLst/>
                <a:gdLst>
                  <a:gd name="connsiteX0" fmla="*/ 505059 w 505063"/>
                  <a:gd name="connsiteY0" fmla="*/ 17698 h 209099"/>
                  <a:gd name="connsiteX1" fmla="*/ 499650 w 505063"/>
                  <a:gd name="connsiteY1" fmla="*/ 23051 h 209099"/>
                  <a:gd name="connsiteX2" fmla="*/ 401946 w 505063"/>
                  <a:gd name="connsiteY2" fmla="*/ 59873 h 209099"/>
                  <a:gd name="connsiteX3" fmla="*/ 195890 w 505063"/>
                  <a:gd name="connsiteY3" fmla="*/ 138391 h 209099"/>
                  <a:gd name="connsiteX4" fmla="*/ 27219 w 505063"/>
                  <a:gd name="connsiteY4" fmla="*/ 202202 h 209099"/>
                  <a:gd name="connsiteX5" fmla="*/ 19696 w 505063"/>
                  <a:gd name="connsiteY5" fmla="*/ 205020 h 209099"/>
                  <a:gd name="connsiteX6" fmla="*/ 7441 w 505063"/>
                  <a:gd name="connsiteY6" fmla="*/ 208288 h 209099"/>
                  <a:gd name="connsiteX7" fmla="*/ 144 w 505063"/>
                  <a:gd name="connsiteY7" fmla="*/ 191497 h 209099"/>
                  <a:gd name="connsiteX8" fmla="*/ 6342 w 505063"/>
                  <a:gd name="connsiteY8" fmla="*/ 185186 h 209099"/>
                  <a:gd name="connsiteX9" fmla="*/ 83959 w 505063"/>
                  <a:gd name="connsiteY9" fmla="*/ 155802 h 209099"/>
                  <a:gd name="connsiteX10" fmla="*/ 285141 w 505063"/>
                  <a:gd name="connsiteY10" fmla="*/ 79509 h 209099"/>
                  <a:gd name="connsiteX11" fmla="*/ 492100 w 505063"/>
                  <a:gd name="connsiteY11" fmla="*/ 907 h 209099"/>
                  <a:gd name="connsiteX12" fmla="*/ 500242 w 505063"/>
                  <a:gd name="connsiteY12" fmla="*/ 4767 h 209099"/>
                  <a:gd name="connsiteX13" fmla="*/ 505059 w 505063"/>
                  <a:gd name="connsiteY13" fmla="*/ 17698 h 20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063" h="209099">
                    <a:moveTo>
                      <a:pt x="505059" y="17698"/>
                    </a:moveTo>
                    <a:cubicBezTo>
                      <a:pt x="505200" y="21952"/>
                      <a:pt x="501904" y="22206"/>
                      <a:pt x="499650" y="23051"/>
                    </a:cubicBezTo>
                    <a:cubicBezTo>
                      <a:pt x="467110" y="35391"/>
                      <a:pt x="434486" y="47505"/>
                      <a:pt x="401946" y="59873"/>
                    </a:cubicBezTo>
                    <a:cubicBezTo>
                      <a:pt x="333233" y="85989"/>
                      <a:pt x="264603" y="112275"/>
                      <a:pt x="195890" y="138391"/>
                    </a:cubicBezTo>
                    <a:cubicBezTo>
                      <a:pt x="139685" y="159746"/>
                      <a:pt x="83452" y="180932"/>
                      <a:pt x="27219" y="202202"/>
                    </a:cubicBezTo>
                    <a:cubicBezTo>
                      <a:pt x="24711" y="203160"/>
                      <a:pt x="22288" y="204372"/>
                      <a:pt x="19696" y="205020"/>
                    </a:cubicBezTo>
                    <a:cubicBezTo>
                      <a:pt x="15470" y="206062"/>
                      <a:pt x="10766" y="211021"/>
                      <a:pt x="7441" y="208288"/>
                    </a:cubicBezTo>
                    <a:cubicBezTo>
                      <a:pt x="2764" y="204456"/>
                      <a:pt x="1497" y="197526"/>
                      <a:pt x="144" y="191497"/>
                    </a:cubicBezTo>
                    <a:cubicBezTo>
                      <a:pt x="-842" y="187130"/>
                      <a:pt x="3441" y="186313"/>
                      <a:pt x="6342" y="185186"/>
                    </a:cubicBezTo>
                    <a:cubicBezTo>
                      <a:pt x="32177" y="175325"/>
                      <a:pt x="58096" y="165606"/>
                      <a:pt x="83959" y="155802"/>
                    </a:cubicBezTo>
                    <a:cubicBezTo>
                      <a:pt x="151038" y="130390"/>
                      <a:pt x="218090" y="104921"/>
                      <a:pt x="285141" y="79509"/>
                    </a:cubicBezTo>
                    <a:cubicBezTo>
                      <a:pt x="354137" y="53337"/>
                      <a:pt x="423161" y="27249"/>
                      <a:pt x="492100" y="907"/>
                    </a:cubicBezTo>
                    <a:cubicBezTo>
                      <a:pt x="497086" y="-1009"/>
                      <a:pt x="498889" y="34"/>
                      <a:pt x="500242" y="4767"/>
                    </a:cubicBezTo>
                    <a:cubicBezTo>
                      <a:pt x="501538" y="9274"/>
                      <a:pt x="503510" y="13641"/>
                      <a:pt x="505059" y="17698"/>
                    </a:cubicBezTo>
                    <a:close/>
                  </a:path>
                </a:pathLst>
              </a:custGeom>
              <a:solidFill>
                <a:srgbClr val="CBCACA"/>
              </a:solidFill>
              <a:ln w="2811" cap="flat">
                <a:noFill/>
                <a:prstDash val="solid"/>
                <a:miter/>
              </a:ln>
            </p:spPr>
            <p:txBody>
              <a:bodyPr rtlCol="0" anchor="ctr"/>
              <a:lstStyle/>
              <a:p>
                <a:endParaRPr lang="en-US" dirty="0"/>
              </a:p>
            </p:txBody>
          </p:sp>
          <p:sp>
            <p:nvSpPr>
              <p:cNvPr id="54" name="Freeform: Shape 38">
                <a:extLst>
                  <a:ext uri="{FF2B5EF4-FFF2-40B4-BE49-F238E27FC236}">
                    <a16:creationId xmlns:a16="http://schemas.microsoft.com/office/drawing/2014/main" xmlns="" id="{BF47CEA8-53D3-4B04-AF67-CCE1ADDCA2A0}"/>
                  </a:ext>
                </a:extLst>
              </p:cNvPr>
              <p:cNvSpPr/>
              <p:nvPr/>
            </p:nvSpPr>
            <p:spPr>
              <a:xfrm>
                <a:off x="9802495" y="4884827"/>
                <a:ext cx="784043" cy="338623"/>
              </a:xfrm>
              <a:custGeom>
                <a:avLst/>
                <a:gdLst>
                  <a:gd name="connsiteX0" fmla="*/ 416359 w 416471"/>
                  <a:gd name="connsiteY0" fmla="*/ 0 h 179871"/>
                  <a:gd name="connsiteX1" fmla="*/ 416472 w 416471"/>
                  <a:gd name="connsiteY1" fmla="*/ 25609 h 179871"/>
                  <a:gd name="connsiteX2" fmla="*/ 252139 w 416471"/>
                  <a:gd name="connsiteY2" fmla="*/ 87871 h 179871"/>
                  <a:gd name="connsiteX3" fmla="*/ 38532 w 416471"/>
                  <a:gd name="connsiteY3" fmla="*/ 168784 h 179871"/>
                  <a:gd name="connsiteX4" fmla="*/ 12811 w 416471"/>
                  <a:gd name="connsiteY4" fmla="*/ 178926 h 179871"/>
                  <a:gd name="connsiteX5" fmla="*/ 4697 w 416471"/>
                  <a:gd name="connsiteY5" fmla="*/ 175686 h 179871"/>
                  <a:gd name="connsiteX6" fmla="*/ 13656 w 416471"/>
                  <a:gd name="connsiteY6" fmla="*/ 153232 h 179871"/>
                  <a:gd name="connsiteX7" fmla="*/ 167085 w 416471"/>
                  <a:gd name="connsiteY7" fmla="*/ 94746 h 179871"/>
                  <a:gd name="connsiteX8" fmla="*/ 364859 w 416471"/>
                  <a:gd name="connsiteY8" fmla="*/ 20059 h 179871"/>
                  <a:gd name="connsiteX9" fmla="*/ 416359 w 416471"/>
                  <a:gd name="connsiteY9" fmla="*/ 0 h 17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471" h="179871">
                    <a:moveTo>
                      <a:pt x="416359" y="0"/>
                    </a:moveTo>
                    <a:cubicBezTo>
                      <a:pt x="416387" y="8536"/>
                      <a:pt x="416444" y="17073"/>
                      <a:pt x="416472" y="25609"/>
                    </a:cubicBezTo>
                    <a:cubicBezTo>
                      <a:pt x="361704" y="46373"/>
                      <a:pt x="306907" y="67136"/>
                      <a:pt x="252139" y="87871"/>
                    </a:cubicBezTo>
                    <a:cubicBezTo>
                      <a:pt x="180946" y="114833"/>
                      <a:pt x="109725" y="141794"/>
                      <a:pt x="38532" y="168784"/>
                    </a:cubicBezTo>
                    <a:cubicBezTo>
                      <a:pt x="29911" y="172052"/>
                      <a:pt x="21291" y="175320"/>
                      <a:pt x="12811" y="178926"/>
                    </a:cubicBezTo>
                    <a:cubicBezTo>
                      <a:pt x="8669" y="180701"/>
                      <a:pt x="6697" y="180166"/>
                      <a:pt x="4697" y="175686"/>
                    </a:cubicBezTo>
                    <a:cubicBezTo>
                      <a:pt x="-2600" y="159233"/>
                      <a:pt x="-2656" y="159430"/>
                      <a:pt x="13656" y="153232"/>
                    </a:cubicBezTo>
                    <a:cubicBezTo>
                      <a:pt x="64846" y="133850"/>
                      <a:pt x="115895" y="114128"/>
                      <a:pt x="167085" y="94746"/>
                    </a:cubicBezTo>
                    <a:cubicBezTo>
                      <a:pt x="232982" y="69756"/>
                      <a:pt x="298963" y="44992"/>
                      <a:pt x="364859" y="20059"/>
                    </a:cubicBezTo>
                    <a:cubicBezTo>
                      <a:pt x="382129" y="13579"/>
                      <a:pt x="399202" y="6705"/>
                      <a:pt x="416359" y="0"/>
                    </a:cubicBezTo>
                    <a:close/>
                  </a:path>
                </a:pathLst>
              </a:custGeom>
              <a:solidFill>
                <a:srgbClr val="CBCBCB"/>
              </a:solidFill>
              <a:ln w="2811" cap="flat">
                <a:noFill/>
                <a:prstDash val="solid"/>
                <a:miter/>
              </a:ln>
            </p:spPr>
            <p:txBody>
              <a:bodyPr rtlCol="0" anchor="ctr"/>
              <a:lstStyle/>
              <a:p>
                <a:endParaRPr lang="en-US" dirty="0"/>
              </a:p>
            </p:txBody>
          </p:sp>
        </p:grpSp>
        <p:grpSp>
          <p:nvGrpSpPr>
            <p:cNvPr id="35" name="Group 2">
              <a:extLst>
                <a:ext uri="{FF2B5EF4-FFF2-40B4-BE49-F238E27FC236}">
                  <a16:creationId xmlns:a16="http://schemas.microsoft.com/office/drawing/2014/main" xmlns="" id="{2EFC2930-A08C-4560-BC2C-77247681552E}"/>
                </a:ext>
              </a:extLst>
            </p:cNvPr>
            <p:cNvGrpSpPr/>
            <p:nvPr/>
          </p:nvGrpSpPr>
          <p:grpSpPr>
            <a:xfrm>
              <a:off x="6641219" y="3108114"/>
              <a:ext cx="3003188" cy="4143369"/>
              <a:chOff x="6641219" y="3108114"/>
              <a:chExt cx="3003188" cy="4143369"/>
            </a:xfrm>
          </p:grpSpPr>
          <p:grpSp>
            <p:nvGrpSpPr>
              <p:cNvPr id="36" name="Group 50">
                <a:extLst>
                  <a:ext uri="{FF2B5EF4-FFF2-40B4-BE49-F238E27FC236}">
                    <a16:creationId xmlns:a16="http://schemas.microsoft.com/office/drawing/2014/main" xmlns="" id="{BB01BB6F-6C86-40A1-990D-1A06F49CD487}"/>
                  </a:ext>
                </a:extLst>
              </p:cNvPr>
              <p:cNvGrpSpPr/>
              <p:nvPr/>
            </p:nvGrpSpPr>
            <p:grpSpPr>
              <a:xfrm>
                <a:off x="7395329" y="3108114"/>
                <a:ext cx="2249078" cy="1302234"/>
                <a:chOff x="7395329" y="3108114"/>
                <a:chExt cx="2249078" cy="1302234"/>
              </a:xfrm>
            </p:grpSpPr>
            <p:sp>
              <p:nvSpPr>
                <p:cNvPr id="38" name="Freeform: Shape 10">
                  <a:extLst>
                    <a:ext uri="{FF2B5EF4-FFF2-40B4-BE49-F238E27FC236}">
                      <a16:creationId xmlns:a16="http://schemas.microsoft.com/office/drawing/2014/main" xmlns="" id="{3A2564A0-33AF-4826-B84B-E060F396A7E8}"/>
                    </a:ext>
                  </a:extLst>
                </p:cNvPr>
                <p:cNvSpPr/>
                <p:nvPr/>
              </p:nvSpPr>
              <p:spPr>
                <a:xfrm>
                  <a:off x="7395329" y="3834747"/>
                  <a:ext cx="759023" cy="575601"/>
                </a:xfrm>
                <a:custGeom>
                  <a:avLst/>
                  <a:gdLst>
                    <a:gd name="connsiteX0" fmla="*/ 320749 w 322229"/>
                    <a:gd name="connsiteY0" fmla="*/ 252976 h 294023"/>
                    <a:gd name="connsiteX1" fmla="*/ 319396 w 322229"/>
                    <a:gd name="connsiteY1" fmla="*/ 261794 h 294023"/>
                    <a:gd name="connsiteX2" fmla="*/ 291618 w 322229"/>
                    <a:gd name="connsiteY2" fmla="*/ 294024 h 294023"/>
                    <a:gd name="connsiteX3" fmla="*/ 251049 w 322229"/>
                    <a:gd name="connsiteY3" fmla="*/ 259258 h 294023"/>
                    <a:gd name="connsiteX4" fmla="*/ 51669 w 322229"/>
                    <a:gd name="connsiteY4" fmla="*/ 83037 h 294023"/>
                    <a:gd name="connsiteX5" fmla="*/ 0 w 322229"/>
                    <a:gd name="connsiteY5" fmla="*/ 36551 h 294023"/>
                    <a:gd name="connsiteX6" fmla="*/ 30455 w 322229"/>
                    <a:gd name="connsiteY6" fmla="*/ 2688 h 294023"/>
                    <a:gd name="connsiteX7" fmla="*/ 38850 w 322229"/>
                    <a:gd name="connsiteY7" fmla="*/ 2237 h 294023"/>
                    <a:gd name="connsiteX8" fmla="*/ 80518 w 322229"/>
                    <a:gd name="connsiteY8" fmla="*/ 38467 h 294023"/>
                    <a:gd name="connsiteX9" fmla="*/ 90858 w 322229"/>
                    <a:gd name="connsiteY9" fmla="*/ 44862 h 294023"/>
                    <a:gd name="connsiteX10" fmla="*/ 208649 w 322229"/>
                    <a:gd name="connsiteY10" fmla="*/ 150173 h 294023"/>
                    <a:gd name="connsiteX11" fmla="*/ 315311 w 322229"/>
                    <a:gd name="connsiteY11" fmla="*/ 245115 h 294023"/>
                    <a:gd name="connsiteX12" fmla="*/ 320749 w 322229"/>
                    <a:gd name="connsiteY12" fmla="*/ 252976 h 294023"/>
                    <a:gd name="connsiteX0" fmla="*/ 401701 w 403181"/>
                    <a:gd name="connsiteY0" fmla="*/ 264702 h 305750"/>
                    <a:gd name="connsiteX1" fmla="*/ 400348 w 403181"/>
                    <a:gd name="connsiteY1" fmla="*/ 273520 h 305750"/>
                    <a:gd name="connsiteX2" fmla="*/ 372570 w 403181"/>
                    <a:gd name="connsiteY2" fmla="*/ 305750 h 305750"/>
                    <a:gd name="connsiteX3" fmla="*/ 332001 w 403181"/>
                    <a:gd name="connsiteY3" fmla="*/ 270984 h 305750"/>
                    <a:gd name="connsiteX4" fmla="*/ 132621 w 403181"/>
                    <a:gd name="connsiteY4" fmla="*/ 94763 h 305750"/>
                    <a:gd name="connsiteX5" fmla="*/ 0 w 403181"/>
                    <a:gd name="connsiteY5" fmla="*/ 197727 h 305750"/>
                    <a:gd name="connsiteX6" fmla="*/ 111407 w 403181"/>
                    <a:gd name="connsiteY6" fmla="*/ 14414 h 305750"/>
                    <a:gd name="connsiteX7" fmla="*/ 119802 w 403181"/>
                    <a:gd name="connsiteY7" fmla="*/ 13963 h 305750"/>
                    <a:gd name="connsiteX8" fmla="*/ 161470 w 403181"/>
                    <a:gd name="connsiteY8" fmla="*/ 50193 h 305750"/>
                    <a:gd name="connsiteX9" fmla="*/ 171810 w 403181"/>
                    <a:gd name="connsiteY9" fmla="*/ 56588 h 305750"/>
                    <a:gd name="connsiteX10" fmla="*/ 289601 w 403181"/>
                    <a:gd name="connsiteY10" fmla="*/ 161899 h 305750"/>
                    <a:gd name="connsiteX11" fmla="*/ 396263 w 403181"/>
                    <a:gd name="connsiteY11" fmla="*/ 256841 h 305750"/>
                    <a:gd name="connsiteX12" fmla="*/ 401701 w 403181"/>
                    <a:gd name="connsiteY12" fmla="*/ 264702 h 305750"/>
                    <a:gd name="connsiteX0" fmla="*/ 401701 w 403181"/>
                    <a:gd name="connsiteY0" fmla="*/ 264702 h 305750"/>
                    <a:gd name="connsiteX1" fmla="*/ 400348 w 403181"/>
                    <a:gd name="connsiteY1" fmla="*/ 273520 h 305750"/>
                    <a:gd name="connsiteX2" fmla="*/ 372570 w 403181"/>
                    <a:gd name="connsiteY2" fmla="*/ 305750 h 305750"/>
                    <a:gd name="connsiteX3" fmla="*/ 332001 w 403181"/>
                    <a:gd name="connsiteY3" fmla="*/ 270984 h 305750"/>
                    <a:gd name="connsiteX4" fmla="*/ 120167 w 403181"/>
                    <a:gd name="connsiteY4" fmla="*/ 262896 h 305750"/>
                    <a:gd name="connsiteX5" fmla="*/ 0 w 403181"/>
                    <a:gd name="connsiteY5" fmla="*/ 197727 h 305750"/>
                    <a:gd name="connsiteX6" fmla="*/ 111407 w 403181"/>
                    <a:gd name="connsiteY6" fmla="*/ 14414 h 305750"/>
                    <a:gd name="connsiteX7" fmla="*/ 119802 w 403181"/>
                    <a:gd name="connsiteY7" fmla="*/ 13963 h 305750"/>
                    <a:gd name="connsiteX8" fmla="*/ 161470 w 403181"/>
                    <a:gd name="connsiteY8" fmla="*/ 50193 h 305750"/>
                    <a:gd name="connsiteX9" fmla="*/ 171810 w 403181"/>
                    <a:gd name="connsiteY9" fmla="*/ 56588 h 305750"/>
                    <a:gd name="connsiteX10" fmla="*/ 289601 w 403181"/>
                    <a:gd name="connsiteY10" fmla="*/ 161899 h 305750"/>
                    <a:gd name="connsiteX11" fmla="*/ 396263 w 403181"/>
                    <a:gd name="connsiteY11" fmla="*/ 256841 h 305750"/>
                    <a:gd name="connsiteX12" fmla="*/ 401701 w 403181"/>
                    <a:gd name="connsiteY12" fmla="*/ 264702 h 305750"/>
                    <a:gd name="connsiteX0" fmla="*/ 401701 w 403181"/>
                    <a:gd name="connsiteY0" fmla="*/ 264702 h 305750"/>
                    <a:gd name="connsiteX1" fmla="*/ 400348 w 403181"/>
                    <a:gd name="connsiteY1" fmla="*/ 273520 h 305750"/>
                    <a:gd name="connsiteX2" fmla="*/ 372570 w 403181"/>
                    <a:gd name="connsiteY2" fmla="*/ 305750 h 305750"/>
                    <a:gd name="connsiteX3" fmla="*/ 120167 w 403181"/>
                    <a:gd name="connsiteY3" fmla="*/ 262896 h 305750"/>
                    <a:gd name="connsiteX4" fmla="*/ 0 w 403181"/>
                    <a:gd name="connsiteY4" fmla="*/ 197727 h 305750"/>
                    <a:gd name="connsiteX5" fmla="*/ 111407 w 403181"/>
                    <a:gd name="connsiteY5" fmla="*/ 14414 h 305750"/>
                    <a:gd name="connsiteX6" fmla="*/ 119802 w 403181"/>
                    <a:gd name="connsiteY6" fmla="*/ 13963 h 305750"/>
                    <a:gd name="connsiteX7" fmla="*/ 161470 w 403181"/>
                    <a:gd name="connsiteY7" fmla="*/ 50193 h 305750"/>
                    <a:gd name="connsiteX8" fmla="*/ 171810 w 403181"/>
                    <a:gd name="connsiteY8" fmla="*/ 56588 h 305750"/>
                    <a:gd name="connsiteX9" fmla="*/ 289601 w 403181"/>
                    <a:gd name="connsiteY9" fmla="*/ 161899 h 305750"/>
                    <a:gd name="connsiteX10" fmla="*/ 396263 w 403181"/>
                    <a:gd name="connsiteY10" fmla="*/ 256841 h 305750"/>
                    <a:gd name="connsiteX11" fmla="*/ 401701 w 403181"/>
                    <a:gd name="connsiteY11" fmla="*/ 264702 h 3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181" h="305750">
                      <a:moveTo>
                        <a:pt x="401701" y="264702"/>
                      </a:moveTo>
                      <a:cubicBezTo>
                        <a:pt x="404490" y="268139"/>
                        <a:pt x="402940" y="270646"/>
                        <a:pt x="400348" y="273520"/>
                      </a:cubicBezTo>
                      <a:cubicBezTo>
                        <a:pt x="390882" y="284056"/>
                        <a:pt x="380768" y="294114"/>
                        <a:pt x="372570" y="305750"/>
                      </a:cubicBezTo>
                      <a:cubicBezTo>
                        <a:pt x="325873" y="303979"/>
                        <a:pt x="182262" y="280900"/>
                        <a:pt x="120167" y="262896"/>
                      </a:cubicBezTo>
                      <a:cubicBezTo>
                        <a:pt x="58072" y="244892"/>
                        <a:pt x="17214" y="213222"/>
                        <a:pt x="0" y="197727"/>
                      </a:cubicBezTo>
                      <a:cubicBezTo>
                        <a:pt x="10199" y="186458"/>
                        <a:pt x="91440" y="45041"/>
                        <a:pt x="111407" y="14414"/>
                      </a:cubicBezTo>
                      <a:cubicBezTo>
                        <a:pt x="131374" y="-16213"/>
                        <a:pt x="116393" y="11033"/>
                        <a:pt x="119802" y="13963"/>
                      </a:cubicBezTo>
                      <a:cubicBezTo>
                        <a:pt x="133720" y="25993"/>
                        <a:pt x="146369" y="39487"/>
                        <a:pt x="161470" y="50193"/>
                      </a:cubicBezTo>
                      <a:cubicBezTo>
                        <a:pt x="166203" y="50250"/>
                        <a:pt x="168823" y="53856"/>
                        <a:pt x="171810" y="56588"/>
                      </a:cubicBezTo>
                      <a:cubicBezTo>
                        <a:pt x="210716" y="92114"/>
                        <a:pt x="250356" y="126795"/>
                        <a:pt x="289601" y="161899"/>
                      </a:cubicBezTo>
                      <a:cubicBezTo>
                        <a:pt x="325098" y="193621"/>
                        <a:pt x="360286" y="225682"/>
                        <a:pt x="396263" y="256841"/>
                      </a:cubicBezTo>
                      <a:cubicBezTo>
                        <a:pt x="398742" y="259011"/>
                        <a:pt x="401475" y="261011"/>
                        <a:pt x="401701" y="264702"/>
                      </a:cubicBezTo>
                      <a:close/>
                    </a:path>
                  </a:pathLst>
                </a:custGeom>
                <a:solidFill>
                  <a:schemeClr val="bg1">
                    <a:lumMod val="95000"/>
                  </a:schemeClr>
                </a:solidFill>
                <a:ln w="2811" cap="flat">
                  <a:noFill/>
                  <a:prstDash val="solid"/>
                  <a:miter/>
                </a:ln>
              </p:spPr>
              <p:txBody>
                <a:bodyPr rtlCol="0" anchor="ctr"/>
                <a:lstStyle/>
                <a:p>
                  <a:endParaRPr lang="en-US" dirty="0"/>
                </a:p>
              </p:txBody>
            </p:sp>
            <p:sp>
              <p:nvSpPr>
                <p:cNvPr id="39" name="Freeform: Shape 18">
                  <a:extLst>
                    <a:ext uri="{FF2B5EF4-FFF2-40B4-BE49-F238E27FC236}">
                      <a16:creationId xmlns:a16="http://schemas.microsoft.com/office/drawing/2014/main" xmlns="" id="{EDA53C05-288E-4344-B19E-B7D724CE3E10}"/>
                    </a:ext>
                  </a:extLst>
                </p:cNvPr>
                <p:cNvSpPr/>
                <p:nvPr/>
              </p:nvSpPr>
              <p:spPr>
                <a:xfrm>
                  <a:off x="7699364" y="3108114"/>
                  <a:ext cx="1945043" cy="1235452"/>
                </a:xfrm>
                <a:custGeom>
                  <a:avLst/>
                  <a:gdLst>
                    <a:gd name="connsiteX0" fmla="*/ 168728 w 1033175"/>
                    <a:gd name="connsiteY0" fmla="*/ 340917 h 656252"/>
                    <a:gd name="connsiteX1" fmla="*/ 220650 w 1033175"/>
                    <a:gd name="connsiteY1" fmla="*/ 323675 h 656252"/>
                    <a:gd name="connsiteX2" fmla="*/ 308860 w 1033175"/>
                    <a:gd name="connsiteY2" fmla="*/ 279190 h 656252"/>
                    <a:gd name="connsiteX3" fmla="*/ 426481 w 1033175"/>
                    <a:gd name="connsiteY3" fmla="*/ 182641 h 656252"/>
                    <a:gd name="connsiteX4" fmla="*/ 562641 w 1033175"/>
                    <a:gd name="connsiteY4" fmla="*/ 35917 h 656252"/>
                    <a:gd name="connsiteX5" fmla="*/ 577770 w 1033175"/>
                    <a:gd name="connsiteY5" fmla="*/ 22140 h 656252"/>
                    <a:gd name="connsiteX6" fmla="*/ 594054 w 1033175"/>
                    <a:gd name="connsiteY6" fmla="*/ 19661 h 656252"/>
                    <a:gd name="connsiteX7" fmla="*/ 601773 w 1033175"/>
                    <a:gd name="connsiteY7" fmla="*/ 31973 h 656252"/>
                    <a:gd name="connsiteX8" fmla="*/ 578418 w 1033175"/>
                    <a:gd name="connsiteY8" fmla="*/ 84600 h 656252"/>
                    <a:gd name="connsiteX9" fmla="*/ 549541 w 1033175"/>
                    <a:gd name="connsiteY9" fmla="*/ 134635 h 656252"/>
                    <a:gd name="connsiteX10" fmla="*/ 546301 w 1033175"/>
                    <a:gd name="connsiteY10" fmla="*/ 145510 h 656252"/>
                    <a:gd name="connsiteX11" fmla="*/ 578841 w 1033175"/>
                    <a:gd name="connsiteY11" fmla="*/ 126267 h 656252"/>
                    <a:gd name="connsiteX12" fmla="*/ 723396 w 1033175"/>
                    <a:gd name="connsiteY12" fmla="*/ 15379 h 656252"/>
                    <a:gd name="connsiteX13" fmla="*/ 736553 w 1033175"/>
                    <a:gd name="connsiteY13" fmla="*/ 4673 h 656252"/>
                    <a:gd name="connsiteX14" fmla="*/ 761908 w 1033175"/>
                    <a:gd name="connsiteY14" fmla="*/ 2560 h 656252"/>
                    <a:gd name="connsiteX15" fmla="*/ 770304 w 1033175"/>
                    <a:gd name="connsiteY15" fmla="*/ 17802 h 656252"/>
                    <a:gd name="connsiteX16" fmla="*/ 760161 w 1033175"/>
                    <a:gd name="connsiteY16" fmla="*/ 46989 h 656252"/>
                    <a:gd name="connsiteX17" fmla="*/ 689645 w 1033175"/>
                    <a:gd name="connsiteY17" fmla="*/ 131987 h 656252"/>
                    <a:gd name="connsiteX18" fmla="*/ 684573 w 1033175"/>
                    <a:gd name="connsiteY18" fmla="*/ 139340 h 656252"/>
                    <a:gd name="connsiteX19" fmla="*/ 694321 w 1033175"/>
                    <a:gd name="connsiteY19" fmla="*/ 140748 h 656252"/>
                    <a:gd name="connsiteX20" fmla="*/ 740553 w 1033175"/>
                    <a:gd name="connsiteY20" fmla="*/ 119929 h 656252"/>
                    <a:gd name="connsiteX21" fmla="*/ 835101 w 1033175"/>
                    <a:gd name="connsiteY21" fmla="*/ 35917 h 656252"/>
                    <a:gd name="connsiteX22" fmla="*/ 851047 w 1033175"/>
                    <a:gd name="connsiteY22" fmla="*/ 14562 h 656252"/>
                    <a:gd name="connsiteX23" fmla="*/ 869162 w 1033175"/>
                    <a:gd name="connsiteY23" fmla="*/ 9772 h 656252"/>
                    <a:gd name="connsiteX24" fmla="*/ 889869 w 1033175"/>
                    <a:gd name="connsiteY24" fmla="*/ 26564 h 656252"/>
                    <a:gd name="connsiteX25" fmla="*/ 889869 w 1033175"/>
                    <a:gd name="connsiteY25" fmla="*/ 51356 h 656252"/>
                    <a:gd name="connsiteX26" fmla="*/ 884235 w 1033175"/>
                    <a:gd name="connsiteY26" fmla="*/ 76148 h 656252"/>
                    <a:gd name="connsiteX27" fmla="*/ 791997 w 1033175"/>
                    <a:gd name="connsiteY27" fmla="*/ 179683 h 656252"/>
                    <a:gd name="connsiteX28" fmla="*/ 724494 w 1033175"/>
                    <a:gd name="connsiteY28" fmla="*/ 223154 h 656252"/>
                    <a:gd name="connsiteX29" fmla="*/ 721226 w 1033175"/>
                    <a:gd name="connsiteY29" fmla="*/ 226732 h 656252"/>
                    <a:gd name="connsiteX30" fmla="*/ 731002 w 1033175"/>
                    <a:gd name="connsiteY30" fmla="*/ 228817 h 656252"/>
                    <a:gd name="connsiteX31" fmla="*/ 856147 w 1033175"/>
                    <a:gd name="connsiteY31" fmla="*/ 240480 h 656252"/>
                    <a:gd name="connsiteX32" fmla="*/ 880206 w 1033175"/>
                    <a:gd name="connsiteY32" fmla="*/ 241382 h 656252"/>
                    <a:gd name="connsiteX33" fmla="*/ 892997 w 1033175"/>
                    <a:gd name="connsiteY33" fmla="*/ 244396 h 656252"/>
                    <a:gd name="connsiteX34" fmla="*/ 955879 w 1033175"/>
                    <a:gd name="connsiteY34" fmla="*/ 233663 h 656252"/>
                    <a:gd name="connsiteX35" fmla="*/ 994025 w 1033175"/>
                    <a:gd name="connsiteY35" fmla="*/ 225859 h 656252"/>
                    <a:gd name="connsiteX36" fmla="*/ 1009971 w 1033175"/>
                    <a:gd name="connsiteY36" fmla="*/ 225042 h 656252"/>
                    <a:gd name="connsiteX37" fmla="*/ 1030396 w 1033175"/>
                    <a:gd name="connsiteY37" fmla="*/ 259131 h 656252"/>
                    <a:gd name="connsiteX38" fmla="*/ 1000899 w 1033175"/>
                    <a:gd name="connsiteY38" fmla="*/ 293079 h 656252"/>
                    <a:gd name="connsiteX39" fmla="*/ 989855 w 1033175"/>
                    <a:gd name="connsiteY39" fmla="*/ 301869 h 656252"/>
                    <a:gd name="connsiteX40" fmla="*/ 950272 w 1033175"/>
                    <a:gd name="connsiteY40" fmla="*/ 316237 h 656252"/>
                    <a:gd name="connsiteX41" fmla="*/ 890405 w 1033175"/>
                    <a:gd name="connsiteY41" fmla="*/ 327225 h 656252"/>
                    <a:gd name="connsiteX42" fmla="*/ 839778 w 1033175"/>
                    <a:gd name="connsiteY42" fmla="*/ 331845 h 656252"/>
                    <a:gd name="connsiteX43" fmla="*/ 688011 w 1033175"/>
                    <a:gd name="connsiteY43" fmla="*/ 348326 h 656252"/>
                    <a:gd name="connsiteX44" fmla="*/ 565825 w 1033175"/>
                    <a:gd name="connsiteY44" fmla="*/ 409969 h 656252"/>
                    <a:gd name="connsiteX45" fmla="*/ 503703 w 1033175"/>
                    <a:gd name="connsiteY45" fmla="*/ 471724 h 656252"/>
                    <a:gd name="connsiteX46" fmla="*/ 497590 w 1033175"/>
                    <a:gd name="connsiteY46" fmla="*/ 481894 h 656252"/>
                    <a:gd name="connsiteX47" fmla="*/ 508915 w 1033175"/>
                    <a:gd name="connsiteY47" fmla="*/ 484514 h 656252"/>
                    <a:gd name="connsiteX48" fmla="*/ 733594 w 1033175"/>
                    <a:gd name="connsiteY48" fmla="*/ 523505 h 656252"/>
                    <a:gd name="connsiteX49" fmla="*/ 775431 w 1033175"/>
                    <a:gd name="connsiteY49" fmla="*/ 541564 h 656252"/>
                    <a:gd name="connsiteX50" fmla="*/ 792983 w 1033175"/>
                    <a:gd name="connsiteY50" fmla="*/ 557313 h 656252"/>
                    <a:gd name="connsiteX51" fmla="*/ 825185 w 1033175"/>
                    <a:gd name="connsiteY51" fmla="*/ 611630 h 656252"/>
                    <a:gd name="connsiteX52" fmla="*/ 819691 w 1033175"/>
                    <a:gd name="connsiteY52" fmla="*/ 632929 h 656252"/>
                    <a:gd name="connsiteX53" fmla="*/ 790926 w 1033175"/>
                    <a:gd name="connsiteY53" fmla="*/ 642367 h 656252"/>
                    <a:gd name="connsiteX54" fmla="*/ 721649 w 1033175"/>
                    <a:gd name="connsiteY54" fmla="*/ 626365 h 656252"/>
                    <a:gd name="connsiteX55" fmla="*/ 589715 w 1033175"/>
                    <a:gd name="connsiteY55" fmla="*/ 606446 h 656252"/>
                    <a:gd name="connsiteX56" fmla="*/ 452175 w 1033175"/>
                    <a:gd name="connsiteY56" fmla="*/ 628365 h 656252"/>
                    <a:gd name="connsiteX57" fmla="*/ 356669 w 1033175"/>
                    <a:gd name="connsiteY57" fmla="*/ 653129 h 656252"/>
                    <a:gd name="connsiteX58" fmla="*/ 292547 w 1033175"/>
                    <a:gd name="connsiteY58" fmla="*/ 655495 h 656252"/>
                    <a:gd name="connsiteX59" fmla="*/ 240202 w 1033175"/>
                    <a:gd name="connsiteY59" fmla="*/ 650650 h 656252"/>
                    <a:gd name="connsiteX60" fmla="*/ 176419 w 1033175"/>
                    <a:gd name="connsiteY60" fmla="*/ 594896 h 656252"/>
                    <a:gd name="connsiteX61" fmla="*/ 43922 w 1033175"/>
                    <a:gd name="connsiteY61" fmla="*/ 476654 h 656252"/>
                    <a:gd name="connsiteX62" fmla="*/ 0 w 1033175"/>
                    <a:gd name="connsiteY62" fmla="*/ 436169 h 656252"/>
                    <a:gd name="connsiteX63" fmla="*/ 138639 w 1033175"/>
                    <a:gd name="connsiteY63" fmla="*/ 351961 h 656252"/>
                    <a:gd name="connsiteX64" fmla="*/ 168728 w 1033175"/>
                    <a:gd name="connsiteY64" fmla="*/ 340917 h 65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33175" h="656252">
                      <a:moveTo>
                        <a:pt x="168728" y="340917"/>
                      </a:moveTo>
                      <a:cubicBezTo>
                        <a:pt x="186082" y="335282"/>
                        <a:pt x="203746" y="330634"/>
                        <a:pt x="220650" y="323675"/>
                      </a:cubicBezTo>
                      <a:cubicBezTo>
                        <a:pt x="251584" y="311842"/>
                        <a:pt x="279785" y="294713"/>
                        <a:pt x="308860" y="279190"/>
                      </a:cubicBezTo>
                      <a:cubicBezTo>
                        <a:pt x="354528" y="254764"/>
                        <a:pt x="390279" y="218449"/>
                        <a:pt x="426481" y="182641"/>
                      </a:cubicBezTo>
                      <a:cubicBezTo>
                        <a:pt x="473953" y="135677"/>
                        <a:pt x="520382" y="87727"/>
                        <a:pt x="562641" y="35917"/>
                      </a:cubicBezTo>
                      <a:cubicBezTo>
                        <a:pt x="566952" y="30620"/>
                        <a:pt x="571741" y="25690"/>
                        <a:pt x="577770" y="22140"/>
                      </a:cubicBezTo>
                      <a:cubicBezTo>
                        <a:pt x="582926" y="19098"/>
                        <a:pt x="588448" y="18027"/>
                        <a:pt x="594054" y="19661"/>
                      </a:cubicBezTo>
                      <a:cubicBezTo>
                        <a:pt x="599886" y="21380"/>
                        <a:pt x="603464" y="24253"/>
                        <a:pt x="601773" y="31973"/>
                      </a:cubicBezTo>
                      <a:cubicBezTo>
                        <a:pt x="597576" y="51187"/>
                        <a:pt x="587377" y="67640"/>
                        <a:pt x="578418" y="84600"/>
                      </a:cubicBezTo>
                      <a:cubicBezTo>
                        <a:pt x="569431" y="101616"/>
                        <a:pt x="559148" y="117928"/>
                        <a:pt x="549541" y="134635"/>
                      </a:cubicBezTo>
                      <a:cubicBezTo>
                        <a:pt x="547794" y="137649"/>
                        <a:pt x="545878" y="140748"/>
                        <a:pt x="546301" y="145510"/>
                      </a:cubicBezTo>
                      <a:cubicBezTo>
                        <a:pt x="558753" y="141255"/>
                        <a:pt x="568783" y="133592"/>
                        <a:pt x="578841" y="126267"/>
                      </a:cubicBezTo>
                      <a:cubicBezTo>
                        <a:pt x="627918" y="90488"/>
                        <a:pt x="676657" y="54229"/>
                        <a:pt x="723396" y="15379"/>
                      </a:cubicBezTo>
                      <a:cubicBezTo>
                        <a:pt x="727734" y="11773"/>
                        <a:pt x="732073" y="8110"/>
                        <a:pt x="736553" y="4673"/>
                      </a:cubicBezTo>
                      <a:cubicBezTo>
                        <a:pt x="744497" y="-1440"/>
                        <a:pt x="753175" y="-905"/>
                        <a:pt x="761908" y="2560"/>
                      </a:cubicBezTo>
                      <a:cubicBezTo>
                        <a:pt x="768754" y="5293"/>
                        <a:pt x="770585" y="11068"/>
                        <a:pt x="770304" y="17802"/>
                      </a:cubicBezTo>
                      <a:cubicBezTo>
                        <a:pt x="769853" y="28536"/>
                        <a:pt x="765373" y="38002"/>
                        <a:pt x="760161" y="46989"/>
                      </a:cubicBezTo>
                      <a:cubicBezTo>
                        <a:pt x="741455" y="79275"/>
                        <a:pt x="716155" y="106124"/>
                        <a:pt x="689645" y="131987"/>
                      </a:cubicBezTo>
                      <a:cubicBezTo>
                        <a:pt x="687475" y="134099"/>
                        <a:pt x="682799" y="135677"/>
                        <a:pt x="684573" y="139340"/>
                      </a:cubicBezTo>
                      <a:cubicBezTo>
                        <a:pt x="686433" y="143199"/>
                        <a:pt x="691166" y="141678"/>
                        <a:pt x="694321" y="140748"/>
                      </a:cubicBezTo>
                      <a:cubicBezTo>
                        <a:pt x="710662" y="135959"/>
                        <a:pt x="725396" y="127479"/>
                        <a:pt x="740553" y="119929"/>
                      </a:cubicBezTo>
                      <a:cubicBezTo>
                        <a:pt x="779685" y="100433"/>
                        <a:pt x="808619" y="69640"/>
                        <a:pt x="835101" y="35917"/>
                      </a:cubicBezTo>
                      <a:cubicBezTo>
                        <a:pt x="840595" y="28902"/>
                        <a:pt x="846258" y="22112"/>
                        <a:pt x="851047" y="14562"/>
                      </a:cubicBezTo>
                      <a:cubicBezTo>
                        <a:pt x="855442" y="7631"/>
                        <a:pt x="861866" y="7490"/>
                        <a:pt x="869162" y="9772"/>
                      </a:cubicBezTo>
                      <a:cubicBezTo>
                        <a:pt x="878403" y="12674"/>
                        <a:pt x="885897" y="17351"/>
                        <a:pt x="889869" y="26564"/>
                      </a:cubicBezTo>
                      <a:cubicBezTo>
                        <a:pt x="892405" y="34818"/>
                        <a:pt x="891475" y="43101"/>
                        <a:pt x="889869" y="51356"/>
                      </a:cubicBezTo>
                      <a:cubicBezTo>
                        <a:pt x="890377" y="60146"/>
                        <a:pt x="888179" y="68400"/>
                        <a:pt x="884235" y="76148"/>
                      </a:cubicBezTo>
                      <a:cubicBezTo>
                        <a:pt x="862598" y="118745"/>
                        <a:pt x="831270" y="152750"/>
                        <a:pt x="791997" y="179683"/>
                      </a:cubicBezTo>
                      <a:cubicBezTo>
                        <a:pt x="769909" y="194840"/>
                        <a:pt x="748441" y="210927"/>
                        <a:pt x="724494" y="223154"/>
                      </a:cubicBezTo>
                      <a:cubicBezTo>
                        <a:pt x="723170" y="223830"/>
                        <a:pt x="722015" y="224816"/>
                        <a:pt x="721226" y="226732"/>
                      </a:cubicBezTo>
                      <a:cubicBezTo>
                        <a:pt x="723903" y="229718"/>
                        <a:pt x="727706" y="228760"/>
                        <a:pt x="731002" y="228817"/>
                      </a:cubicBezTo>
                      <a:cubicBezTo>
                        <a:pt x="773008" y="229549"/>
                        <a:pt x="814789" y="232648"/>
                        <a:pt x="856147" y="240480"/>
                      </a:cubicBezTo>
                      <a:cubicBezTo>
                        <a:pt x="864119" y="242002"/>
                        <a:pt x="872177" y="241297"/>
                        <a:pt x="880206" y="241382"/>
                      </a:cubicBezTo>
                      <a:cubicBezTo>
                        <a:pt x="884742" y="241410"/>
                        <a:pt x="889137" y="241635"/>
                        <a:pt x="892997" y="244396"/>
                      </a:cubicBezTo>
                      <a:cubicBezTo>
                        <a:pt x="914521" y="244087"/>
                        <a:pt x="935341" y="239804"/>
                        <a:pt x="955879" y="233663"/>
                      </a:cubicBezTo>
                      <a:cubicBezTo>
                        <a:pt x="968585" y="231014"/>
                        <a:pt x="981262" y="228141"/>
                        <a:pt x="994025" y="225859"/>
                      </a:cubicBezTo>
                      <a:cubicBezTo>
                        <a:pt x="999237" y="224929"/>
                        <a:pt x="1004674" y="224704"/>
                        <a:pt x="1009971" y="225042"/>
                      </a:cubicBezTo>
                      <a:cubicBezTo>
                        <a:pt x="1028734" y="226253"/>
                        <a:pt x="1038284" y="242171"/>
                        <a:pt x="1030396" y="259131"/>
                      </a:cubicBezTo>
                      <a:cubicBezTo>
                        <a:pt x="1023832" y="273217"/>
                        <a:pt x="1012647" y="283444"/>
                        <a:pt x="1000899" y="293079"/>
                      </a:cubicBezTo>
                      <a:cubicBezTo>
                        <a:pt x="997265" y="296066"/>
                        <a:pt x="993546" y="298939"/>
                        <a:pt x="989855" y="301869"/>
                      </a:cubicBezTo>
                      <a:cubicBezTo>
                        <a:pt x="977290" y="308405"/>
                        <a:pt x="963344" y="311138"/>
                        <a:pt x="950272" y="316237"/>
                      </a:cubicBezTo>
                      <a:cubicBezTo>
                        <a:pt x="931002" y="323703"/>
                        <a:pt x="910548" y="324605"/>
                        <a:pt x="890405" y="327225"/>
                      </a:cubicBezTo>
                      <a:cubicBezTo>
                        <a:pt x="873501" y="328380"/>
                        <a:pt x="856682" y="330718"/>
                        <a:pt x="839778" y="331845"/>
                      </a:cubicBezTo>
                      <a:cubicBezTo>
                        <a:pt x="788954" y="335254"/>
                        <a:pt x="738243" y="339086"/>
                        <a:pt x="688011" y="348326"/>
                      </a:cubicBezTo>
                      <a:cubicBezTo>
                        <a:pt x="641046" y="356975"/>
                        <a:pt x="601097" y="379147"/>
                        <a:pt x="565825" y="409969"/>
                      </a:cubicBezTo>
                      <a:cubicBezTo>
                        <a:pt x="543878" y="429154"/>
                        <a:pt x="524072" y="450763"/>
                        <a:pt x="503703" y="471724"/>
                      </a:cubicBezTo>
                      <a:cubicBezTo>
                        <a:pt x="500886" y="474597"/>
                        <a:pt x="496153" y="477922"/>
                        <a:pt x="497590" y="481894"/>
                      </a:cubicBezTo>
                      <a:cubicBezTo>
                        <a:pt x="499224" y="486345"/>
                        <a:pt x="504943" y="484345"/>
                        <a:pt x="508915" y="484514"/>
                      </a:cubicBezTo>
                      <a:cubicBezTo>
                        <a:pt x="585546" y="487557"/>
                        <a:pt x="660626" y="499643"/>
                        <a:pt x="733594" y="523505"/>
                      </a:cubicBezTo>
                      <a:cubicBezTo>
                        <a:pt x="748047" y="528239"/>
                        <a:pt x="761739" y="534944"/>
                        <a:pt x="775431" y="541564"/>
                      </a:cubicBezTo>
                      <a:cubicBezTo>
                        <a:pt x="782925" y="545170"/>
                        <a:pt x="789179" y="549791"/>
                        <a:pt x="792983" y="557313"/>
                      </a:cubicBezTo>
                      <a:cubicBezTo>
                        <a:pt x="810704" y="571287"/>
                        <a:pt x="825466" y="586979"/>
                        <a:pt x="825185" y="611630"/>
                      </a:cubicBezTo>
                      <a:cubicBezTo>
                        <a:pt x="825100" y="619209"/>
                        <a:pt x="822311" y="626055"/>
                        <a:pt x="819691" y="632929"/>
                      </a:cubicBezTo>
                      <a:cubicBezTo>
                        <a:pt x="812563" y="643550"/>
                        <a:pt x="801716" y="643268"/>
                        <a:pt x="790926" y="642367"/>
                      </a:cubicBezTo>
                      <a:cubicBezTo>
                        <a:pt x="767092" y="640423"/>
                        <a:pt x="744582" y="632337"/>
                        <a:pt x="721649" y="626365"/>
                      </a:cubicBezTo>
                      <a:cubicBezTo>
                        <a:pt x="678319" y="615096"/>
                        <a:pt x="634426" y="607771"/>
                        <a:pt x="589715" y="606446"/>
                      </a:cubicBezTo>
                      <a:cubicBezTo>
                        <a:pt x="542582" y="605038"/>
                        <a:pt x="496970" y="614391"/>
                        <a:pt x="452175" y="628365"/>
                      </a:cubicBezTo>
                      <a:cubicBezTo>
                        <a:pt x="420762" y="638141"/>
                        <a:pt x="389265" y="647692"/>
                        <a:pt x="356669" y="653129"/>
                      </a:cubicBezTo>
                      <a:cubicBezTo>
                        <a:pt x="335342" y="656679"/>
                        <a:pt x="313959" y="656791"/>
                        <a:pt x="292547" y="655495"/>
                      </a:cubicBezTo>
                      <a:cubicBezTo>
                        <a:pt x="275052" y="654425"/>
                        <a:pt x="257472" y="654059"/>
                        <a:pt x="240202" y="650650"/>
                      </a:cubicBezTo>
                      <a:cubicBezTo>
                        <a:pt x="217579" y="633633"/>
                        <a:pt x="197661" y="613490"/>
                        <a:pt x="176419" y="594896"/>
                      </a:cubicBezTo>
                      <a:cubicBezTo>
                        <a:pt x="131906" y="555876"/>
                        <a:pt x="87956" y="516209"/>
                        <a:pt x="43922" y="476654"/>
                      </a:cubicBezTo>
                      <a:cubicBezTo>
                        <a:pt x="29103" y="463356"/>
                        <a:pt x="13748" y="450622"/>
                        <a:pt x="0" y="436169"/>
                      </a:cubicBezTo>
                      <a:cubicBezTo>
                        <a:pt x="38935" y="396136"/>
                        <a:pt x="85139" y="368104"/>
                        <a:pt x="138639" y="351961"/>
                      </a:cubicBezTo>
                      <a:cubicBezTo>
                        <a:pt x="148837" y="348890"/>
                        <a:pt x="158698" y="344636"/>
                        <a:pt x="168728" y="340917"/>
                      </a:cubicBezTo>
                      <a:close/>
                    </a:path>
                  </a:pathLst>
                </a:custGeom>
                <a:solidFill>
                  <a:srgbClr val="FCC6AA"/>
                </a:solidFill>
                <a:ln w="2811" cap="flat">
                  <a:noFill/>
                  <a:prstDash val="solid"/>
                  <a:miter/>
                </a:ln>
              </p:spPr>
              <p:txBody>
                <a:bodyPr rtlCol="0" anchor="ctr"/>
                <a:lstStyle/>
                <a:p>
                  <a:endParaRPr lang="en-US" dirty="0"/>
                </a:p>
              </p:txBody>
            </p:sp>
          </p:grpSp>
          <p:sp>
            <p:nvSpPr>
              <p:cNvPr id="37" name="Freeform: Shape 100">
                <a:extLst>
                  <a:ext uri="{FF2B5EF4-FFF2-40B4-BE49-F238E27FC236}">
                    <a16:creationId xmlns:a16="http://schemas.microsoft.com/office/drawing/2014/main" xmlns="" id="{BCA30511-349F-4A92-BA57-BA0A2DAC2A3F}"/>
                  </a:ext>
                </a:extLst>
              </p:cNvPr>
              <p:cNvSpPr/>
              <p:nvPr/>
            </p:nvSpPr>
            <p:spPr>
              <a:xfrm rot="1679083">
                <a:off x="6641219" y="4089524"/>
                <a:ext cx="889203" cy="3161959"/>
              </a:xfrm>
              <a:custGeom>
                <a:avLst/>
                <a:gdLst>
                  <a:gd name="connsiteX0" fmla="*/ 0 w 889203"/>
                  <a:gd name="connsiteY0" fmla="*/ 0 h 3161959"/>
                  <a:gd name="connsiteX1" fmla="*/ 889203 w 889203"/>
                  <a:gd name="connsiteY1" fmla="*/ 0 h 3161959"/>
                  <a:gd name="connsiteX2" fmla="*/ 889203 w 889203"/>
                  <a:gd name="connsiteY2" fmla="*/ 2689466 h 3161959"/>
                  <a:gd name="connsiteX3" fmla="*/ 0 w 889203"/>
                  <a:gd name="connsiteY3" fmla="*/ 3161959 h 3161959"/>
                </a:gdLst>
                <a:ahLst/>
                <a:cxnLst>
                  <a:cxn ang="0">
                    <a:pos x="connsiteX0" y="connsiteY0"/>
                  </a:cxn>
                  <a:cxn ang="0">
                    <a:pos x="connsiteX1" y="connsiteY1"/>
                  </a:cxn>
                  <a:cxn ang="0">
                    <a:pos x="connsiteX2" y="connsiteY2"/>
                  </a:cxn>
                  <a:cxn ang="0">
                    <a:pos x="connsiteX3" y="connsiteY3"/>
                  </a:cxn>
                </a:cxnLst>
                <a:rect l="l" t="t" r="r" b="b"/>
                <a:pathLst>
                  <a:path w="889203" h="3161959">
                    <a:moveTo>
                      <a:pt x="0" y="0"/>
                    </a:moveTo>
                    <a:lnTo>
                      <a:pt x="889203" y="0"/>
                    </a:lnTo>
                    <a:lnTo>
                      <a:pt x="889203" y="2689466"/>
                    </a:lnTo>
                    <a:lnTo>
                      <a:pt x="0" y="31619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2" name="Dikdörtgen 1">
            <a:extLst>
              <a:ext uri="{FF2B5EF4-FFF2-40B4-BE49-F238E27FC236}">
                <a16:creationId xmlns:a16="http://schemas.microsoft.com/office/drawing/2014/main" xmlns="" id="{7A552677-5816-4ACA-B5FF-CCFE985B461A}"/>
              </a:ext>
            </a:extLst>
          </p:cNvPr>
          <p:cNvSpPr/>
          <p:nvPr/>
        </p:nvSpPr>
        <p:spPr>
          <a:xfrm>
            <a:off x="1293145" y="4754470"/>
            <a:ext cx="6777995" cy="1015663"/>
          </a:xfrm>
          <a:prstGeom prst="rect">
            <a:avLst/>
          </a:prstGeom>
        </p:spPr>
        <p:txBody>
          <a:bodyPr wrap="square">
            <a:spAutoFit/>
          </a:bodyPr>
          <a:lstStyle/>
          <a:p>
            <a:r>
              <a:rPr lang="tr-TR" sz="2000" b="1" dirty="0">
                <a:solidFill>
                  <a:srgbClr val="FF0000"/>
                </a:solidFill>
                <a:latin typeface="Segoe UI" panose="020B0502040204020203" pitchFamily="34" charset="0"/>
                <a:cs typeface="Segoe UI" panose="020B0502040204020203" pitchFamily="34" charset="0"/>
              </a:rPr>
              <a:t>Sosyal Güvenlik Kurumu ile</a:t>
            </a:r>
            <a:r>
              <a:rPr lang="tr-TR" sz="2000" dirty="0">
                <a:latin typeface="Segoe UI" panose="020B0502040204020203" pitchFamily="34" charset="0"/>
                <a:cs typeface="Segoe UI" panose="020B0502040204020203" pitchFamily="34" charset="0"/>
              </a:rPr>
              <a:t>, </a:t>
            </a:r>
            <a:r>
              <a:rPr lang="tr-TR" sz="20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sözleşme imzalamayanlar ise</a:t>
            </a:r>
            <a:r>
              <a:rPr lang="tr-TR" sz="2000" dirty="0">
                <a:latin typeface="Segoe UI" panose="020B0502040204020203" pitchFamily="34" charset="0"/>
                <a:cs typeface="Segoe UI" panose="020B0502040204020203" pitchFamily="34" charset="0"/>
              </a:rPr>
              <a:t> söz konusu Kuruma fatura düzenlemeye başlamadan önce e-Fatura uygulamasına geçmek zorundadır.</a:t>
            </a:r>
            <a:endParaRPr lang="en-US" altLang="ko-KR" sz="2000" dirty="0">
              <a:latin typeface="Segoe UI" panose="020B0502040204020203" pitchFamily="34" charset="0"/>
              <a:cs typeface="Segoe UI" panose="020B0502040204020203" pitchFamily="34" charset="0"/>
            </a:endParaRPr>
          </a:p>
        </p:txBody>
      </p:sp>
      <p:sp>
        <p:nvSpPr>
          <p:cNvPr id="74" name="Metin kutusu 73">
            <a:extLst>
              <a:ext uri="{FF2B5EF4-FFF2-40B4-BE49-F238E27FC236}">
                <a16:creationId xmlns:a16="http://schemas.microsoft.com/office/drawing/2014/main" xmlns="" id="{B09218CB-D8AD-42EA-BCE1-57E1EF2E1BBF}"/>
              </a:ext>
            </a:extLst>
          </p:cNvPr>
          <p:cNvSpPr txBox="1"/>
          <p:nvPr/>
        </p:nvSpPr>
        <p:spPr>
          <a:xfrm>
            <a:off x="1328536" y="1509001"/>
            <a:ext cx="7640959" cy="912237"/>
          </a:xfrm>
          <a:prstGeom prst="rect">
            <a:avLst/>
          </a:prstGeom>
          <a:noFill/>
        </p:spPr>
        <p:txBody>
          <a:bodyPr wrap="square">
            <a:spAutoFit/>
          </a:bodyPr>
          <a:lstStyle/>
          <a:p>
            <a:pPr>
              <a:lnSpc>
                <a:spcPts val="2100"/>
              </a:lnSpc>
              <a:spcBef>
                <a:spcPts val="1200"/>
              </a:spcBef>
              <a:spcAft>
                <a:spcPts val="2250"/>
              </a:spcAft>
            </a:pPr>
            <a:r>
              <a:rPr lang="tr-TR" sz="2400" kern="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Son yayınlanan Vergi usul kanunu genel tebliği (sıra </a:t>
            </a:r>
            <a:r>
              <a:rPr lang="tr-TR" sz="2400" kern="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tr-TR" sz="2400" kern="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509)’</a:t>
            </a:r>
            <a:r>
              <a:rPr lang="tr-TR" sz="2400" kern="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nde</a:t>
            </a:r>
            <a:r>
              <a:rPr lang="tr-TR" sz="2400" kern="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değişiklik yapılmasına dair tebliğ (sıra </a:t>
            </a:r>
            <a:r>
              <a:rPr lang="tr-TR" sz="2400" kern="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tr-TR" sz="2400" kern="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526)  ile birlikte</a:t>
            </a:r>
            <a:r>
              <a:rPr lang="tr-TR" sz="2400" kern="1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400" kern="0" dirty="0">
              <a:solidFill>
                <a:srgbClr val="7030A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237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a:extLst>
              <a:ext uri="{FF2B5EF4-FFF2-40B4-BE49-F238E27FC236}">
                <a16:creationId xmlns:a16="http://schemas.microsoft.com/office/drawing/2014/main" xmlns="" id="{CD29C6CA-C84C-4781-A5DE-AE3A0CBB62C7}"/>
              </a:ext>
            </a:extLst>
          </p:cNvPr>
          <p:cNvGraphicFramePr>
            <a:graphicFrameLocks noGrp="1"/>
          </p:cNvGraphicFramePr>
          <p:nvPr>
            <p:extLst>
              <p:ext uri="{D42A27DB-BD31-4B8C-83A1-F6EECF244321}">
                <p14:modId xmlns:p14="http://schemas.microsoft.com/office/powerpoint/2010/main" val="1522523591"/>
              </p:ext>
            </p:extLst>
          </p:nvPr>
        </p:nvGraphicFramePr>
        <p:xfrm>
          <a:off x="658122" y="1142292"/>
          <a:ext cx="9569514" cy="5544414"/>
        </p:xfrm>
        <a:graphic>
          <a:graphicData uri="http://schemas.openxmlformats.org/drawingml/2006/table">
            <a:tbl>
              <a:tblPr/>
              <a:tblGrid>
                <a:gridCol w="2273947">
                  <a:extLst>
                    <a:ext uri="{9D8B030D-6E8A-4147-A177-3AD203B41FA5}">
                      <a16:colId xmlns:a16="http://schemas.microsoft.com/office/drawing/2014/main" xmlns="" val="4212716334"/>
                    </a:ext>
                  </a:extLst>
                </a:gridCol>
                <a:gridCol w="2816219">
                  <a:extLst>
                    <a:ext uri="{9D8B030D-6E8A-4147-A177-3AD203B41FA5}">
                      <a16:colId xmlns:a16="http://schemas.microsoft.com/office/drawing/2014/main" xmlns="" val="951221744"/>
                    </a:ext>
                  </a:extLst>
                </a:gridCol>
                <a:gridCol w="2300155">
                  <a:extLst>
                    <a:ext uri="{9D8B030D-6E8A-4147-A177-3AD203B41FA5}">
                      <a16:colId xmlns:a16="http://schemas.microsoft.com/office/drawing/2014/main" xmlns="" val="314063786"/>
                    </a:ext>
                  </a:extLst>
                </a:gridCol>
                <a:gridCol w="2179193">
                  <a:extLst>
                    <a:ext uri="{9D8B030D-6E8A-4147-A177-3AD203B41FA5}">
                      <a16:colId xmlns:a16="http://schemas.microsoft.com/office/drawing/2014/main" xmlns="" val="3393280478"/>
                    </a:ext>
                  </a:extLst>
                </a:gridCol>
              </a:tblGrid>
              <a:tr h="736699">
                <a:tc>
                  <a:txBody>
                    <a:bodyPr/>
                    <a:lstStyle/>
                    <a:p>
                      <a:pPr fontAlgn="base"/>
                      <a:r>
                        <a:rPr lang="tr-TR" sz="1900" b="1" dirty="0">
                          <a:effectLst>
                            <a:outerShdw blurRad="38100" dist="38100" dir="2700000" algn="tl">
                              <a:srgbClr val="000000">
                                <a:alpha val="43137"/>
                              </a:srgbClr>
                            </a:outerShdw>
                          </a:effectLst>
                        </a:rPr>
                        <a:t>Dönem</a:t>
                      </a:r>
                    </a:p>
                  </a:txBody>
                  <a:tcPr marL="23919" marR="23919" marT="23919" marB="23919">
                    <a:lnL w="6350" cap="flat" cmpd="sng" algn="ctr">
                      <a:solidFill>
                        <a:srgbClr val="D87561"/>
                      </a:solidFill>
                      <a:prstDash val="solid"/>
                      <a:round/>
                      <a:headEnd type="none" w="med" len="med"/>
                      <a:tailEnd type="none" w="med" len="med"/>
                    </a:lnL>
                    <a:lnR w="6350" cap="flat" cmpd="sng" algn="ctr">
                      <a:solidFill>
                        <a:srgbClr val="507961"/>
                      </a:solidFill>
                      <a:prstDash val="solid"/>
                      <a:round/>
                      <a:headEnd type="none" w="med" len="med"/>
                      <a:tailEnd type="none" w="med" len="med"/>
                    </a:lnR>
                    <a:lnT w="6350" cap="flat" cmpd="sng" algn="ctr">
                      <a:solidFill>
                        <a:srgbClr val="407761"/>
                      </a:solidFill>
                      <a:prstDash val="solid"/>
                      <a:round/>
                      <a:headEnd type="none" w="med" len="med"/>
                      <a:tailEnd type="none" w="med" len="med"/>
                    </a:lnT>
                    <a:lnB w="6350" cap="flat" cmpd="sng" algn="ctr">
                      <a:solidFill>
                        <a:srgbClr val="E0FE60"/>
                      </a:solidFill>
                      <a:prstDash val="solid"/>
                      <a:round/>
                      <a:headEnd type="none" w="med" len="med"/>
                      <a:tailEnd type="none" w="med" len="med"/>
                    </a:lnB>
                  </a:tcPr>
                </a:tc>
                <a:tc>
                  <a:txBody>
                    <a:bodyPr/>
                    <a:lstStyle/>
                    <a:p>
                      <a:pPr fontAlgn="base"/>
                      <a:r>
                        <a:rPr lang="tr-TR" sz="1900" b="1" dirty="0">
                          <a:effectLst/>
                        </a:rPr>
                        <a:t>Aylık Yükleme Tercihlerinde Bulunulması Halinde</a:t>
                      </a:r>
                      <a:endParaRPr lang="tr-TR" sz="1900" dirty="0">
                        <a:effectLst/>
                      </a:endParaRPr>
                    </a:p>
                  </a:txBody>
                  <a:tcPr marL="23919" marR="23919" marT="23919" marB="23919">
                    <a:lnL w="6350" cap="flat" cmpd="sng" algn="ctr">
                      <a:solidFill>
                        <a:srgbClr val="507961"/>
                      </a:solidFill>
                      <a:prstDash val="solid"/>
                      <a:round/>
                      <a:headEnd type="none" w="med" len="med"/>
                      <a:tailEnd type="none" w="med" len="med"/>
                    </a:lnL>
                    <a:lnR w="6350" cap="flat" cmpd="sng" algn="ctr">
                      <a:solidFill>
                        <a:srgbClr val="407461"/>
                      </a:solidFill>
                      <a:prstDash val="solid"/>
                      <a:round/>
                      <a:headEnd type="none" w="med" len="med"/>
                      <a:tailEnd type="none" w="med" len="med"/>
                    </a:lnR>
                    <a:lnT w="6350" cap="flat" cmpd="sng" algn="ctr">
                      <a:solidFill>
                        <a:srgbClr val="087961"/>
                      </a:solidFill>
                      <a:prstDash val="solid"/>
                      <a:round/>
                      <a:headEnd type="none" w="med" len="med"/>
                      <a:tailEnd type="none" w="med" len="med"/>
                    </a:lnT>
                    <a:lnB w="6350" cap="flat" cmpd="sng" algn="ctr">
                      <a:solidFill>
                        <a:srgbClr val="A0FF60"/>
                      </a:solidFill>
                      <a:prstDash val="solid"/>
                      <a:round/>
                      <a:headEnd type="none" w="med" len="med"/>
                      <a:tailEnd type="none" w="med" len="med"/>
                    </a:lnB>
                  </a:tcPr>
                </a:tc>
                <a:tc gridSpan="2">
                  <a:txBody>
                    <a:bodyPr/>
                    <a:lstStyle/>
                    <a:p>
                      <a:pPr algn="l" fontAlgn="base"/>
                      <a:r>
                        <a:rPr lang="tr-TR" sz="1900" b="1">
                          <a:effectLst/>
                        </a:rPr>
                        <a:t>Geçici Vergi Dönemleri Bazında Yükleme Tercihlerinde Bulunulması Halinde</a:t>
                      </a:r>
                      <a:endParaRPr lang="tr-TR" sz="1900">
                        <a:effectLst/>
                      </a:endParaRPr>
                    </a:p>
                  </a:txBody>
                  <a:tcPr marL="23919" marR="23919" marT="23919" marB="23919">
                    <a:lnL w="6350" cap="flat" cmpd="sng" algn="ctr">
                      <a:solidFill>
                        <a:srgbClr val="407461"/>
                      </a:solidFill>
                      <a:prstDash val="solid"/>
                      <a:round/>
                      <a:headEnd type="none" w="med" len="med"/>
                      <a:tailEnd type="none" w="med" len="med"/>
                    </a:lnL>
                    <a:lnR>
                      <a:noFill/>
                    </a:lnR>
                    <a:lnT w="6350" cap="flat" cmpd="sng" algn="ctr">
                      <a:solidFill>
                        <a:srgbClr val="D07461"/>
                      </a:solidFill>
                      <a:prstDash val="solid"/>
                      <a:round/>
                      <a:headEnd type="none" w="med" len="med"/>
                      <a:tailEnd type="none" w="med" len="med"/>
                    </a:lnT>
                    <a:lnB w="6350" cap="flat" cmpd="sng" algn="ctr">
                      <a:solidFill>
                        <a:srgbClr val="98046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2769451324"/>
                  </a:ext>
                </a:extLst>
              </a:tr>
              <a:tr h="332317">
                <a:tc>
                  <a:txBody>
                    <a:bodyPr/>
                    <a:lstStyle/>
                    <a:p>
                      <a:pPr fontAlgn="base"/>
                      <a:r>
                        <a:rPr lang="tr-TR" sz="1900" b="1" dirty="0">
                          <a:effectLst>
                            <a:outerShdw blurRad="38100" dist="38100" dir="2700000" algn="tl">
                              <a:srgbClr val="000000">
                                <a:alpha val="43137"/>
                              </a:srgbClr>
                            </a:outerShdw>
                          </a:effectLst>
                        </a:rPr>
                        <a:t>Ocak</a:t>
                      </a:r>
                    </a:p>
                  </a:txBody>
                  <a:tcPr marL="23919" marR="23919" marT="23919" marB="23919">
                    <a:lnL w="6350" cap="flat" cmpd="sng" algn="ctr">
                      <a:solidFill>
                        <a:srgbClr val="A0FF60"/>
                      </a:solidFill>
                      <a:prstDash val="solid"/>
                      <a:round/>
                      <a:headEnd type="none" w="med" len="med"/>
                      <a:tailEnd type="none" w="med" len="med"/>
                    </a:lnL>
                    <a:lnR w="6350" cap="flat" cmpd="sng" algn="ctr">
                      <a:solidFill>
                        <a:srgbClr val="E00461"/>
                      </a:solidFill>
                      <a:prstDash val="solid"/>
                      <a:round/>
                      <a:headEnd type="none" w="med" len="med"/>
                      <a:tailEnd type="none" w="med" len="med"/>
                    </a:lnR>
                    <a:lnT w="6350" cap="flat" cmpd="sng" algn="ctr">
                      <a:solidFill>
                        <a:srgbClr val="E0FE60"/>
                      </a:solidFill>
                      <a:prstDash val="solid"/>
                      <a:round/>
                      <a:headEnd type="none" w="med" len="med"/>
                      <a:tailEnd type="none" w="med" len="med"/>
                    </a:lnT>
                    <a:lnB w="6350" cap="flat" cmpd="sng" algn="ctr">
                      <a:solidFill>
                        <a:srgbClr val="E81461"/>
                      </a:solidFill>
                      <a:prstDash val="solid"/>
                      <a:round/>
                      <a:headEnd type="none" w="med" len="med"/>
                      <a:tailEnd type="none" w="med" len="med"/>
                    </a:lnB>
                  </a:tcPr>
                </a:tc>
                <a:tc>
                  <a:txBody>
                    <a:bodyPr/>
                    <a:lstStyle/>
                    <a:p>
                      <a:pPr fontAlgn="base"/>
                      <a:r>
                        <a:rPr lang="tr-TR" sz="1900" b="1" dirty="0">
                          <a:effectLst/>
                        </a:rPr>
                        <a:t>Nisan Ayı Sonunda</a:t>
                      </a:r>
                    </a:p>
                  </a:txBody>
                  <a:tcPr marL="23919" marR="23919" marT="23919" marB="23919">
                    <a:lnL w="6350" cap="flat" cmpd="sng" algn="ctr">
                      <a:solidFill>
                        <a:srgbClr val="E00461"/>
                      </a:solidFill>
                      <a:prstDash val="solid"/>
                      <a:round/>
                      <a:headEnd type="none" w="med" len="med"/>
                      <a:tailEnd type="none" w="med" len="med"/>
                    </a:lnL>
                    <a:lnR w="6350" cap="flat" cmpd="sng" algn="ctr">
                      <a:solidFill>
                        <a:srgbClr val="500D61"/>
                      </a:solidFill>
                      <a:prstDash val="solid"/>
                      <a:round/>
                      <a:headEnd type="none" w="med" len="med"/>
                      <a:tailEnd type="none" w="med" len="med"/>
                    </a:lnR>
                    <a:lnT w="6350" cap="flat" cmpd="sng" algn="ctr">
                      <a:solidFill>
                        <a:srgbClr val="A0FF60"/>
                      </a:solidFill>
                      <a:prstDash val="solid"/>
                      <a:round/>
                      <a:headEnd type="none" w="med" len="med"/>
                      <a:tailEnd type="none" w="med" len="med"/>
                    </a:lnT>
                    <a:lnB w="6350" cap="flat" cmpd="sng" algn="ctr">
                      <a:solidFill>
                        <a:srgbClr val="10FC60"/>
                      </a:solidFill>
                      <a:prstDash val="solid"/>
                      <a:round/>
                      <a:headEnd type="none" w="med" len="med"/>
                      <a:tailEnd type="none" w="med" len="med"/>
                    </a:lnB>
                  </a:tcPr>
                </a:tc>
                <a:tc rowSpan="3">
                  <a:txBody>
                    <a:bodyPr/>
                    <a:lstStyle/>
                    <a:p>
                      <a:pPr fontAlgn="base"/>
                      <a:r>
                        <a:rPr lang="tr-TR" sz="1900" dirty="0">
                          <a:effectLst/>
                        </a:rPr>
                        <a:t>Ocak-Şubat-Mart</a:t>
                      </a:r>
                    </a:p>
                  </a:txBody>
                  <a:tcPr marL="23919" marR="23919" marT="23919" marB="23919">
                    <a:lnL w="6350" cap="flat" cmpd="sng" algn="ctr">
                      <a:solidFill>
                        <a:srgbClr val="500D61"/>
                      </a:solidFill>
                      <a:prstDash val="solid"/>
                      <a:round/>
                      <a:headEnd type="none" w="med" len="med"/>
                      <a:tailEnd type="none" w="med" len="med"/>
                    </a:lnL>
                    <a:lnR w="6350" cap="flat" cmpd="sng" algn="ctr">
                      <a:solidFill>
                        <a:srgbClr val="40FC60"/>
                      </a:solidFill>
                      <a:prstDash val="solid"/>
                      <a:round/>
                      <a:headEnd type="none" w="med" len="med"/>
                      <a:tailEnd type="none" w="med" len="med"/>
                    </a:lnR>
                    <a:lnT w="6350" cap="flat" cmpd="sng" algn="ctr">
                      <a:solidFill>
                        <a:srgbClr val="980461"/>
                      </a:solidFill>
                      <a:prstDash val="solid"/>
                      <a:round/>
                      <a:headEnd type="none" w="med" len="med"/>
                      <a:tailEnd type="none" w="med" len="med"/>
                    </a:lnT>
                    <a:lnB w="6350" cap="flat" cmpd="sng" algn="ctr">
                      <a:solidFill>
                        <a:srgbClr val="E02561"/>
                      </a:solidFill>
                      <a:prstDash val="solid"/>
                      <a:round/>
                      <a:headEnd type="none" w="med" len="med"/>
                      <a:tailEnd type="none" w="med" len="med"/>
                    </a:lnB>
                  </a:tcPr>
                </a:tc>
                <a:tc rowSpan="3">
                  <a:txBody>
                    <a:bodyPr/>
                    <a:lstStyle/>
                    <a:p>
                      <a:pPr algn="l" fontAlgn="base"/>
                      <a:r>
                        <a:rPr lang="tr-TR" sz="1900">
                          <a:effectLst/>
                        </a:rPr>
                        <a:t>Mayıs ayı sonunda</a:t>
                      </a:r>
                    </a:p>
                  </a:txBody>
                  <a:tcPr marL="23919" marR="23919" marT="23919" marB="23919">
                    <a:lnL w="6350" cap="flat" cmpd="sng" algn="ctr">
                      <a:solidFill>
                        <a:srgbClr val="40FC60"/>
                      </a:solidFill>
                      <a:prstDash val="solid"/>
                      <a:round/>
                      <a:headEnd type="none" w="med" len="med"/>
                      <a:tailEnd type="none" w="med" len="med"/>
                    </a:lnL>
                    <a:lnR>
                      <a:noFill/>
                    </a:lnR>
                    <a:lnT w="6350" cap="flat" cmpd="sng" algn="ctr">
                      <a:solidFill>
                        <a:srgbClr val="10FC60"/>
                      </a:solidFill>
                      <a:prstDash val="solid"/>
                      <a:round/>
                      <a:headEnd type="none" w="med" len="med"/>
                      <a:tailEnd type="none" w="med" len="med"/>
                    </a:lnT>
                    <a:lnB w="6350" cap="flat" cmpd="sng" algn="ctr">
                      <a:solidFill>
                        <a:srgbClr val="10FC60"/>
                      </a:solidFill>
                      <a:prstDash val="solid"/>
                      <a:round/>
                      <a:headEnd type="none" w="med" len="med"/>
                      <a:tailEnd type="none" w="med" len="med"/>
                    </a:lnB>
                  </a:tcPr>
                </a:tc>
                <a:extLst>
                  <a:ext uri="{0D108BD9-81ED-4DB2-BD59-A6C34878D82A}">
                    <a16:rowId xmlns:a16="http://schemas.microsoft.com/office/drawing/2014/main" xmlns="" val="794575307"/>
                  </a:ext>
                </a:extLst>
              </a:tr>
              <a:tr h="332317">
                <a:tc>
                  <a:txBody>
                    <a:bodyPr/>
                    <a:lstStyle/>
                    <a:p>
                      <a:pPr fontAlgn="base"/>
                      <a:r>
                        <a:rPr lang="tr-TR" sz="1900" b="1" dirty="0">
                          <a:effectLst>
                            <a:outerShdw blurRad="38100" dist="38100" dir="2700000" algn="tl">
                              <a:srgbClr val="000000">
                                <a:alpha val="43137"/>
                              </a:srgbClr>
                            </a:outerShdw>
                          </a:effectLst>
                        </a:rPr>
                        <a:t>Şubat</a:t>
                      </a:r>
                    </a:p>
                  </a:txBody>
                  <a:tcPr marL="23919" marR="23919" marT="23919" marB="23919">
                    <a:lnL w="6350" cap="flat" cmpd="sng" algn="ctr">
                      <a:solidFill>
                        <a:srgbClr val="901261"/>
                      </a:solidFill>
                      <a:prstDash val="solid"/>
                      <a:round/>
                      <a:headEnd type="none" w="med" len="med"/>
                      <a:tailEnd type="none" w="med" len="med"/>
                    </a:lnL>
                    <a:lnR w="6350" cap="flat" cmpd="sng" algn="ctr">
                      <a:solidFill>
                        <a:srgbClr val="88FF60"/>
                      </a:solidFill>
                      <a:prstDash val="solid"/>
                      <a:round/>
                      <a:headEnd type="none" w="med" len="med"/>
                      <a:tailEnd type="none" w="med" len="med"/>
                    </a:lnR>
                    <a:lnT w="6350" cap="flat" cmpd="sng" algn="ctr">
                      <a:solidFill>
                        <a:srgbClr val="E81461"/>
                      </a:solidFill>
                      <a:prstDash val="solid"/>
                      <a:round/>
                      <a:headEnd type="none" w="med" len="med"/>
                      <a:tailEnd type="none" w="med" len="med"/>
                    </a:lnT>
                    <a:lnB w="6350" cap="flat" cmpd="sng" algn="ctr">
                      <a:solidFill>
                        <a:srgbClr val="B81A61"/>
                      </a:solidFill>
                      <a:prstDash val="solid"/>
                      <a:round/>
                      <a:headEnd type="none" w="med" len="med"/>
                      <a:tailEnd type="none" w="med" len="med"/>
                    </a:lnB>
                  </a:tcPr>
                </a:tc>
                <a:tc>
                  <a:txBody>
                    <a:bodyPr/>
                    <a:lstStyle/>
                    <a:p>
                      <a:pPr algn="l" fontAlgn="base"/>
                      <a:r>
                        <a:rPr lang="tr-TR" sz="1900" b="1" dirty="0">
                          <a:effectLst/>
                        </a:rPr>
                        <a:t>Mayıs Ayı Sonunda</a:t>
                      </a:r>
                    </a:p>
                  </a:txBody>
                  <a:tcPr marL="23919" marR="23919" marT="23919" marB="23919">
                    <a:lnL w="6350" cap="flat" cmpd="sng" algn="ctr">
                      <a:solidFill>
                        <a:srgbClr val="88FF60"/>
                      </a:solidFill>
                      <a:prstDash val="solid"/>
                      <a:round/>
                      <a:headEnd type="none" w="med" len="med"/>
                      <a:tailEnd type="none" w="med" len="med"/>
                    </a:lnL>
                    <a:lnR w="6350" cap="flat" cmpd="sng" algn="ctr">
                      <a:solidFill>
                        <a:srgbClr val="500D61"/>
                      </a:solidFill>
                      <a:prstDash val="solid"/>
                      <a:round/>
                      <a:headEnd type="none" w="med" len="med"/>
                      <a:tailEnd type="none" w="med" len="med"/>
                    </a:lnR>
                    <a:lnT w="6350" cap="flat" cmpd="sng" algn="ctr">
                      <a:solidFill>
                        <a:srgbClr val="10FC60"/>
                      </a:solidFill>
                      <a:prstDash val="solid"/>
                      <a:round/>
                      <a:headEnd type="none" w="med" len="med"/>
                      <a:tailEnd type="none" w="med" len="med"/>
                    </a:lnT>
                    <a:lnB w="6350" cap="flat" cmpd="sng" algn="ctr">
                      <a:solidFill>
                        <a:srgbClr val="40FC6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630726904"/>
                  </a:ext>
                </a:extLst>
              </a:tr>
              <a:tr h="332317">
                <a:tc>
                  <a:txBody>
                    <a:bodyPr/>
                    <a:lstStyle/>
                    <a:p>
                      <a:pPr fontAlgn="base"/>
                      <a:r>
                        <a:rPr lang="tr-TR" sz="1900" b="1" dirty="0">
                          <a:effectLst>
                            <a:outerShdw blurRad="38100" dist="38100" dir="2700000" algn="tl">
                              <a:srgbClr val="000000">
                                <a:alpha val="43137"/>
                              </a:srgbClr>
                            </a:outerShdw>
                          </a:effectLst>
                        </a:rPr>
                        <a:t>Mart</a:t>
                      </a:r>
                    </a:p>
                  </a:txBody>
                  <a:tcPr marL="23919" marR="23919" marT="23919" marB="23919">
                    <a:lnL w="6350" cap="flat" cmpd="sng" algn="ctr">
                      <a:solidFill>
                        <a:srgbClr val="A81861"/>
                      </a:solidFill>
                      <a:prstDash val="solid"/>
                      <a:round/>
                      <a:headEnd type="none" w="med" len="med"/>
                      <a:tailEnd type="none" w="med" len="med"/>
                    </a:lnL>
                    <a:lnR w="6350" cap="flat" cmpd="sng" algn="ctr">
                      <a:solidFill>
                        <a:srgbClr val="88FF60"/>
                      </a:solidFill>
                      <a:prstDash val="solid"/>
                      <a:round/>
                      <a:headEnd type="none" w="med" len="med"/>
                      <a:tailEnd type="none" w="med" len="med"/>
                    </a:lnR>
                    <a:lnT w="6350" cap="flat" cmpd="sng" algn="ctr">
                      <a:solidFill>
                        <a:srgbClr val="B81A61"/>
                      </a:solidFill>
                      <a:prstDash val="solid"/>
                      <a:round/>
                      <a:headEnd type="none" w="med" len="med"/>
                      <a:tailEnd type="none" w="med" len="med"/>
                    </a:lnT>
                    <a:lnB w="6350" cap="flat" cmpd="sng" algn="ctr">
                      <a:solidFill>
                        <a:srgbClr val="E02561"/>
                      </a:solidFill>
                      <a:prstDash val="solid"/>
                      <a:round/>
                      <a:headEnd type="none" w="med" len="med"/>
                      <a:tailEnd type="none" w="med" len="med"/>
                    </a:lnB>
                  </a:tcPr>
                </a:tc>
                <a:tc>
                  <a:txBody>
                    <a:bodyPr/>
                    <a:lstStyle/>
                    <a:p>
                      <a:pPr algn="l" fontAlgn="base"/>
                      <a:r>
                        <a:rPr lang="tr-TR" sz="1900" b="1" dirty="0">
                          <a:effectLst/>
                        </a:rPr>
                        <a:t>Haziran Ayı Sonunda</a:t>
                      </a:r>
                    </a:p>
                  </a:txBody>
                  <a:tcPr marL="23919" marR="23919" marT="23919" marB="23919">
                    <a:lnL w="6350" cap="flat" cmpd="sng" algn="ctr">
                      <a:solidFill>
                        <a:srgbClr val="88FF60"/>
                      </a:solidFill>
                      <a:prstDash val="solid"/>
                      <a:round/>
                      <a:headEnd type="none" w="med" len="med"/>
                      <a:tailEnd type="none" w="med" len="med"/>
                    </a:lnL>
                    <a:lnR w="6350" cap="flat" cmpd="sng" algn="ctr">
                      <a:solidFill>
                        <a:srgbClr val="500D61"/>
                      </a:solidFill>
                      <a:prstDash val="solid"/>
                      <a:round/>
                      <a:headEnd type="none" w="med" len="med"/>
                      <a:tailEnd type="none" w="med" len="med"/>
                    </a:lnR>
                    <a:lnT w="6350" cap="flat" cmpd="sng" algn="ctr">
                      <a:solidFill>
                        <a:srgbClr val="40FC60"/>
                      </a:solidFill>
                      <a:prstDash val="solid"/>
                      <a:round/>
                      <a:headEnd type="none" w="med" len="med"/>
                      <a:tailEnd type="none" w="med" len="med"/>
                    </a:lnT>
                    <a:lnB w="6350" cap="flat" cmpd="sng" algn="ctr">
                      <a:solidFill>
                        <a:srgbClr val="2025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3056606670"/>
                  </a:ext>
                </a:extLst>
              </a:tr>
              <a:tr h="332317">
                <a:tc>
                  <a:txBody>
                    <a:bodyPr/>
                    <a:lstStyle/>
                    <a:p>
                      <a:pPr fontAlgn="base"/>
                      <a:r>
                        <a:rPr lang="tr-TR" sz="1900" b="1" dirty="0">
                          <a:effectLst>
                            <a:outerShdw blurRad="38100" dist="38100" dir="2700000" algn="tl">
                              <a:srgbClr val="000000">
                                <a:alpha val="43137"/>
                              </a:srgbClr>
                            </a:outerShdw>
                          </a:effectLst>
                        </a:rPr>
                        <a:t>Nisan</a:t>
                      </a:r>
                    </a:p>
                  </a:txBody>
                  <a:tcPr marL="23919" marR="23919" marT="23919" marB="23919">
                    <a:lnL w="6350" cap="flat" cmpd="sng" algn="ctr">
                      <a:solidFill>
                        <a:srgbClr val="902761"/>
                      </a:solidFill>
                      <a:prstDash val="solid"/>
                      <a:round/>
                      <a:headEnd type="none" w="med" len="med"/>
                      <a:tailEnd type="none" w="med" len="med"/>
                    </a:lnL>
                    <a:lnR w="6350" cap="flat" cmpd="sng" algn="ctr">
                      <a:solidFill>
                        <a:srgbClr val="782D61"/>
                      </a:solidFill>
                      <a:prstDash val="solid"/>
                      <a:round/>
                      <a:headEnd type="none" w="med" len="med"/>
                      <a:tailEnd type="none" w="med" len="med"/>
                    </a:lnR>
                    <a:lnT w="6350" cap="flat" cmpd="sng" algn="ctr">
                      <a:solidFill>
                        <a:srgbClr val="E02561"/>
                      </a:solidFill>
                      <a:prstDash val="solid"/>
                      <a:round/>
                      <a:headEnd type="none" w="med" len="med"/>
                      <a:tailEnd type="none" w="med" len="med"/>
                    </a:lnT>
                    <a:lnB w="6350" cap="flat" cmpd="sng" algn="ctr">
                      <a:solidFill>
                        <a:srgbClr val="583B61"/>
                      </a:solidFill>
                      <a:prstDash val="solid"/>
                      <a:round/>
                      <a:headEnd type="none" w="med" len="med"/>
                      <a:tailEnd type="none" w="med" len="med"/>
                    </a:lnB>
                  </a:tcPr>
                </a:tc>
                <a:tc>
                  <a:txBody>
                    <a:bodyPr/>
                    <a:lstStyle/>
                    <a:p>
                      <a:pPr fontAlgn="base"/>
                      <a:r>
                        <a:rPr lang="tr-TR" sz="1900" b="1" dirty="0">
                          <a:effectLst/>
                        </a:rPr>
                        <a:t>Temmuz Ayı Sonunda</a:t>
                      </a:r>
                    </a:p>
                  </a:txBody>
                  <a:tcPr marL="23919" marR="23919" marT="23919" marB="23919">
                    <a:lnL w="6350" cap="flat" cmpd="sng" algn="ctr">
                      <a:solidFill>
                        <a:srgbClr val="782D61"/>
                      </a:solidFill>
                      <a:prstDash val="solid"/>
                      <a:round/>
                      <a:headEnd type="none" w="med" len="med"/>
                      <a:tailEnd type="none" w="med" len="med"/>
                    </a:lnL>
                    <a:lnR w="6350" cap="flat" cmpd="sng" algn="ctr">
                      <a:solidFill>
                        <a:srgbClr val="983461"/>
                      </a:solidFill>
                      <a:prstDash val="solid"/>
                      <a:round/>
                      <a:headEnd type="none" w="med" len="med"/>
                      <a:tailEnd type="none" w="med" len="med"/>
                    </a:lnR>
                    <a:lnT w="6350" cap="flat" cmpd="sng" algn="ctr">
                      <a:solidFill>
                        <a:srgbClr val="202561"/>
                      </a:solidFill>
                      <a:prstDash val="solid"/>
                      <a:round/>
                      <a:headEnd type="none" w="med" len="med"/>
                      <a:tailEnd type="none" w="med" len="med"/>
                    </a:lnT>
                    <a:lnB w="6350" cap="flat" cmpd="sng" algn="ctr">
                      <a:solidFill>
                        <a:srgbClr val="10FC60"/>
                      </a:solidFill>
                      <a:prstDash val="solid"/>
                      <a:round/>
                      <a:headEnd type="none" w="med" len="med"/>
                      <a:tailEnd type="none" w="med" len="med"/>
                    </a:lnB>
                  </a:tcPr>
                </a:tc>
                <a:tc rowSpan="3">
                  <a:txBody>
                    <a:bodyPr/>
                    <a:lstStyle/>
                    <a:p>
                      <a:pPr fontAlgn="base"/>
                      <a:r>
                        <a:rPr lang="tr-TR" sz="1900" dirty="0">
                          <a:effectLst/>
                        </a:rPr>
                        <a:t>Nisan-Mayıs-Haziran</a:t>
                      </a:r>
                    </a:p>
                  </a:txBody>
                  <a:tcPr marL="23919" marR="23919" marT="23919" marB="23919">
                    <a:lnL w="6350" cap="flat" cmpd="sng" algn="ctr">
                      <a:solidFill>
                        <a:srgbClr val="983461"/>
                      </a:solidFill>
                      <a:prstDash val="solid"/>
                      <a:round/>
                      <a:headEnd type="none" w="med" len="med"/>
                      <a:tailEnd type="none" w="med" len="med"/>
                    </a:lnL>
                    <a:lnR w="6350" cap="flat" cmpd="sng" algn="ctr">
                      <a:solidFill>
                        <a:srgbClr val="88FF60"/>
                      </a:solidFill>
                      <a:prstDash val="solid"/>
                      <a:round/>
                      <a:headEnd type="none" w="med" len="med"/>
                      <a:tailEnd type="none" w="med" len="med"/>
                    </a:lnR>
                    <a:lnT w="6350" cap="flat" cmpd="sng" algn="ctr">
                      <a:solidFill>
                        <a:srgbClr val="E02561"/>
                      </a:solidFill>
                      <a:prstDash val="solid"/>
                      <a:round/>
                      <a:headEnd type="none" w="med" len="med"/>
                      <a:tailEnd type="none" w="med" len="med"/>
                    </a:lnT>
                    <a:lnB w="6350" cap="flat" cmpd="sng" algn="ctr">
                      <a:solidFill>
                        <a:srgbClr val="B07361"/>
                      </a:solidFill>
                      <a:prstDash val="solid"/>
                      <a:round/>
                      <a:headEnd type="none" w="med" len="med"/>
                      <a:tailEnd type="none" w="med" len="med"/>
                    </a:lnB>
                  </a:tcPr>
                </a:tc>
                <a:tc rowSpan="3">
                  <a:txBody>
                    <a:bodyPr/>
                    <a:lstStyle/>
                    <a:p>
                      <a:pPr algn="l" fontAlgn="base"/>
                      <a:r>
                        <a:rPr lang="tr-TR" sz="1900">
                          <a:effectLst/>
                        </a:rPr>
                        <a:t>Ağustos ayı sonunda</a:t>
                      </a:r>
                    </a:p>
                  </a:txBody>
                  <a:tcPr marL="23919" marR="23919" marT="23919" marB="23919">
                    <a:lnL w="6350" cap="flat" cmpd="sng" algn="ctr">
                      <a:solidFill>
                        <a:srgbClr val="88FF60"/>
                      </a:solidFill>
                      <a:prstDash val="solid"/>
                      <a:round/>
                      <a:headEnd type="none" w="med" len="med"/>
                      <a:tailEnd type="none" w="med" len="med"/>
                    </a:lnL>
                    <a:lnR>
                      <a:noFill/>
                    </a:lnR>
                    <a:lnT w="6350" cap="flat" cmpd="sng" algn="ctr">
                      <a:solidFill>
                        <a:srgbClr val="10FC60"/>
                      </a:solidFill>
                      <a:prstDash val="solid"/>
                      <a:round/>
                      <a:headEnd type="none" w="med" len="med"/>
                      <a:tailEnd type="none" w="med" len="med"/>
                    </a:lnT>
                    <a:lnB w="6350" cap="flat" cmpd="sng" algn="ctr">
                      <a:solidFill>
                        <a:srgbClr val="A81261"/>
                      </a:solidFill>
                      <a:prstDash val="solid"/>
                      <a:round/>
                      <a:headEnd type="none" w="med" len="med"/>
                      <a:tailEnd type="none" w="med" len="med"/>
                    </a:lnB>
                  </a:tcPr>
                </a:tc>
                <a:extLst>
                  <a:ext uri="{0D108BD9-81ED-4DB2-BD59-A6C34878D82A}">
                    <a16:rowId xmlns:a16="http://schemas.microsoft.com/office/drawing/2014/main" xmlns="" val="4059322344"/>
                  </a:ext>
                </a:extLst>
              </a:tr>
              <a:tr h="332317">
                <a:tc>
                  <a:txBody>
                    <a:bodyPr/>
                    <a:lstStyle/>
                    <a:p>
                      <a:pPr fontAlgn="base"/>
                      <a:r>
                        <a:rPr lang="tr-TR" sz="1900" b="1" dirty="0">
                          <a:effectLst>
                            <a:outerShdw blurRad="38100" dist="38100" dir="2700000" algn="tl">
                              <a:srgbClr val="000000">
                                <a:alpha val="43137"/>
                              </a:srgbClr>
                            </a:outerShdw>
                          </a:effectLst>
                        </a:rPr>
                        <a:t>Mayıs</a:t>
                      </a:r>
                    </a:p>
                  </a:txBody>
                  <a:tcPr marL="23919" marR="23919" marT="23919" marB="23919">
                    <a:lnL w="6350" cap="flat" cmpd="sng" algn="ctr">
                      <a:solidFill>
                        <a:srgbClr val="A03B61"/>
                      </a:solidFill>
                      <a:prstDash val="solid"/>
                      <a:round/>
                      <a:headEnd type="none" w="med" len="med"/>
                      <a:tailEnd type="none" w="med" len="med"/>
                    </a:lnL>
                    <a:lnR w="6350" cap="flat" cmpd="sng" algn="ctr">
                      <a:solidFill>
                        <a:srgbClr val="88FF60"/>
                      </a:solidFill>
                      <a:prstDash val="solid"/>
                      <a:round/>
                      <a:headEnd type="none" w="med" len="med"/>
                      <a:tailEnd type="none" w="med" len="med"/>
                    </a:lnR>
                    <a:lnT w="6350" cap="flat" cmpd="sng" algn="ctr">
                      <a:solidFill>
                        <a:srgbClr val="583B61"/>
                      </a:solidFill>
                      <a:prstDash val="solid"/>
                      <a:round/>
                      <a:headEnd type="none" w="med" len="med"/>
                      <a:tailEnd type="none" w="med" len="med"/>
                    </a:lnT>
                    <a:lnB w="6350" cap="flat" cmpd="sng" algn="ctr">
                      <a:solidFill>
                        <a:srgbClr val="F8FB60"/>
                      </a:solidFill>
                      <a:prstDash val="solid"/>
                      <a:round/>
                      <a:headEnd type="none" w="med" len="med"/>
                      <a:tailEnd type="none" w="med" len="med"/>
                    </a:lnB>
                  </a:tcPr>
                </a:tc>
                <a:tc>
                  <a:txBody>
                    <a:bodyPr/>
                    <a:lstStyle/>
                    <a:p>
                      <a:pPr algn="l" fontAlgn="base"/>
                      <a:r>
                        <a:rPr lang="tr-TR" sz="1900" b="1" dirty="0">
                          <a:effectLst/>
                        </a:rPr>
                        <a:t>Ağustos Ayı Sonunda</a:t>
                      </a:r>
                    </a:p>
                  </a:txBody>
                  <a:tcPr marL="23919" marR="23919" marT="23919" marB="23919">
                    <a:lnL w="6350" cap="flat" cmpd="sng" algn="ctr">
                      <a:solidFill>
                        <a:srgbClr val="88FF60"/>
                      </a:solidFill>
                      <a:prstDash val="solid"/>
                      <a:round/>
                      <a:headEnd type="none" w="med" len="med"/>
                      <a:tailEnd type="none" w="med" len="med"/>
                    </a:lnL>
                    <a:lnR w="6350" cap="flat" cmpd="sng" algn="ctr">
                      <a:solidFill>
                        <a:srgbClr val="983461"/>
                      </a:solidFill>
                      <a:prstDash val="solid"/>
                      <a:round/>
                      <a:headEnd type="none" w="med" len="med"/>
                      <a:tailEnd type="none" w="med" len="med"/>
                    </a:lnR>
                    <a:lnT w="6350" cap="flat" cmpd="sng" algn="ctr">
                      <a:solidFill>
                        <a:srgbClr val="10FC60"/>
                      </a:solidFill>
                      <a:prstDash val="solid"/>
                      <a:round/>
                      <a:headEnd type="none" w="med" len="med"/>
                      <a:tailEnd type="none" w="med" len="med"/>
                    </a:lnT>
                    <a:lnB w="6350" cap="flat" cmpd="sng" algn="ctr">
                      <a:solidFill>
                        <a:srgbClr val="A03B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3774902078"/>
                  </a:ext>
                </a:extLst>
              </a:tr>
              <a:tr h="332317">
                <a:tc>
                  <a:txBody>
                    <a:bodyPr/>
                    <a:lstStyle/>
                    <a:p>
                      <a:pPr fontAlgn="base"/>
                      <a:r>
                        <a:rPr lang="tr-TR" sz="1900" b="1" dirty="0">
                          <a:effectLst>
                            <a:outerShdw blurRad="38100" dist="38100" dir="2700000" algn="tl">
                              <a:srgbClr val="000000">
                                <a:alpha val="43137"/>
                              </a:srgbClr>
                            </a:outerShdw>
                          </a:effectLst>
                        </a:rPr>
                        <a:t>Haziran</a:t>
                      </a:r>
                    </a:p>
                  </a:txBody>
                  <a:tcPr marL="23919" marR="23919" marT="23919" marB="23919">
                    <a:lnL w="6350" cap="flat" cmpd="sng" algn="ctr">
                      <a:solidFill>
                        <a:srgbClr val="88FF60"/>
                      </a:solidFill>
                      <a:prstDash val="solid"/>
                      <a:round/>
                      <a:headEnd type="none" w="med" len="med"/>
                      <a:tailEnd type="none" w="med" len="med"/>
                    </a:lnL>
                    <a:lnR w="6350" cap="flat" cmpd="sng" algn="ctr">
                      <a:solidFill>
                        <a:srgbClr val="B83B61"/>
                      </a:solidFill>
                      <a:prstDash val="solid"/>
                      <a:round/>
                      <a:headEnd type="none" w="med" len="med"/>
                      <a:tailEnd type="none" w="med" len="med"/>
                    </a:lnR>
                    <a:lnT w="6350" cap="flat" cmpd="sng" algn="ctr">
                      <a:solidFill>
                        <a:srgbClr val="F8FB60"/>
                      </a:solidFill>
                      <a:prstDash val="solid"/>
                      <a:round/>
                      <a:headEnd type="none" w="med" len="med"/>
                      <a:tailEnd type="none" w="med" len="med"/>
                    </a:lnT>
                    <a:lnB w="6350" cap="flat" cmpd="sng" algn="ctr">
                      <a:solidFill>
                        <a:srgbClr val="787261"/>
                      </a:solidFill>
                      <a:prstDash val="solid"/>
                      <a:round/>
                      <a:headEnd type="none" w="med" len="med"/>
                      <a:tailEnd type="none" w="med" len="med"/>
                    </a:lnB>
                  </a:tcPr>
                </a:tc>
                <a:tc>
                  <a:txBody>
                    <a:bodyPr/>
                    <a:lstStyle/>
                    <a:p>
                      <a:pPr algn="l" fontAlgn="base"/>
                      <a:r>
                        <a:rPr lang="tr-TR" sz="1900" b="1" dirty="0">
                          <a:effectLst/>
                        </a:rPr>
                        <a:t>Eylül Ayı Sonunda</a:t>
                      </a:r>
                    </a:p>
                  </a:txBody>
                  <a:tcPr marL="23919" marR="23919" marT="23919" marB="23919">
                    <a:lnL w="6350" cap="flat" cmpd="sng" algn="ctr">
                      <a:solidFill>
                        <a:srgbClr val="B83B61"/>
                      </a:solidFill>
                      <a:prstDash val="solid"/>
                      <a:round/>
                      <a:headEnd type="none" w="med" len="med"/>
                      <a:tailEnd type="none" w="med" len="med"/>
                    </a:lnL>
                    <a:lnR w="6350" cap="flat" cmpd="sng" algn="ctr">
                      <a:solidFill>
                        <a:srgbClr val="983461"/>
                      </a:solidFill>
                      <a:prstDash val="solid"/>
                      <a:round/>
                      <a:headEnd type="none" w="med" len="med"/>
                      <a:tailEnd type="none" w="med" len="med"/>
                    </a:lnR>
                    <a:lnT w="6350" cap="flat" cmpd="sng" algn="ctr">
                      <a:solidFill>
                        <a:srgbClr val="A03B61"/>
                      </a:solidFill>
                      <a:prstDash val="solid"/>
                      <a:round/>
                      <a:headEnd type="none" w="med" len="med"/>
                      <a:tailEnd type="none" w="med" len="med"/>
                    </a:lnT>
                    <a:lnB w="6350" cap="flat" cmpd="sng" algn="ctr">
                      <a:solidFill>
                        <a:srgbClr val="8874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242315730"/>
                  </a:ext>
                </a:extLst>
              </a:tr>
              <a:tr h="332317">
                <a:tc>
                  <a:txBody>
                    <a:bodyPr/>
                    <a:lstStyle/>
                    <a:p>
                      <a:pPr fontAlgn="base"/>
                      <a:r>
                        <a:rPr lang="tr-TR" sz="1900" b="1" dirty="0">
                          <a:effectLst>
                            <a:outerShdw blurRad="38100" dist="38100" dir="2700000" algn="tl">
                              <a:srgbClr val="000000">
                                <a:alpha val="43137"/>
                              </a:srgbClr>
                            </a:outerShdw>
                          </a:effectLst>
                        </a:rPr>
                        <a:t>Temmuz</a:t>
                      </a:r>
                    </a:p>
                  </a:txBody>
                  <a:tcPr marL="23919" marR="23919" marT="23919" marB="23919">
                    <a:lnL w="6350" cap="flat" cmpd="sng" algn="ctr">
                      <a:solidFill>
                        <a:srgbClr val="B07361"/>
                      </a:solidFill>
                      <a:prstDash val="solid"/>
                      <a:round/>
                      <a:headEnd type="none" w="med" len="med"/>
                      <a:tailEnd type="none" w="med" len="med"/>
                    </a:lnL>
                    <a:lnR w="6350" cap="flat" cmpd="sng" algn="ctr">
                      <a:solidFill>
                        <a:srgbClr val="187861"/>
                      </a:solidFill>
                      <a:prstDash val="solid"/>
                      <a:round/>
                      <a:headEnd type="none" w="med" len="med"/>
                      <a:tailEnd type="none" w="med" len="med"/>
                    </a:lnR>
                    <a:lnT w="6350" cap="flat" cmpd="sng" algn="ctr">
                      <a:solidFill>
                        <a:srgbClr val="787261"/>
                      </a:solidFill>
                      <a:prstDash val="solid"/>
                      <a:round/>
                      <a:headEnd type="none" w="med" len="med"/>
                      <a:tailEnd type="none" w="med" len="med"/>
                    </a:lnT>
                    <a:lnB w="6350" cap="flat" cmpd="sng" algn="ctr">
                      <a:solidFill>
                        <a:srgbClr val="781B61"/>
                      </a:solidFill>
                      <a:prstDash val="solid"/>
                      <a:round/>
                      <a:headEnd type="none" w="med" len="med"/>
                      <a:tailEnd type="none" w="med" len="med"/>
                    </a:lnB>
                  </a:tcPr>
                </a:tc>
                <a:tc>
                  <a:txBody>
                    <a:bodyPr/>
                    <a:lstStyle/>
                    <a:p>
                      <a:pPr fontAlgn="base"/>
                      <a:r>
                        <a:rPr lang="tr-TR" sz="1900" b="1" dirty="0">
                          <a:effectLst/>
                        </a:rPr>
                        <a:t>Ekim Ayı Sonunda</a:t>
                      </a:r>
                    </a:p>
                  </a:txBody>
                  <a:tcPr marL="23919" marR="23919" marT="23919" marB="23919">
                    <a:lnL w="6350" cap="flat" cmpd="sng" algn="ctr">
                      <a:solidFill>
                        <a:srgbClr val="187861"/>
                      </a:solidFill>
                      <a:prstDash val="solid"/>
                      <a:round/>
                      <a:headEnd type="none" w="med" len="med"/>
                      <a:tailEnd type="none" w="med" len="med"/>
                    </a:lnL>
                    <a:lnR w="6350" cap="flat" cmpd="sng" algn="ctr">
                      <a:solidFill>
                        <a:srgbClr val="E0FB60"/>
                      </a:solidFill>
                      <a:prstDash val="solid"/>
                      <a:round/>
                      <a:headEnd type="none" w="med" len="med"/>
                      <a:tailEnd type="none" w="med" len="med"/>
                    </a:lnR>
                    <a:lnT w="6350" cap="flat" cmpd="sng" algn="ctr">
                      <a:solidFill>
                        <a:srgbClr val="887461"/>
                      </a:solidFill>
                      <a:prstDash val="solid"/>
                      <a:round/>
                      <a:headEnd type="none" w="med" len="med"/>
                      <a:tailEnd type="none" w="med" len="med"/>
                    </a:lnT>
                    <a:lnB w="6350" cap="flat" cmpd="sng" algn="ctr">
                      <a:solidFill>
                        <a:srgbClr val="381661"/>
                      </a:solidFill>
                      <a:prstDash val="solid"/>
                      <a:round/>
                      <a:headEnd type="none" w="med" len="med"/>
                      <a:tailEnd type="none" w="med" len="med"/>
                    </a:lnB>
                  </a:tcPr>
                </a:tc>
                <a:tc rowSpan="3">
                  <a:txBody>
                    <a:bodyPr/>
                    <a:lstStyle/>
                    <a:p>
                      <a:pPr fontAlgn="base"/>
                      <a:r>
                        <a:rPr lang="tr-TR" sz="1900" dirty="0">
                          <a:effectLst/>
                        </a:rPr>
                        <a:t>Temmuz-Ağustos-Eylül</a:t>
                      </a:r>
                    </a:p>
                  </a:txBody>
                  <a:tcPr marL="23919" marR="23919" marT="23919" marB="23919">
                    <a:lnL w="6350" cap="flat" cmpd="sng" algn="ctr">
                      <a:solidFill>
                        <a:srgbClr val="E0FB60"/>
                      </a:solidFill>
                      <a:prstDash val="solid"/>
                      <a:round/>
                      <a:headEnd type="none" w="med" len="med"/>
                      <a:tailEnd type="none" w="med" len="med"/>
                    </a:lnL>
                    <a:lnR w="6350" cap="flat" cmpd="sng" algn="ctr">
                      <a:solidFill>
                        <a:srgbClr val="301261"/>
                      </a:solidFill>
                      <a:prstDash val="solid"/>
                      <a:round/>
                      <a:headEnd type="none" w="med" len="med"/>
                      <a:tailEnd type="none" w="med" len="med"/>
                    </a:lnR>
                    <a:lnT w="6350" cap="flat" cmpd="sng" algn="ctr">
                      <a:solidFill>
                        <a:srgbClr val="B07361"/>
                      </a:solidFill>
                      <a:prstDash val="solid"/>
                      <a:round/>
                      <a:headEnd type="none" w="med" len="med"/>
                      <a:tailEnd type="none" w="med" len="med"/>
                    </a:lnT>
                    <a:lnB w="6350" cap="flat" cmpd="sng" algn="ctr">
                      <a:solidFill>
                        <a:srgbClr val="F85561"/>
                      </a:solidFill>
                      <a:prstDash val="solid"/>
                      <a:round/>
                      <a:headEnd type="none" w="med" len="med"/>
                      <a:tailEnd type="none" w="med" len="med"/>
                    </a:lnB>
                  </a:tcPr>
                </a:tc>
                <a:tc rowSpan="3">
                  <a:txBody>
                    <a:bodyPr/>
                    <a:lstStyle/>
                    <a:p>
                      <a:pPr algn="l" fontAlgn="base"/>
                      <a:r>
                        <a:rPr lang="tr-TR" sz="1900">
                          <a:effectLst/>
                        </a:rPr>
                        <a:t>Kasım ayı sonunda</a:t>
                      </a:r>
                    </a:p>
                  </a:txBody>
                  <a:tcPr marL="23919" marR="23919" marT="23919" marB="23919">
                    <a:lnL w="6350" cap="flat" cmpd="sng" algn="ctr">
                      <a:solidFill>
                        <a:srgbClr val="301261"/>
                      </a:solidFill>
                      <a:prstDash val="solid"/>
                      <a:round/>
                      <a:headEnd type="none" w="med" len="med"/>
                      <a:tailEnd type="none" w="med" len="med"/>
                    </a:lnL>
                    <a:lnR>
                      <a:noFill/>
                    </a:lnR>
                    <a:lnT w="6350" cap="flat" cmpd="sng" algn="ctr">
                      <a:solidFill>
                        <a:srgbClr val="A81261"/>
                      </a:solidFill>
                      <a:prstDash val="solid"/>
                      <a:round/>
                      <a:headEnd type="none" w="med" len="med"/>
                      <a:tailEnd type="none" w="med" len="med"/>
                    </a:lnT>
                    <a:lnB w="6350" cap="flat" cmpd="sng" algn="ctr">
                      <a:solidFill>
                        <a:srgbClr val="501661"/>
                      </a:solidFill>
                      <a:prstDash val="solid"/>
                      <a:round/>
                      <a:headEnd type="none" w="med" len="med"/>
                      <a:tailEnd type="none" w="med" len="med"/>
                    </a:lnB>
                  </a:tcPr>
                </a:tc>
                <a:extLst>
                  <a:ext uri="{0D108BD9-81ED-4DB2-BD59-A6C34878D82A}">
                    <a16:rowId xmlns:a16="http://schemas.microsoft.com/office/drawing/2014/main" xmlns="" val="1356459286"/>
                  </a:ext>
                </a:extLst>
              </a:tr>
              <a:tr h="332317">
                <a:tc>
                  <a:txBody>
                    <a:bodyPr/>
                    <a:lstStyle/>
                    <a:p>
                      <a:pPr fontAlgn="base"/>
                      <a:r>
                        <a:rPr lang="tr-TR" sz="1900" b="1" dirty="0">
                          <a:effectLst>
                            <a:outerShdw blurRad="38100" dist="38100" dir="2700000" algn="tl">
                              <a:srgbClr val="000000">
                                <a:alpha val="43137"/>
                              </a:srgbClr>
                            </a:outerShdw>
                          </a:effectLst>
                        </a:rPr>
                        <a:t>Ağustos</a:t>
                      </a:r>
                    </a:p>
                  </a:txBody>
                  <a:tcPr marL="23919" marR="23919" marT="23919" marB="23919">
                    <a:lnL w="6350" cap="flat" cmpd="sng" algn="ctr">
                      <a:solidFill>
                        <a:srgbClr val="A03B61"/>
                      </a:solidFill>
                      <a:prstDash val="solid"/>
                      <a:round/>
                      <a:headEnd type="none" w="med" len="med"/>
                      <a:tailEnd type="none" w="med" len="med"/>
                    </a:lnL>
                    <a:lnR w="6350" cap="flat" cmpd="sng" algn="ctr">
                      <a:solidFill>
                        <a:srgbClr val="501661"/>
                      </a:solidFill>
                      <a:prstDash val="solid"/>
                      <a:round/>
                      <a:headEnd type="none" w="med" len="med"/>
                      <a:tailEnd type="none" w="med" len="med"/>
                    </a:lnR>
                    <a:lnT w="6350" cap="flat" cmpd="sng" algn="ctr">
                      <a:solidFill>
                        <a:srgbClr val="781B61"/>
                      </a:solidFill>
                      <a:prstDash val="solid"/>
                      <a:round/>
                      <a:headEnd type="none" w="med" len="med"/>
                      <a:tailEnd type="none" w="med" len="med"/>
                    </a:lnT>
                    <a:lnB w="6350" cap="flat" cmpd="sng" algn="ctr">
                      <a:solidFill>
                        <a:srgbClr val="584461"/>
                      </a:solidFill>
                      <a:prstDash val="solid"/>
                      <a:round/>
                      <a:headEnd type="none" w="med" len="med"/>
                      <a:tailEnd type="none" w="med" len="med"/>
                    </a:lnB>
                  </a:tcPr>
                </a:tc>
                <a:tc>
                  <a:txBody>
                    <a:bodyPr/>
                    <a:lstStyle/>
                    <a:p>
                      <a:pPr algn="l" fontAlgn="base"/>
                      <a:r>
                        <a:rPr lang="tr-TR" sz="1900" b="1" dirty="0">
                          <a:effectLst/>
                        </a:rPr>
                        <a:t>Kasım Ayı Sonunda</a:t>
                      </a:r>
                    </a:p>
                  </a:txBody>
                  <a:tcPr marL="23919" marR="23919" marT="23919" marB="23919">
                    <a:lnL w="6350" cap="flat" cmpd="sng" algn="ctr">
                      <a:solidFill>
                        <a:srgbClr val="501661"/>
                      </a:solidFill>
                      <a:prstDash val="solid"/>
                      <a:round/>
                      <a:headEnd type="none" w="med" len="med"/>
                      <a:tailEnd type="none" w="med" len="med"/>
                    </a:lnL>
                    <a:lnR w="6350" cap="flat" cmpd="sng" algn="ctr">
                      <a:solidFill>
                        <a:srgbClr val="E0FB60"/>
                      </a:solidFill>
                      <a:prstDash val="solid"/>
                      <a:round/>
                      <a:headEnd type="none" w="med" len="med"/>
                      <a:tailEnd type="none" w="med" len="med"/>
                    </a:lnR>
                    <a:lnT w="6350" cap="flat" cmpd="sng" algn="ctr">
                      <a:solidFill>
                        <a:srgbClr val="381661"/>
                      </a:solidFill>
                      <a:prstDash val="solid"/>
                      <a:round/>
                      <a:headEnd type="none" w="med" len="med"/>
                      <a:tailEnd type="none" w="med" len="med"/>
                    </a:lnT>
                    <a:lnB w="6350" cap="flat" cmpd="sng" algn="ctr">
                      <a:solidFill>
                        <a:srgbClr val="5016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33003284"/>
                  </a:ext>
                </a:extLst>
              </a:tr>
              <a:tr h="332317">
                <a:tc>
                  <a:txBody>
                    <a:bodyPr/>
                    <a:lstStyle/>
                    <a:p>
                      <a:pPr fontAlgn="base"/>
                      <a:r>
                        <a:rPr lang="tr-TR" sz="1900" b="1" dirty="0">
                          <a:effectLst>
                            <a:outerShdw blurRad="38100" dist="38100" dir="2700000" algn="tl">
                              <a:srgbClr val="000000">
                                <a:alpha val="43137"/>
                              </a:srgbClr>
                            </a:outerShdw>
                          </a:effectLst>
                        </a:rPr>
                        <a:t>Eylül</a:t>
                      </a:r>
                    </a:p>
                  </a:txBody>
                  <a:tcPr marL="23919" marR="23919" marT="23919" marB="23919">
                    <a:lnL w="6350" cap="flat" cmpd="sng" algn="ctr">
                      <a:solidFill>
                        <a:srgbClr val="984361"/>
                      </a:solidFill>
                      <a:prstDash val="solid"/>
                      <a:round/>
                      <a:headEnd type="none" w="med" len="med"/>
                      <a:tailEnd type="none" w="med" len="med"/>
                    </a:lnL>
                    <a:lnR w="6350" cap="flat" cmpd="sng" algn="ctr">
                      <a:solidFill>
                        <a:srgbClr val="781B61"/>
                      </a:solidFill>
                      <a:prstDash val="solid"/>
                      <a:round/>
                      <a:headEnd type="none" w="med" len="med"/>
                      <a:tailEnd type="none" w="med" len="med"/>
                    </a:lnR>
                    <a:lnT w="6350" cap="flat" cmpd="sng" algn="ctr">
                      <a:solidFill>
                        <a:srgbClr val="584461"/>
                      </a:solidFill>
                      <a:prstDash val="solid"/>
                      <a:round/>
                      <a:headEnd type="none" w="med" len="med"/>
                      <a:tailEnd type="none" w="med" len="med"/>
                    </a:lnT>
                    <a:lnB w="6350" cap="flat" cmpd="sng" algn="ctr">
                      <a:solidFill>
                        <a:srgbClr val="E84D61"/>
                      </a:solidFill>
                      <a:prstDash val="solid"/>
                      <a:round/>
                      <a:headEnd type="none" w="med" len="med"/>
                      <a:tailEnd type="none" w="med" len="med"/>
                    </a:lnB>
                  </a:tcPr>
                </a:tc>
                <a:tc>
                  <a:txBody>
                    <a:bodyPr/>
                    <a:lstStyle/>
                    <a:p>
                      <a:pPr algn="l" fontAlgn="base"/>
                      <a:r>
                        <a:rPr lang="tr-TR" sz="1900" b="1" dirty="0">
                          <a:effectLst/>
                        </a:rPr>
                        <a:t>Aralık Ayı Sonunda</a:t>
                      </a:r>
                    </a:p>
                  </a:txBody>
                  <a:tcPr marL="23919" marR="23919" marT="23919" marB="23919">
                    <a:lnL w="6350" cap="flat" cmpd="sng" algn="ctr">
                      <a:solidFill>
                        <a:srgbClr val="781B61"/>
                      </a:solidFill>
                      <a:prstDash val="solid"/>
                      <a:round/>
                      <a:headEnd type="none" w="med" len="med"/>
                      <a:tailEnd type="none" w="med" len="med"/>
                    </a:lnL>
                    <a:lnR w="6350" cap="flat" cmpd="sng" algn="ctr">
                      <a:solidFill>
                        <a:srgbClr val="E0FB60"/>
                      </a:solidFill>
                      <a:prstDash val="solid"/>
                      <a:round/>
                      <a:headEnd type="none" w="med" len="med"/>
                      <a:tailEnd type="none" w="med" len="med"/>
                    </a:lnR>
                    <a:lnT w="6350" cap="flat" cmpd="sng" algn="ctr">
                      <a:solidFill>
                        <a:srgbClr val="501661"/>
                      </a:solidFill>
                      <a:prstDash val="solid"/>
                      <a:round/>
                      <a:headEnd type="none" w="med" len="med"/>
                      <a:tailEnd type="none" w="med" len="med"/>
                    </a:lnT>
                    <a:lnB w="6350" cap="flat" cmpd="sng" algn="ctr">
                      <a:solidFill>
                        <a:srgbClr val="704D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803727962"/>
                  </a:ext>
                </a:extLst>
              </a:tr>
              <a:tr h="332317">
                <a:tc>
                  <a:txBody>
                    <a:bodyPr/>
                    <a:lstStyle/>
                    <a:p>
                      <a:pPr fontAlgn="base"/>
                      <a:r>
                        <a:rPr lang="tr-TR" sz="1900" b="1" dirty="0">
                          <a:effectLst>
                            <a:outerShdw blurRad="38100" dist="38100" dir="2700000" algn="tl">
                              <a:srgbClr val="000000">
                                <a:alpha val="43137"/>
                              </a:srgbClr>
                            </a:outerShdw>
                          </a:effectLst>
                        </a:rPr>
                        <a:t>Ekim</a:t>
                      </a:r>
                    </a:p>
                  </a:txBody>
                  <a:tcPr marL="23919" marR="23919" marT="23919" marB="23919">
                    <a:lnL w="6350" cap="flat" cmpd="sng" algn="ctr">
                      <a:solidFill>
                        <a:srgbClr val="104D61"/>
                      </a:solidFill>
                      <a:prstDash val="solid"/>
                      <a:round/>
                      <a:headEnd type="none" w="med" len="med"/>
                      <a:tailEnd type="none" w="med" len="med"/>
                    </a:lnL>
                    <a:lnR w="6350" cap="flat" cmpd="sng" algn="ctr">
                      <a:solidFill>
                        <a:srgbClr val="F85561"/>
                      </a:solidFill>
                      <a:prstDash val="solid"/>
                      <a:round/>
                      <a:headEnd type="none" w="med" len="med"/>
                      <a:tailEnd type="none" w="med" len="med"/>
                    </a:lnR>
                    <a:lnT w="6350" cap="flat" cmpd="sng" algn="ctr">
                      <a:solidFill>
                        <a:srgbClr val="E84D61"/>
                      </a:solidFill>
                      <a:prstDash val="solid"/>
                      <a:round/>
                      <a:headEnd type="none" w="med" len="med"/>
                      <a:tailEnd type="none" w="med" len="med"/>
                    </a:lnT>
                    <a:lnB w="6350" cap="flat" cmpd="sng" algn="ctr">
                      <a:solidFill>
                        <a:srgbClr val="E80E61"/>
                      </a:solidFill>
                      <a:prstDash val="solid"/>
                      <a:round/>
                      <a:headEnd type="none" w="med" len="med"/>
                      <a:tailEnd type="none" w="med" len="med"/>
                    </a:lnB>
                  </a:tcPr>
                </a:tc>
                <a:tc>
                  <a:txBody>
                    <a:bodyPr/>
                    <a:lstStyle/>
                    <a:p>
                      <a:pPr fontAlgn="base"/>
                      <a:r>
                        <a:rPr lang="tr-TR" sz="1900" b="1" dirty="0">
                          <a:effectLst/>
                        </a:rPr>
                        <a:t>Ocak Ayı Sonunda</a:t>
                      </a:r>
                    </a:p>
                  </a:txBody>
                  <a:tcPr marL="23919" marR="23919" marT="23919" marB="23919">
                    <a:lnL w="6350" cap="flat" cmpd="sng" algn="ctr">
                      <a:solidFill>
                        <a:srgbClr val="F85561"/>
                      </a:solidFill>
                      <a:prstDash val="solid"/>
                      <a:round/>
                      <a:headEnd type="none" w="med" len="med"/>
                      <a:tailEnd type="none" w="med" len="med"/>
                    </a:lnL>
                    <a:lnR w="6350" cap="flat" cmpd="sng" algn="ctr">
                      <a:solidFill>
                        <a:srgbClr val="306061"/>
                      </a:solidFill>
                      <a:prstDash val="solid"/>
                      <a:round/>
                      <a:headEnd type="none" w="med" len="med"/>
                      <a:tailEnd type="none" w="med" len="med"/>
                    </a:lnR>
                    <a:lnT w="6350" cap="flat" cmpd="sng" algn="ctr">
                      <a:solidFill>
                        <a:srgbClr val="704D61"/>
                      </a:solidFill>
                      <a:prstDash val="solid"/>
                      <a:round/>
                      <a:headEnd type="none" w="med" len="med"/>
                      <a:tailEnd type="none" w="med" len="med"/>
                    </a:lnT>
                    <a:lnB w="6350" cap="flat" cmpd="sng" algn="ctr">
                      <a:solidFill>
                        <a:srgbClr val="981661"/>
                      </a:solidFill>
                      <a:prstDash val="solid"/>
                      <a:round/>
                      <a:headEnd type="none" w="med" len="med"/>
                      <a:tailEnd type="none" w="med" len="med"/>
                    </a:lnB>
                  </a:tcPr>
                </a:tc>
                <a:tc rowSpan="3">
                  <a:txBody>
                    <a:bodyPr/>
                    <a:lstStyle/>
                    <a:p>
                      <a:pPr fontAlgn="base"/>
                      <a:r>
                        <a:rPr lang="tr-TR" sz="1900" dirty="0">
                          <a:effectLst/>
                        </a:rPr>
                        <a:t>Ekim-Kasım-Aralık</a:t>
                      </a:r>
                    </a:p>
                  </a:txBody>
                  <a:tcPr marL="23919" marR="23919" marT="23919" marB="23919">
                    <a:lnL w="6350" cap="flat" cmpd="sng" algn="ctr">
                      <a:solidFill>
                        <a:srgbClr val="306061"/>
                      </a:solidFill>
                      <a:prstDash val="solid"/>
                      <a:round/>
                      <a:headEnd type="none" w="med" len="med"/>
                      <a:tailEnd type="none" w="med" len="med"/>
                    </a:lnL>
                    <a:lnR w="6350" cap="flat" cmpd="sng" algn="ctr">
                      <a:solidFill>
                        <a:srgbClr val="781B61"/>
                      </a:solidFill>
                      <a:prstDash val="solid"/>
                      <a:round/>
                      <a:headEnd type="none" w="med" len="med"/>
                      <a:tailEnd type="none" w="med" len="med"/>
                    </a:lnR>
                    <a:lnT w="6350" cap="flat" cmpd="sng" algn="ctr">
                      <a:solidFill>
                        <a:srgbClr val="F85561"/>
                      </a:solidFill>
                      <a:prstDash val="solid"/>
                      <a:round/>
                      <a:headEnd type="none" w="med" len="med"/>
                      <a:tailEnd type="none" w="med" len="med"/>
                    </a:lnT>
                    <a:lnB w="6350" cap="flat" cmpd="sng" algn="ctr">
                      <a:solidFill>
                        <a:srgbClr val="285661"/>
                      </a:solidFill>
                      <a:prstDash val="solid"/>
                      <a:round/>
                      <a:headEnd type="none" w="med" len="med"/>
                      <a:tailEnd type="none" w="med" len="med"/>
                    </a:lnB>
                  </a:tcPr>
                </a:tc>
                <a:tc rowSpan="3">
                  <a:txBody>
                    <a:bodyPr/>
                    <a:lstStyle/>
                    <a:p>
                      <a:pPr algn="l" fontAlgn="base"/>
                      <a:r>
                        <a:rPr lang="tr-TR" sz="1900" dirty="0">
                          <a:effectLst/>
                        </a:rPr>
                        <a:t>Gelir/Kurumlar beyannamelerinin verileceği ayın sonuna kadar</a:t>
                      </a:r>
                    </a:p>
                  </a:txBody>
                  <a:tcPr marL="23919" marR="23919" marT="23919" marB="23919">
                    <a:lnL w="6350" cap="flat" cmpd="sng" algn="ctr">
                      <a:solidFill>
                        <a:srgbClr val="781B61"/>
                      </a:solidFill>
                      <a:prstDash val="solid"/>
                      <a:round/>
                      <a:headEnd type="none" w="med" len="med"/>
                      <a:tailEnd type="none" w="med" len="med"/>
                    </a:lnL>
                    <a:lnR>
                      <a:noFill/>
                    </a:lnR>
                    <a:lnT w="6350" cap="flat" cmpd="sng" algn="ctr">
                      <a:solidFill>
                        <a:srgbClr val="50166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719813327"/>
                  </a:ext>
                </a:extLst>
              </a:tr>
              <a:tr h="332317">
                <a:tc>
                  <a:txBody>
                    <a:bodyPr/>
                    <a:lstStyle/>
                    <a:p>
                      <a:pPr fontAlgn="base"/>
                      <a:r>
                        <a:rPr lang="tr-TR" sz="1900" b="1" dirty="0">
                          <a:effectLst>
                            <a:outerShdw blurRad="38100" dist="38100" dir="2700000" algn="tl">
                              <a:srgbClr val="000000">
                                <a:alpha val="43137"/>
                              </a:srgbClr>
                            </a:outerShdw>
                          </a:effectLst>
                        </a:rPr>
                        <a:t>Kasım</a:t>
                      </a:r>
                    </a:p>
                  </a:txBody>
                  <a:tcPr marL="23919" marR="23919" marT="23919" marB="23919">
                    <a:lnL w="6350" cap="flat" cmpd="sng" algn="ctr">
                      <a:solidFill>
                        <a:srgbClr val="B00D61"/>
                      </a:solidFill>
                      <a:prstDash val="solid"/>
                      <a:round/>
                      <a:headEnd type="none" w="med" len="med"/>
                      <a:tailEnd type="none" w="med" len="med"/>
                    </a:lnL>
                    <a:lnR w="6350" cap="flat" cmpd="sng" algn="ctr">
                      <a:solidFill>
                        <a:srgbClr val="781B61"/>
                      </a:solidFill>
                      <a:prstDash val="solid"/>
                      <a:round/>
                      <a:headEnd type="none" w="med" len="med"/>
                      <a:tailEnd type="none" w="med" len="med"/>
                    </a:lnR>
                    <a:lnT w="6350" cap="flat" cmpd="sng" algn="ctr">
                      <a:solidFill>
                        <a:srgbClr val="E80E61"/>
                      </a:solidFill>
                      <a:prstDash val="solid"/>
                      <a:round/>
                      <a:headEnd type="none" w="med" len="med"/>
                      <a:tailEnd type="none" w="med" len="med"/>
                    </a:lnT>
                    <a:lnB w="6350" cap="flat" cmpd="sng" algn="ctr">
                      <a:solidFill>
                        <a:srgbClr val="000F61"/>
                      </a:solidFill>
                      <a:prstDash val="solid"/>
                      <a:round/>
                      <a:headEnd type="none" w="med" len="med"/>
                      <a:tailEnd type="none" w="med" len="med"/>
                    </a:lnB>
                  </a:tcPr>
                </a:tc>
                <a:tc>
                  <a:txBody>
                    <a:bodyPr/>
                    <a:lstStyle/>
                    <a:p>
                      <a:pPr algn="l" fontAlgn="base"/>
                      <a:r>
                        <a:rPr lang="tr-TR" sz="1900" b="1" dirty="0">
                          <a:effectLst/>
                        </a:rPr>
                        <a:t>Şubat Ayı Sonunda</a:t>
                      </a:r>
                    </a:p>
                  </a:txBody>
                  <a:tcPr marL="23919" marR="23919" marT="23919" marB="23919">
                    <a:lnL w="6350" cap="flat" cmpd="sng" algn="ctr">
                      <a:solidFill>
                        <a:srgbClr val="781B61"/>
                      </a:solidFill>
                      <a:prstDash val="solid"/>
                      <a:round/>
                      <a:headEnd type="none" w="med" len="med"/>
                      <a:tailEnd type="none" w="med" len="med"/>
                    </a:lnL>
                    <a:lnR w="6350" cap="flat" cmpd="sng" algn="ctr">
                      <a:solidFill>
                        <a:srgbClr val="306061"/>
                      </a:solidFill>
                      <a:prstDash val="solid"/>
                      <a:round/>
                      <a:headEnd type="none" w="med" len="med"/>
                      <a:tailEnd type="none" w="med" len="med"/>
                    </a:lnR>
                    <a:lnT w="6350" cap="flat" cmpd="sng" algn="ctr">
                      <a:solidFill>
                        <a:srgbClr val="98166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540897257"/>
                  </a:ext>
                </a:extLst>
              </a:tr>
              <a:tr h="901277">
                <a:tc>
                  <a:txBody>
                    <a:bodyPr/>
                    <a:lstStyle/>
                    <a:p>
                      <a:pPr fontAlgn="base"/>
                      <a:r>
                        <a:rPr lang="tr-TR" sz="1900" b="1" dirty="0">
                          <a:effectLst>
                            <a:outerShdw blurRad="38100" dist="38100" dir="2700000" algn="tl">
                              <a:srgbClr val="000000">
                                <a:alpha val="43137"/>
                              </a:srgbClr>
                            </a:outerShdw>
                          </a:effectLst>
                        </a:rPr>
                        <a:t>Aralık</a:t>
                      </a:r>
                    </a:p>
                  </a:txBody>
                  <a:tcPr marL="23919" marR="23919" marT="23919" marB="23919">
                    <a:lnL>
                      <a:noFill/>
                    </a:lnL>
                    <a:lnR w="6350" cap="flat" cmpd="sng" algn="ctr">
                      <a:solidFill>
                        <a:srgbClr val="808080"/>
                      </a:solidFill>
                      <a:prstDash val="solid"/>
                      <a:round/>
                      <a:headEnd type="none" w="med" len="med"/>
                      <a:tailEnd type="none" w="med" len="med"/>
                    </a:lnR>
                    <a:lnT w="6350" cap="flat" cmpd="sng" algn="ctr">
                      <a:solidFill>
                        <a:srgbClr val="000F61"/>
                      </a:solidFill>
                      <a:prstDash val="solid"/>
                      <a:round/>
                      <a:headEnd type="none" w="med" len="med"/>
                      <a:tailEnd type="none" w="med" len="med"/>
                    </a:lnT>
                    <a:lnB>
                      <a:noFill/>
                    </a:lnB>
                  </a:tcPr>
                </a:tc>
                <a:tc>
                  <a:txBody>
                    <a:bodyPr/>
                    <a:lstStyle/>
                    <a:p>
                      <a:pPr algn="l" fontAlgn="base"/>
                      <a:r>
                        <a:rPr lang="tr-TR" sz="1900" dirty="0">
                          <a:effectLst/>
                        </a:rPr>
                        <a:t>Gelir/Kurumlar vergisi beyannamelerinin verileceği ayın sonuna kadar</a:t>
                      </a:r>
                    </a:p>
                  </a:txBody>
                  <a:tcPr marL="23919" marR="23919" marT="23919" marB="23919">
                    <a:lnL w="6350" cap="flat" cmpd="sng" algn="ctr">
                      <a:solidFill>
                        <a:srgbClr val="808080"/>
                      </a:solidFill>
                      <a:prstDash val="solid"/>
                      <a:round/>
                      <a:headEnd type="none" w="med" len="med"/>
                      <a:tailEnd type="none" w="med" len="med"/>
                    </a:lnL>
                    <a:lnR w="6350" cap="flat" cmpd="sng" algn="ctr">
                      <a:solidFill>
                        <a:srgbClr val="306061"/>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641477160"/>
                  </a:ext>
                </a:extLst>
              </a:tr>
            </a:tbl>
          </a:graphicData>
        </a:graphic>
      </p:graphicFrame>
      <p:sp>
        <p:nvSpPr>
          <p:cNvPr id="9" name="Title 3">
            <a:extLst>
              <a:ext uri="{FF2B5EF4-FFF2-40B4-BE49-F238E27FC236}">
                <a16:creationId xmlns:a16="http://schemas.microsoft.com/office/drawing/2014/main" xmlns="" id="{5F7D3A54-024C-44C5-9705-D17730705A55}"/>
              </a:ext>
            </a:extLst>
          </p:cNvPr>
          <p:cNvSpPr>
            <a:spLocks noGrp="1"/>
          </p:cNvSpPr>
          <p:nvPr>
            <p:ph type="title"/>
          </p:nvPr>
        </p:nvSpPr>
        <p:spPr>
          <a:xfrm>
            <a:off x="289582" y="296936"/>
            <a:ext cx="6899535" cy="763525"/>
          </a:xfrm>
        </p:spPr>
        <p:txBody>
          <a:bodyPr>
            <a:normAutofit/>
          </a:bodyPr>
          <a:lstStyle/>
          <a:p>
            <a:r>
              <a:rPr lang="tr-TR" dirty="0"/>
              <a:t>Berat Alma/Yükleme Süreleri</a:t>
            </a:r>
            <a:endParaRPr lang="en-US" dirty="0"/>
          </a:p>
        </p:txBody>
      </p:sp>
    </p:spTree>
    <p:extLst>
      <p:ext uri="{BB962C8B-B14F-4D97-AF65-F5344CB8AC3E}">
        <p14:creationId xmlns:p14="http://schemas.microsoft.com/office/powerpoint/2010/main" val="373711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206660-EF2F-4089-9418-B25BA7F7CB4C}"/>
              </a:ext>
            </a:extLst>
          </p:cNvPr>
          <p:cNvSpPr txBox="1">
            <a:spLocks/>
          </p:cNvSpPr>
          <p:nvPr/>
        </p:nvSpPr>
        <p:spPr>
          <a:xfrm>
            <a:off x="-499175" y="954253"/>
            <a:ext cx="6994344" cy="763525"/>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5867" dirty="0"/>
              <a:t>E-DEFTER</a:t>
            </a:r>
            <a:endParaRPr lang="en-US" sz="5867" dirty="0"/>
          </a:p>
        </p:txBody>
      </p:sp>
      <p:sp>
        <p:nvSpPr>
          <p:cNvPr id="2" name="Metin kutusu 1">
            <a:extLst>
              <a:ext uri="{FF2B5EF4-FFF2-40B4-BE49-F238E27FC236}">
                <a16:creationId xmlns:a16="http://schemas.microsoft.com/office/drawing/2014/main" xmlns="" id="{A1FC788F-CD0A-4DCC-B297-B606F834F346}"/>
              </a:ext>
            </a:extLst>
          </p:cNvPr>
          <p:cNvSpPr txBox="1"/>
          <p:nvPr/>
        </p:nvSpPr>
        <p:spPr>
          <a:xfrm>
            <a:off x="191407" y="2003754"/>
            <a:ext cx="11401973" cy="4063228"/>
          </a:xfrm>
          <a:prstGeom prst="rect">
            <a:avLst/>
          </a:prstGeom>
          <a:noFill/>
        </p:spPr>
        <p:txBody>
          <a:bodyPr wrap="square" rtlCol="0">
            <a:spAutoFit/>
          </a:bodyPr>
          <a:lstStyle/>
          <a:p>
            <a:r>
              <a:rPr lang="tr-TR" sz="2667" dirty="0"/>
              <a:t>e-Defter uygulamasına geçme zorunluluğu olduğu belirtilen mükellefler; </a:t>
            </a:r>
            <a:r>
              <a:rPr lang="tr-TR" sz="2667" b="1" dirty="0">
                <a:solidFill>
                  <a:srgbClr val="FF0000"/>
                </a:solidFill>
                <a:effectLst>
                  <a:outerShdw blurRad="38100" dist="38100" dir="2700000" algn="tl">
                    <a:srgbClr val="000000">
                      <a:alpha val="43137"/>
                    </a:srgbClr>
                  </a:outerShdw>
                </a:effectLst>
              </a:rPr>
              <a:t>tam bölünme, birleşme (devralma şeklinde birleşme ve yeni kuruluş şeklinde birleşme) veya tür (nev’i) değişikliğine gitmeleri halinde </a:t>
            </a:r>
            <a:r>
              <a:rPr lang="tr-TR" sz="2667" dirty="0"/>
              <a:t>devrolunan veya birleşilen tüzel kişi mükellefler ile tam bölünme veya tür (nev’i) değişikliği sonucunda ortaya çıkan yeni tüzel kişi mükellefler elektronik defter uygulamasına geçmek zorundadır. </a:t>
            </a:r>
          </a:p>
          <a:p>
            <a:endParaRPr lang="tr-TR" sz="2667" dirty="0"/>
          </a:p>
          <a:p>
            <a:r>
              <a:rPr lang="tr-TR" sz="2667" dirty="0"/>
              <a:t>Uygulamalara geçme süresi hiçbir koşulda </a:t>
            </a:r>
            <a:r>
              <a:rPr lang="tr-TR" sz="2667" dirty="0">
                <a:solidFill>
                  <a:srgbClr val="FF0000"/>
                </a:solidFill>
              </a:rPr>
              <a:t>işlemin</a:t>
            </a:r>
            <a:r>
              <a:rPr lang="tr-TR" sz="2667" dirty="0"/>
              <a:t> ticaret siciline </a:t>
            </a:r>
            <a:r>
              <a:rPr lang="tr-TR" sz="2667" dirty="0">
                <a:solidFill>
                  <a:srgbClr val="FF0000"/>
                </a:solidFill>
              </a:rPr>
              <a:t>tescil tarihini </a:t>
            </a:r>
            <a:r>
              <a:rPr lang="tr-TR" sz="2667" dirty="0"/>
              <a:t>izleyen </a:t>
            </a:r>
            <a:r>
              <a:rPr lang="tr-TR" sz="2667" dirty="0">
                <a:solidFill>
                  <a:srgbClr val="FF0000"/>
                </a:solidFill>
              </a:rPr>
              <a:t>ayın başından itibaren 3 ayı geçemez.</a:t>
            </a:r>
          </a:p>
          <a:p>
            <a:endParaRPr lang="tr-TR" dirty="0"/>
          </a:p>
        </p:txBody>
      </p:sp>
    </p:spTree>
    <p:extLst>
      <p:ext uri="{BB962C8B-B14F-4D97-AF65-F5344CB8AC3E}">
        <p14:creationId xmlns:p14="http://schemas.microsoft.com/office/powerpoint/2010/main" val="3321904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206660-EF2F-4089-9418-B25BA7F7CB4C}"/>
              </a:ext>
            </a:extLst>
          </p:cNvPr>
          <p:cNvSpPr txBox="1">
            <a:spLocks/>
          </p:cNvSpPr>
          <p:nvPr/>
        </p:nvSpPr>
        <p:spPr>
          <a:xfrm>
            <a:off x="687451" y="549403"/>
            <a:ext cx="6994344" cy="763525"/>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5867" dirty="0"/>
              <a:t>E-DEFTER</a:t>
            </a:r>
            <a:endParaRPr lang="en-US" sz="5867" dirty="0"/>
          </a:p>
        </p:txBody>
      </p:sp>
      <p:pic>
        <p:nvPicPr>
          <p:cNvPr id="5" name="Resim 4">
            <a:extLst>
              <a:ext uri="{FF2B5EF4-FFF2-40B4-BE49-F238E27FC236}">
                <a16:creationId xmlns:a16="http://schemas.microsoft.com/office/drawing/2014/main" xmlns="" id="{D0A01199-57DE-4A60-9DB4-EB836BE6E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29" y="1429579"/>
            <a:ext cx="12194295" cy="5465067"/>
          </a:xfrm>
          <a:prstGeom prst="rect">
            <a:avLst/>
          </a:prstGeom>
        </p:spPr>
      </p:pic>
    </p:spTree>
    <p:extLst>
      <p:ext uri="{BB962C8B-B14F-4D97-AF65-F5344CB8AC3E}">
        <p14:creationId xmlns:p14="http://schemas.microsoft.com/office/powerpoint/2010/main" val="640642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018E7C09-0ED8-4261-8B4B-13B18EB88BB9}"/>
              </a:ext>
            </a:extLst>
          </p:cNvPr>
          <p:cNvSpPr txBox="1"/>
          <p:nvPr/>
        </p:nvSpPr>
        <p:spPr>
          <a:xfrm>
            <a:off x="263124" y="1596541"/>
            <a:ext cx="11809187" cy="2205668"/>
          </a:xfrm>
          <a:prstGeom prst="rect">
            <a:avLst/>
          </a:prstGeom>
          <a:noFill/>
        </p:spPr>
        <p:txBody>
          <a:bodyPr wrap="square" rtlCol="0">
            <a:spAutoFit/>
          </a:bodyPr>
          <a:lstStyle/>
          <a:p>
            <a:r>
              <a:rPr lang="tr-TR" dirty="0">
                <a:solidFill>
                  <a:prstClr val="black"/>
                </a:solidFill>
              </a:rPr>
              <a:t>e-Arşiv Fatura uygulamasına dahil olmayan mükelleflerce, </a:t>
            </a:r>
            <a:r>
              <a:rPr lang="tr-TR" sz="3733" dirty="0">
                <a:solidFill>
                  <a:srgbClr val="FF0000"/>
                </a:solidFill>
              </a:rPr>
              <a:t>1/1/2020</a:t>
            </a:r>
            <a:r>
              <a:rPr lang="tr-TR" dirty="0">
                <a:solidFill>
                  <a:prstClr val="black"/>
                </a:solidFill>
              </a:rPr>
              <a:t> tarihinden itibaren düzenlenecek faturaların, </a:t>
            </a:r>
            <a:r>
              <a:rPr lang="tr-TR" b="1" u="sng" dirty="0">
                <a:solidFill>
                  <a:srgbClr val="FF0000"/>
                </a:solidFill>
                <a:effectLst>
                  <a:outerShdw blurRad="38100" dist="38100" dir="2700000" algn="tl">
                    <a:srgbClr val="000000">
                      <a:alpha val="43137"/>
                    </a:srgbClr>
                  </a:outerShdw>
                </a:effectLst>
              </a:rPr>
              <a:t>vergiler dahil toplam tutarının </a:t>
            </a:r>
            <a:r>
              <a:rPr lang="tr-TR" sz="3200" dirty="0">
                <a:solidFill>
                  <a:srgbClr val="FF0000"/>
                </a:solidFill>
              </a:rPr>
              <a:t>30 Bin TL’yi </a:t>
            </a:r>
            <a:endParaRPr lang="tr-TR" dirty="0">
              <a:solidFill>
                <a:srgbClr val="FF0000"/>
              </a:solidFill>
            </a:endParaRPr>
          </a:p>
          <a:p>
            <a:r>
              <a:rPr lang="tr-TR" dirty="0">
                <a:solidFill>
                  <a:prstClr val="black"/>
                </a:solidFill>
              </a:rPr>
              <a:t>(vergi mükelleflerine düzenlenenler açısından </a:t>
            </a:r>
            <a:r>
              <a:rPr lang="tr-TR" b="1" u="sng" dirty="0">
                <a:solidFill>
                  <a:srgbClr val="FF0000"/>
                </a:solidFill>
                <a:effectLst>
                  <a:outerShdw blurRad="38100" dist="38100" dir="2700000" algn="tl">
                    <a:srgbClr val="000000">
                      <a:alpha val="43137"/>
                    </a:srgbClr>
                  </a:outerShdw>
                </a:effectLst>
              </a:rPr>
              <a:t>vergiler dahil toplam tutarı </a:t>
            </a:r>
            <a:r>
              <a:rPr lang="tr-TR" sz="3200" dirty="0">
                <a:solidFill>
                  <a:srgbClr val="FF0000"/>
                </a:solidFill>
              </a:rPr>
              <a:t>5 Bin TL’yi</a:t>
            </a:r>
            <a:r>
              <a:rPr lang="tr-TR" sz="3200" dirty="0">
                <a:solidFill>
                  <a:prstClr val="black"/>
                </a:solidFill>
              </a:rPr>
              <a:t>) </a:t>
            </a:r>
            <a:r>
              <a:rPr lang="tr-TR" dirty="0">
                <a:solidFill>
                  <a:prstClr val="black"/>
                </a:solidFill>
              </a:rPr>
              <a:t>aşması halinde, </a:t>
            </a:r>
          </a:p>
          <a:p>
            <a:r>
              <a:rPr lang="tr-TR" dirty="0">
                <a:solidFill>
                  <a:prstClr val="black"/>
                </a:solidFill>
              </a:rPr>
              <a:t>söz konusu faturaların</a:t>
            </a:r>
            <a:r>
              <a:rPr lang="tr-TR" dirty="0">
                <a:solidFill>
                  <a:srgbClr val="FF0000"/>
                </a:solidFill>
              </a:rPr>
              <a:t>, “e-Arşiv Fatura” </a:t>
            </a:r>
            <a:r>
              <a:rPr lang="tr-TR" dirty="0">
                <a:solidFill>
                  <a:prstClr val="black"/>
                </a:solidFill>
              </a:rPr>
              <a:t>olarak Başkanlıkça sunulan </a:t>
            </a:r>
            <a:r>
              <a:rPr lang="tr-TR" b="1" u="sng" dirty="0">
                <a:solidFill>
                  <a:srgbClr val="FF0000"/>
                </a:solidFill>
                <a:effectLst>
                  <a:outerShdw blurRad="38100" dist="38100" dir="2700000" algn="tl">
                    <a:srgbClr val="000000">
                      <a:alpha val="43137"/>
                    </a:srgbClr>
                  </a:outerShdw>
                </a:effectLst>
              </a:rPr>
              <a:t>e-Belge düzenleme </a:t>
            </a:r>
            <a:r>
              <a:rPr lang="tr-TR" b="1" u="sng" dirty="0" err="1">
                <a:solidFill>
                  <a:srgbClr val="FF0000"/>
                </a:solidFill>
                <a:effectLst>
                  <a:outerShdw blurRad="38100" dist="38100" dir="2700000" algn="tl">
                    <a:srgbClr val="000000">
                      <a:alpha val="43137"/>
                    </a:srgbClr>
                  </a:outerShdw>
                </a:effectLst>
              </a:rPr>
              <a:t>portalı</a:t>
            </a:r>
            <a:r>
              <a:rPr lang="tr-TR" b="1" u="sng" dirty="0">
                <a:solidFill>
                  <a:srgbClr val="FF0000"/>
                </a:solidFill>
                <a:effectLst>
                  <a:outerShdw blurRad="38100" dist="38100" dir="2700000" algn="tl">
                    <a:srgbClr val="000000">
                      <a:alpha val="43137"/>
                    </a:srgbClr>
                  </a:outerShdw>
                </a:effectLst>
              </a:rPr>
              <a:t> </a:t>
            </a:r>
            <a:r>
              <a:rPr lang="tr-TR" dirty="0">
                <a:solidFill>
                  <a:prstClr val="black"/>
                </a:solidFill>
              </a:rPr>
              <a:t>üzerinden düzenlenmesi zorunlu hale getirilmiştir.</a:t>
            </a:r>
          </a:p>
        </p:txBody>
      </p:sp>
      <p:sp>
        <p:nvSpPr>
          <p:cNvPr id="4" name="Title 3">
            <a:extLst>
              <a:ext uri="{FF2B5EF4-FFF2-40B4-BE49-F238E27FC236}">
                <a16:creationId xmlns:a16="http://schemas.microsoft.com/office/drawing/2014/main" xmlns="" id="{B9206660-EF2F-4089-9418-B25BA7F7CB4C}"/>
              </a:ext>
            </a:extLst>
          </p:cNvPr>
          <p:cNvSpPr txBox="1">
            <a:spLocks/>
          </p:cNvSpPr>
          <p:nvPr/>
        </p:nvSpPr>
        <p:spPr>
          <a:xfrm>
            <a:off x="1008538" y="758808"/>
            <a:ext cx="6994344" cy="763525"/>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5867" dirty="0">
                <a:solidFill>
                  <a:schemeClr val="tx2">
                    <a:lumMod val="50000"/>
                  </a:schemeClr>
                </a:solidFill>
              </a:rPr>
              <a:t>Dikkat Edilecek Husus</a:t>
            </a:r>
            <a:endParaRPr lang="en-US" sz="5867" dirty="0">
              <a:solidFill>
                <a:schemeClr val="tx2">
                  <a:lumMod val="50000"/>
                </a:schemeClr>
              </a:solidFill>
            </a:endParaRPr>
          </a:p>
        </p:txBody>
      </p:sp>
    </p:spTree>
    <p:extLst>
      <p:ext uri="{BB962C8B-B14F-4D97-AF65-F5344CB8AC3E}">
        <p14:creationId xmlns:p14="http://schemas.microsoft.com/office/powerpoint/2010/main" val="522993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a:extLst>
              <a:ext uri="{FF2B5EF4-FFF2-40B4-BE49-F238E27FC236}">
                <a16:creationId xmlns:a16="http://schemas.microsoft.com/office/drawing/2014/main" xmlns="" id="{20DACAED-DAF8-4621-8E17-A165E547C405}"/>
              </a:ext>
            </a:extLst>
          </p:cNvPr>
          <p:cNvCxnSpPr>
            <a:cxnSpLocks/>
          </p:cNvCxnSpPr>
          <p:nvPr/>
        </p:nvCxnSpPr>
        <p:spPr>
          <a:xfrm>
            <a:off x="409903" y="6028550"/>
            <a:ext cx="1141423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E7EAAED9-591A-45FC-88B1-CE59E772259B}"/>
              </a:ext>
            </a:extLst>
          </p:cNvPr>
          <p:cNvCxnSpPr>
            <a:cxnSpLocks/>
          </p:cNvCxnSpPr>
          <p:nvPr/>
        </p:nvCxnSpPr>
        <p:spPr>
          <a:xfrm>
            <a:off x="1179859" y="6141680"/>
            <a:ext cx="0" cy="55842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xmlns="" id="{D2D0A84C-C81B-449C-8074-8B84A50B2688}"/>
              </a:ext>
            </a:extLst>
          </p:cNvPr>
          <p:cNvSpPr>
            <a:spLocks noGrp="1"/>
          </p:cNvSpPr>
          <p:nvPr>
            <p:ph type="title"/>
          </p:nvPr>
        </p:nvSpPr>
        <p:spPr>
          <a:xfrm>
            <a:off x="713929" y="471439"/>
            <a:ext cx="10806182" cy="667479"/>
          </a:xfrm>
        </p:spPr>
        <p:txBody>
          <a:bodyPr>
            <a:normAutofit/>
          </a:bodyPr>
          <a:lstStyle/>
          <a:p>
            <a:r>
              <a:rPr lang="tr-TR" b="1" dirty="0">
                <a:solidFill>
                  <a:srgbClr val="0070C0"/>
                </a:solidFill>
                <a:latin typeface="Segoe UI" panose="020B0502040204020203" pitchFamily="34" charset="0"/>
                <a:cs typeface="Segoe UI" panose="020B0502040204020203" pitchFamily="34" charset="0"/>
              </a:rPr>
              <a:t>GİB Sisteminden E-Fatura Kesmek </a:t>
            </a:r>
          </a:p>
        </p:txBody>
      </p:sp>
      <p:pic>
        <p:nvPicPr>
          <p:cNvPr id="7" name="Resim 6">
            <a:extLst>
              <a:ext uri="{FF2B5EF4-FFF2-40B4-BE49-F238E27FC236}">
                <a16:creationId xmlns:a16="http://schemas.microsoft.com/office/drawing/2014/main" xmlns="" id="{2523E4D9-4B41-4B88-8981-6DF1A21EF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514" y="1252047"/>
            <a:ext cx="8772525" cy="5344193"/>
          </a:xfrm>
          <a:prstGeom prst="rect">
            <a:avLst/>
          </a:prstGeom>
        </p:spPr>
      </p:pic>
    </p:spTree>
    <p:extLst>
      <p:ext uri="{BB962C8B-B14F-4D97-AF65-F5344CB8AC3E}">
        <p14:creationId xmlns:p14="http://schemas.microsoft.com/office/powerpoint/2010/main" val="4092095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a:extLst>
              <a:ext uri="{FF2B5EF4-FFF2-40B4-BE49-F238E27FC236}">
                <a16:creationId xmlns:a16="http://schemas.microsoft.com/office/drawing/2014/main" xmlns="" id="{E7EAAED9-591A-45FC-88B1-CE59E772259B}"/>
              </a:ext>
            </a:extLst>
          </p:cNvPr>
          <p:cNvCxnSpPr>
            <a:cxnSpLocks/>
          </p:cNvCxnSpPr>
          <p:nvPr/>
        </p:nvCxnSpPr>
        <p:spPr>
          <a:xfrm>
            <a:off x="1179859" y="6141680"/>
            <a:ext cx="0" cy="55842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xmlns="" id="{D2D0A84C-C81B-449C-8074-8B84A50B2688}"/>
              </a:ext>
            </a:extLst>
          </p:cNvPr>
          <p:cNvSpPr>
            <a:spLocks noGrp="1"/>
          </p:cNvSpPr>
          <p:nvPr>
            <p:ph type="title"/>
          </p:nvPr>
        </p:nvSpPr>
        <p:spPr>
          <a:xfrm>
            <a:off x="1179858" y="495709"/>
            <a:ext cx="10806182" cy="667479"/>
          </a:xfrm>
        </p:spPr>
        <p:txBody>
          <a:bodyPr>
            <a:normAutofit/>
          </a:bodyPr>
          <a:lstStyle/>
          <a:p>
            <a:r>
              <a:rPr lang="tr-TR" b="1" dirty="0">
                <a:solidFill>
                  <a:srgbClr val="0070C0"/>
                </a:solidFill>
                <a:latin typeface="Segoe UI" panose="020B0502040204020203" pitchFamily="34" charset="0"/>
                <a:cs typeface="Segoe UI" panose="020B0502040204020203" pitchFamily="34" charset="0"/>
              </a:rPr>
              <a:t>Maliye Sisteminden E-Fatura Kesmek </a:t>
            </a:r>
          </a:p>
        </p:txBody>
      </p:sp>
      <p:pic>
        <p:nvPicPr>
          <p:cNvPr id="5" name="Resim 4">
            <a:extLst>
              <a:ext uri="{FF2B5EF4-FFF2-40B4-BE49-F238E27FC236}">
                <a16:creationId xmlns:a16="http://schemas.microsoft.com/office/drawing/2014/main" xmlns="" id="{3244B5E2-0EB5-47CB-9BDE-4423483F7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047" y="1418330"/>
            <a:ext cx="9167648" cy="4886879"/>
          </a:xfrm>
          <a:prstGeom prst="rect">
            <a:avLst/>
          </a:prstGeom>
        </p:spPr>
      </p:pic>
    </p:spTree>
    <p:extLst>
      <p:ext uri="{BB962C8B-B14F-4D97-AF65-F5344CB8AC3E}">
        <p14:creationId xmlns:p14="http://schemas.microsoft.com/office/powerpoint/2010/main" val="1423139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520DFCD-645B-463C-B9A2-75DD2CD6046A}"/>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592F5A83-61A8-4F2C-9AB9-3358EA436AFA}"/>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xmlns="" id="{180D91B0-79AC-40C1-87FC-E70AA00D4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2" y="830639"/>
            <a:ext cx="12173576" cy="5130534"/>
          </a:xfrm>
          <a:prstGeom prst="rect">
            <a:avLst/>
          </a:prstGeom>
        </p:spPr>
      </p:pic>
    </p:spTree>
    <p:extLst>
      <p:ext uri="{BB962C8B-B14F-4D97-AF65-F5344CB8AC3E}">
        <p14:creationId xmlns:p14="http://schemas.microsoft.com/office/powerpoint/2010/main" val="272345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F0E0E53E-75AB-478D-AC4D-FBE0BD60D6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969" y="502571"/>
            <a:ext cx="11210124" cy="6064875"/>
          </a:xfrm>
          <a:prstGeom prst="rect">
            <a:avLst/>
          </a:prstGeom>
        </p:spPr>
      </p:pic>
      <p:pic>
        <p:nvPicPr>
          <p:cNvPr id="5" name="Resim 4">
            <a:extLst>
              <a:ext uri="{FF2B5EF4-FFF2-40B4-BE49-F238E27FC236}">
                <a16:creationId xmlns:a16="http://schemas.microsoft.com/office/drawing/2014/main" xmlns="" id="{F2C70BD1-6747-4EC8-B10B-5FC8F8431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03" y="1250437"/>
            <a:ext cx="10776504" cy="4756394"/>
          </a:xfrm>
          <a:prstGeom prst="rect">
            <a:avLst/>
          </a:prstGeom>
        </p:spPr>
      </p:pic>
    </p:spTree>
    <p:extLst>
      <p:ext uri="{BB962C8B-B14F-4D97-AF65-F5344CB8AC3E}">
        <p14:creationId xmlns:p14="http://schemas.microsoft.com/office/powerpoint/2010/main" val="657791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E3D9954A-BCE0-4CCD-86FD-4865901FA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02" y="481631"/>
            <a:ext cx="11316753" cy="6083968"/>
          </a:xfrm>
          <a:prstGeom prst="rect">
            <a:avLst/>
          </a:prstGeom>
        </p:spPr>
      </p:pic>
    </p:spTree>
    <p:extLst>
      <p:ext uri="{BB962C8B-B14F-4D97-AF65-F5344CB8AC3E}">
        <p14:creationId xmlns:p14="http://schemas.microsoft.com/office/powerpoint/2010/main" val="2070703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D5E251C6-6756-4A38-BFD7-3B661A8FBF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047" y="474650"/>
            <a:ext cx="11625650" cy="6037831"/>
          </a:xfrm>
          <a:prstGeom prst="rect">
            <a:avLst/>
          </a:prstGeom>
        </p:spPr>
      </p:pic>
    </p:spTree>
    <p:extLst>
      <p:ext uri="{BB962C8B-B14F-4D97-AF65-F5344CB8AC3E}">
        <p14:creationId xmlns:p14="http://schemas.microsoft.com/office/powerpoint/2010/main" val="117723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FD7C982-2C08-4594-BE3A-05257E7C69BF}"/>
              </a:ext>
            </a:extLst>
          </p:cNvPr>
          <p:cNvSpPr txBox="1"/>
          <p:nvPr/>
        </p:nvSpPr>
        <p:spPr>
          <a:xfrm>
            <a:off x="1996324" y="1542614"/>
            <a:ext cx="7149420" cy="2677656"/>
          </a:xfrm>
          <a:prstGeom prst="rect">
            <a:avLst/>
          </a:prstGeom>
          <a:noFill/>
        </p:spPr>
        <p:txBody>
          <a:bodyPr wrap="square">
            <a:spAutoFit/>
          </a:bodyPr>
          <a:lstStyle/>
          <a:p>
            <a:r>
              <a:rPr lang="tr-TR" sz="2400" dirty="0">
                <a:effectLst/>
                <a:latin typeface="Times New Roman" panose="02020603050405020304" pitchFamily="18" charset="0"/>
                <a:ea typeface="Calibri" panose="020F0502020204030204" pitchFamily="34" charset="0"/>
              </a:rPr>
              <a:t>e-Belge uygulamalarına dâhil olan mükellefler, uygulamaya dâhil oldukları tarihin içinde bulunduğu ayın (e-Fatura ve e-Arşiv Fatura uygulamaları için 7 </a:t>
            </a:r>
            <a:r>
              <a:rPr lang="tr-TR" sz="2400" dirty="0" err="1">
                <a:effectLst/>
                <a:latin typeface="Times New Roman" panose="02020603050405020304" pitchFamily="18" charset="0"/>
                <a:ea typeface="Calibri" panose="020F0502020204030204" pitchFamily="34" charset="0"/>
              </a:rPr>
              <a:t>nci</a:t>
            </a:r>
            <a:r>
              <a:rPr lang="tr-TR" sz="2400" dirty="0">
                <a:effectLst/>
                <a:latin typeface="Times New Roman" panose="02020603050405020304" pitchFamily="18" charset="0"/>
                <a:ea typeface="Calibri" panose="020F0502020204030204" pitchFamily="34" charset="0"/>
              </a:rPr>
              <a:t> günün) sonuna kadar, söz konusu belgeleri kâğıt ortamda da düzenleyebilirler. Ancak aynı işlem için e-Belge veya kâğıt ortamdaki belgelerinden sadece birinin düzenlenmesi gerekmektedir. </a:t>
            </a:r>
            <a:endParaRPr lang="tr-TR" sz="2400" dirty="0"/>
          </a:p>
        </p:txBody>
      </p:sp>
    </p:spTree>
    <p:extLst>
      <p:ext uri="{BB962C8B-B14F-4D97-AF65-F5344CB8AC3E}">
        <p14:creationId xmlns:p14="http://schemas.microsoft.com/office/powerpoint/2010/main" val="1798694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965D731F-E949-4EC5-95D6-75D072E65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027" y="230346"/>
            <a:ext cx="11726657" cy="6523814"/>
          </a:xfrm>
          <a:prstGeom prst="rect">
            <a:avLst/>
          </a:prstGeom>
        </p:spPr>
      </p:pic>
    </p:spTree>
    <p:extLst>
      <p:ext uri="{BB962C8B-B14F-4D97-AF65-F5344CB8AC3E}">
        <p14:creationId xmlns:p14="http://schemas.microsoft.com/office/powerpoint/2010/main" val="1770236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442E585-B680-47BE-AD47-9DA9B5E5666B}"/>
              </a:ext>
            </a:extLst>
          </p:cNvPr>
          <p:cNvSpPr>
            <a:spLocks noGrp="1"/>
          </p:cNvSpPr>
          <p:nvPr>
            <p:ph idx="1"/>
          </p:nvPr>
        </p:nvSpPr>
        <p:spPr/>
        <p:txBody>
          <a:bodyPr/>
          <a:lstStyle/>
          <a:p>
            <a:endParaRPr lang="tr-TR" dirty="0"/>
          </a:p>
        </p:txBody>
      </p:sp>
      <p:pic>
        <p:nvPicPr>
          <p:cNvPr id="4" name="Resim 3">
            <a:extLst>
              <a:ext uri="{FF2B5EF4-FFF2-40B4-BE49-F238E27FC236}">
                <a16:creationId xmlns:a16="http://schemas.microsoft.com/office/drawing/2014/main" xmlns="" id="{5CBB0335-E8C2-4134-ABFF-EA5CF893F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10" y="342027"/>
            <a:ext cx="11512233" cy="6365900"/>
          </a:xfrm>
          <a:prstGeom prst="rect">
            <a:avLst/>
          </a:prstGeom>
        </p:spPr>
      </p:pic>
    </p:spTree>
    <p:extLst>
      <p:ext uri="{BB962C8B-B14F-4D97-AF65-F5344CB8AC3E}">
        <p14:creationId xmlns:p14="http://schemas.microsoft.com/office/powerpoint/2010/main" val="1517538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7097" y="1005841"/>
            <a:ext cx="9966960" cy="3017749"/>
          </a:xfrm>
          <a:prstGeom prst="rect">
            <a:avLst/>
          </a:prstGeom>
        </p:spPr>
        <p:txBody>
          <a:bodyPr wrap="square">
            <a:spAutoFit/>
          </a:bodyPr>
          <a:lstStyle/>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E DÖVİZ ALIM SATIM BELGESİ</a:t>
            </a:r>
          </a:p>
          <a:p>
            <a:pPr>
              <a:lnSpc>
                <a:spcPct val="105000"/>
              </a:lnSpc>
              <a:spcAft>
                <a:spcPts val="800"/>
              </a:spcAft>
            </a:pPr>
            <a:endParaRPr lang="tr-TR" dirty="0">
              <a:solidFill>
                <a:srgbClr val="000000"/>
              </a:solidFill>
              <a:latin typeface="Arial Black" panose="020B0A0402010202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E döviz alım satım belgesi ile ilgili en önemli gelişme kapsamın biraz daha genişlemesidir. Eskiden döviz büroları ile sınırlı olan e-Döviz Alım-Satım Belgesi uygulaması, döviz alım ve satım faaliyetinde bulunan yetkili müesseseler dahil olmak üzere ilgili mevzuat gereğince döviz alım-satım belgesi düzenleyebilen tüm mükellefler tarafından düzenlenebilecektir </a:t>
            </a:r>
            <a:endParaRPr lang="tr-TR" sz="1600" dirty="0">
              <a:latin typeface="Calibri" panose="020F050202020403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E döviz alım satım belgesi zorunlu bir belge türü olmayıp kullanımı isteğe bağlıdır.</a:t>
            </a:r>
            <a:endParaRPr lang="tr-TR"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8298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Dikdörtgen 1"/>
          <p:cNvSpPr>
            <a:spLocks noChangeArrowheads="1"/>
          </p:cNvSpPr>
          <p:nvPr/>
        </p:nvSpPr>
        <p:spPr bwMode="auto">
          <a:xfrm>
            <a:off x="2111375" y="688975"/>
            <a:ext cx="9299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a:p>
            <a:pPr eaLnBrk="1" hangingPunct="1">
              <a:lnSpc>
                <a:spcPct val="100000"/>
              </a:lnSpc>
              <a:spcBef>
                <a:spcPct val="0"/>
              </a:spcBef>
              <a:buClrTx/>
              <a:buFontTx/>
              <a:buNone/>
            </a:pPr>
            <a:r>
              <a:rPr lang="tr-TR" sz="1800"/>
              <a:t> </a:t>
            </a:r>
          </a:p>
        </p:txBody>
      </p:sp>
      <p:sp>
        <p:nvSpPr>
          <p:cNvPr id="32772" name="Dikdörtgen 2"/>
          <p:cNvSpPr>
            <a:spLocks noChangeArrowheads="1"/>
          </p:cNvSpPr>
          <p:nvPr/>
        </p:nvSpPr>
        <p:spPr bwMode="auto">
          <a:xfrm>
            <a:off x="1182415" y="409575"/>
            <a:ext cx="10693400" cy="651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tr-TR" sz="1800" b="1" dirty="0"/>
              <a:t> E ADİSYON BELGESİ</a:t>
            </a:r>
          </a:p>
          <a:p>
            <a:r>
              <a:rPr lang="tr-TR" b="1" dirty="0"/>
              <a:t>e-Adisyon Uygulaması da mevcut kağıt ortamındaki adisyon belgesini elektronik ortamda düzenlemek isteyen mükelleflere imkan sağlamak amacıyla geliştirilmiş ve herhangi bir zorunluluk getirilmeden kullanıma açılan uygulamadır.</a:t>
            </a:r>
          </a:p>
          <a:p>
            <a:r>
              <a:rPr lang="tr-TR" b="1" dirty="0"/>
              <a:t>uygulamaya dahil olmak isteyen mükelleflerin e-Fatura ve e-Arşiv Fatura uygulamalarına dâhil olması gerekmektedir.</a:t>
            </a:r>
          </a:p>
          <a:p>
            <a:r>
              <a:rPr lang="tr-TR" b="1" dirty="0"/>
              <a:t>masada servis yapılan ve gerçek usulde (bilanço veya işletme hesabı esasına göre) vergilendirilen hizmet işletmeleri (lokanta, kafeterya, pastane, gazino, bar, pavyon gibi) tarafından kullanılması zorunluluğu bulunan ve kağıt ortamda düzenlenmekte olan “</a:t>
            </a:r>
            <a:r>
              <a:rPr lang="tr-TR" b="1" dirty="0" err="1"/>
              <a:t>adisyon”un</a:t>
            </a:r>
            <a:r>
              <a:rPr lang="tr-TR" b="1" dirty="0"/>
              <a:t> elektronik belge olarak düzenlenmesi, muhafaza ve ibraz edilebilmesi ile belge veya bilgilerinin Başkanlığa elektronik ortamda iletilmesine veya raporlanmasına ilişkin düzenlemeler bu bölümün konusunu oluşturmaktadır.</a:t>
            </a:r>
          </a:p>
          <a:p>
            <a:r>
              <a:rPr lang="tr-TR" b="1" dirty="0"/>
              <a:t>Tebliğde düzenlenen e-Adisyon belgesi, yeni bir belge türü olmayıp, kâğıt ortamdaki “Adisyon” belgesi ile aynı hukuki niteliklere sahiptir.</a:t>
            </a:r>
          </a:p>
          <a:p>
            <a:r>
              <a:rPr lang="tr-TR" b="1" dirty="0"/>
              <a:t>E Adisyon belgesi kullanmak zorunlu değildir.</a:t>
            </a:r>
          </a:p>
          <a:p>
            <a:pPr eaLnBrk="1" hangingPunct="1">
              <a:lnSpc>
                <a:spcPct val="100000"/>
              </a:lnSpc>
              <a:spcBef>
                <a:spcPct val="0"/>
              </a:spcBef>
              <a:buClrTx/>
              <a:buFontTx/>
              <a:buNone/>
            </a:pPr>
            <a:endParaRPr lang="tr-TR"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Dikdörtgen 1"/>
          <p:cNvSpPr>
            <a:spLocks noChangeArrowheads="1"/>
          </p:cNvSpPr>
          <p:nvPr/>
        </p:nvSpPr>
        <p:spPr bwMode="auto">
          <a:xfrm>
            <a:off x="2111375" y="688975"/>
            <a:ext cx="9299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a:p>
            <a:pPr eaLnBrk="1" hangingPunct="1">
              <a:lnSpc>
                <a:spcPct val="100000"/>
              </a:lnSpc>
              <a:spcBef>
                <a:spcPct val="0"/>
              </a:spcBef>
              <a:buClrTx/>
              <a:buFontTx/>
              <a:buNone/>
            </a:pPr>
            <a:r>
              <a:rPr lang="tr-TR" sz="1800"/>
              <a:t> </a:t>
            </a:r>
          </a:p>
        </p:txBody>
      </p:sp>
      <p:sp>
        <p:nvSpPr>
          <p:cNvPr id="2" name="Dikdörtgen 1"/>
          <p:cNvSpPr/>
          <p:nvPr/>
        </p:nvSpPr>
        <p:spPr>
          <a:xfrm>
            <a:off x="0" y="819150"/>
            <a:ext cx="12192000" cy="6234014"/>
          </a:xfrm>
          <a:prstGeom prst="rect">
            <a:avLst/>
          </a:prstGeom>
        </p:spPr>
        <p:txBody>
          <a:bodyPr wrap="square">
            <a:spAutoFit/>
          </a:bodyPr>
          <a:lstStyle/>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1.1.2020 tarihinden bu yana kullanılan 5000/30000 e arşiv portal sisteminde yapılan değişiklik şöyledir:</a:t>
            </a:r>
            <a:endParaRPr lang="tr-TR" sz="1600" dirty="0">
              <a:latin typeface="Calibri" panose="020F050202020403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e-Arşiv Fatura uygulamasına dahil olmayan mükelleflerce, 1/1/2020 tarihinden itibaren düzenlenecek faturaların, vergiler dahil toplam tutarının 30 Bin TL’yi (vergi mükelleflerine düzenlenenler açısından vergiler dahil toplam tutarı 5 Bin TL’yi) aşması halinde, söz konusu faturaların, , “e-Arşiv Fatura” olarak Başkanlıkça sunulan e-Belge düzenleme portali üzerinden ya da Başkanlığın e-Belge düzenleme portaline gerekli entegrasyonları sağlayarak Başkanlıktan izin alan özel </a:t>
            </a:r>
            <a:r>
              <a:rPr lang="tr-TR" dirty="0" err="1">
                <a:solidFill>
                  <a:srgbClr val="000000"/>
                </a:solidFill>
                <a:latin typeface="Arial Black" panose="020B0A04020102020204" pitchFamily="34" charset="0"/>
                <a:ea typeface="Calibri" panose="020F0502020204030204" pitchFamily="34" charset="0"/>
              </a:rPr>
              <a:t>entegratör</a:t>
            </a:r>
            <a:r>
              <a:rPr lang="tr-TR" dirty="0">
                <a:solidFill>
                  <a:srgbClr val="000000"/>
                </a:solidFill>
                <a:latin typeface="Arial Black" panose="020B0A04020102020204" pitchFamily="34" charset="0"/>
                <a:ea typeface="Calibri" panose="020F0502020204030204" pitchFamily="34" charset="0"/>
              </a:rPr>
              <a:t> kuruluşların sistemleri aracılığıyla düzenlenmesi zorunludur.</a:t>
            </a:r>
            <a:endParaRPr lang="tr-TR" sz="1600" dirty="0">
              <a:latin typeface="Calibri" panose="020F050202020403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Bu sistemi uzun zamandır kullanan mükellefler bir takım sorunlarla karşılaşıyordu</a:t>
            </a:r>
            <a:endParaRPr lang="tr-TR" sz="1600" dirty="0">
              <a:latin typeface="Calibri" panose="020F050202020403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Faturalarını istedikleri gibi dizayn edemiyorlar firmalarına ait logo </a:t>
            </a:r>
            <a:r>
              <a:rPr lang="tr-TR" dirty="0" err="1">
                <a:solidFill>
                  <a:srgbClr val="000000"/>
                </a:solidFill>
                <a:latin typeface="Arial Black" panose="020B0A04020102020204" pitchFamily="34" charset="0"/>
                <a:ea typeface="Calibri" panose="020F0502020204030204" pitchFamily="34" charset="0"/>
              </a:rPr>
              <a:t>ları</a:t>
            </a:r>
            <a:r>
              <a:rPr lang="tr-TR" dirty="0">
                <a:solidFill>
                  <a:srgbClr val="000000"/>
                </a:solidFill>
                <a:latin typeface="Arial Black" panose="020B0A04020102020204" pitchFamily="34" charset="0"/>
                <a:ea typeface="Calibri" panose="020F0502020204030204" pitchFamily="34" charset="0"/>
              </a:rPr>
              <a:t> faturalarına ekleyemiyorlardı.</a:t>
            </a:r>
            <a:endParaRPr lang="tr-TR" sz="1600" dirty="0">
              <a:latin typeface="Calibri" panose="020F050202020403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En önemlisi yanlış düzenlenen faturalar ile ilgili iptal seçeneği olmadığı için büyük sorunlar yaşanıyor ve firmalar arasında bu işlemler sorunlara yol açıyordu.</a:t>
            </a:r>
            <a:endParaRPr lang="tr-TR" sz="1600" dirty="0">
              <a:latin typeface="Calibri" panose="020F050202020403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İlgili tebliğ ile birlikte artık bu e arşiv portal özel </a:t>
            </a:r>
            <a:r>
              <a:rPr lang="tr-TR" dirty="0" err="1">
                <a:solidFill>
                  <a:srgbClr val="000000"/>
                </a:solidFill>
                <a:latin typeface="Arial Black" panose="020B0A04020102020204" pitchFamily="34" charset="0"/>
                <a:ea typeface="Calibri" panose="020F0502020204030204" pitchFamily="34" charset="0"/>
              </a:rPr>
              <a:t>entegratörlere</a:t>
            </a:r>
            <a:r>
              <a:rPr lang="tr-TR" dirty="0">
                <a:solidFill>
                  <a:srgbClr val="000000"/>
                </a:solidFill>
                <a:latin typeface="Arial Black" panose="020B0A04020102020204" pitchFamily="34" charset="0"/>
                <a:ea typeface="Calibri" panose="020F0502020204030204" pitchFamily="34" charset="0"/>
              </a:rPr>
              <a:t> açılmış oldu.</a:t>
            </a:r>
            <a:endParaRPr lang="tr-TR" sz="1600" dirty="0">
              <a:latin typeface="Calibri" panose="020F050202020403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Özel </a:t>
            </a:r>
            <a:r>
              <a:rPr lang="tr-TR" dirty="0" err="1">
                <a:solidFill>
                  <a:srgbClr val="000000"/>
                </a:solidFill>
                <a:latin typeface="Arial Black" panose="020B0A04020102020204" pitchFamily="34" charset="0"/>
                <a:ea typeface="Calibri" panose="020F0502020204030204" pitchFamily="34" charset="0"/>
              </a:rPr>
              <a:t>entegratörler</a:t>
            </a:r>
            <a:r>
              <a:rPr lang="tr-TR" dirty="0">
                <a:solidFill>
                  <a:srgbClr val="000000"/>
                </a:solidFill>
                <a:latin typeface="Arial Black" panose="020B0A04020102020204" pitchFamily="34" charset="0"/>
                <a:ea typeface="Calibri" panose="020F0502020204030204" pitchFamily="34" charset="0"/>
              </a:rPr>
              <a:t> bu sistemde sizlere e arşiv fatura da şimdiye kadar olmayan dizayn edebilme hakkı </a:t>
            </a:r>
            <a:r>
              <a:rPr lang="tr-TR" dirty="0" err="1">
                <a:solidFill>
                  <a:srgbClr val="000000"/>
                </a:solidFill>
                <a:latin typeface="Arial Black" panose="020B0A04020102020204" pitchFamily="34" charset="0"/>
                <a:ea typeface="Calibri" panose="020F0502020204030204" pitchFamily="34" charset="0"/>
              </a:rPr>
              <a:t>vereceklerdir.Logonuzu</a:t>
            </a:r>
            <a:r>
              <a:rPr lang="tr-TR" dirty="0">
                <a:solidFill>
                  <a:srgbClr val="000000"/>
                </a:solidFill>
                <a:latin typeface="Arial Black" panose="020B0A04020102020204" pitchFamily="34" charset="0"/>
                <a:ea typeface="Calibri" panose="020F0502020204030204" pitchFamily="34" charset="0"/>
              </a:rPr>
              <a:t> faturanıza koyabileceksiniz, banka bilgilerinizi yazabileceksiniz  en önemlisi özel </a:t>
            </a:r>
            <a:r>
              <a:rPr lang="tr-TR" dirty="0" err="1">
                <a:solidFill>
                  <a:srgbClr val="000000"/>
                </a:solidFill>
                <a:latin typeface="Arial Black" panose="020B0A04020102020204" pitchFamily="34" charset="0"/>
                <a:ea typeface="Calibri" panose="020F0502020204030204" pitchFamily="34" charset="0"/>
              </a:rPr>
              <a:t>entegratörler</a:t>
            </a:r>
            <a:r>
              <a:rPr lang="tr-TR" dirty="0">
                <a:solidFill>
                  <a:srgbClr val="000000"/>
                </a:solidFill>
                <a:latin typeface="Arial Black" panose="020B0A04020102020204" pitchFamily="34" charset="0"/>
                <a:ea typeface="Calibri" panose="020F0502020204030204" pitchFamily="34" charset="0"/>
              </a:rPr>
              <a:t> sizlere şimdiye  iptal seçeneği sunacaklardır. Özel </a:t>
            </a:r>
            <a:r>
              <a:rPr lang="tr-TR" dirty="0" err="1">
                <a:solidFill>
                  <a:srgbClr val="000000"/>
                </a:solidFill>
                <a:latin typeface="Arial Black" panose="020B0A04020102020204" pitchFamily="34" charset="0"/>
                <a:ea typeface="Calibri" panose="020F0502020204030204" pitchFamily="34" charset="0"/>
              </a:rPr>
              <a:t>entegratörler</a:t>
            </a:r>
            <a:r>
              <a:rPr lang="tr-TR" dirty="0">
                <a:solidFill>
                  <a:srgbClr val="000000"/>
                </a:solidFill>
                <a:latin typeface="Arial Black" panose="020B0A04020102020204" pitchFamily="34" charset="0"/>
                <a:ea typeface="Calibri" panose="020F0502020204030204" pitchFamily="34" charset="0"/>
              </a:rPr>
              <a:t> bu sistemde düzenlenen faturaların otomatik olarak muhasebe yazılımlarına aktarılması hizmetini sunacaklardır.</a:t>
            </a:r>
            <a:endParaRPr lang="tr-TR" sz="1600" dirty="0">
              <a:effectLst/>
              <a:latin typeface="Calibri" panose="020F0502020204030204" pitchFamily="34" charset="0"/>
              <a:ea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66651" y="1098875"/>
            <a:ext cx="10319658" cy="3308598"/>
          </a:xfrm>
          <a:prstGeom prst="rect">
            <a:avLst/>
          </a:prstGeom>
        </p:spPr>
        <p:txBody>
          <a:bodyPr wrap="square">
            <a:spAutoFit/>
          </a:bodyPr>
          <a:lstStyle/>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MALİ MÜHÜR UYGULAMASI</a:t>
            </a: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Elektronik uygulamalara geçiş işlemleri ve </a:t>
            </a:r>
            <a:r>
              <a:rPr lang="tr-TR" dirty="0" err="1">
                <a:solidFill>
                  <a:srgbClr val="000000"/>
                </a:solidFill>
                <a:latin typeface="Arial Black" panose="020B0A04020102020204" pitchFamily="34" charset="0"/>
                <a:ea typeface="Calibri" panose="020F0502020204030204" pitchFamily="34" charset="0"/>
              </a:rPr>
              <a:t>kullanımunda</a:t>
            </a:r>
            <a:r>
              <a:rPr lang="tr-TR" dirty="0">
                <a:solidFill>
                  <a:srgbClr val="000000"/>
                </a:solidFill>
                <a:latin typeface="Arial Black" panose="020B0A04020102020204" pitchFamily="34" charset="0"/>
                <a:ea typeface="Calibri" panose="020F0502020204030204" pitchFamily="34" charset="0"/>
              </a:rPr>
              <a:t> </a:t>
            </a:r>
            <a:r>
              <a:rPr lang="tr-TR" dirty="0" err="1">
                <a:solidFill>
                  <a:srgbClr val="000000"/>
                </a:solidFill>
                <a:latin typeface="Arial Black" panose="020B0A04020102020204" pitchFamily="34" charset="0"/>
                <a:ea typeface="Calibri" panose="020F0502020204030204" pitchFamily="34" charset="0"/>
              </a:rPr>
              <a:t>zornlu</a:t>
            </a:r>
            <a:r>
              <a:rPr lang="tr-TR" dirty="0">
                <a:solidFill>
                  <a:srgbClr val="000000"/>
                </a:solidFill>
                <a:latin typeface="Arial Black" panose="020B0A04020102020204" pitchFamily="34" charset="0"/>
                <a:ea typeface="Calibri" panose="020F0502020204030204" pitchFamily="34" charset="0"/>
              </a:rPr>
              <a:t> olan mali mühür üretim ve satış yetkisi şu ana kadar sadece </a:t>
            </a:r>
            <a:r>
              <a:rPr lang="tr-TR" dirty="0" err="1">
                <a:solidFill>
                  <a:srgbClr val="000000"/>
                </a:solidFill>
                <a:latin typeface="Arial Black" panose="020B0A04020102020204" pitchFamily="34" charset="0"/>
                <a:ea typeface="Calibri" panose="020F0502020204030204" pitchFamily="34" charset="0"/>
              </a:rPr>
              <a:t>Tübitak</a:t>
            </a:r>
            <a:r>
              <a:rPr lang="tr-TR" dirty="0">
                <a:solidFill>
                  <a:srgbClr val="000000"/>
                </a:solidFill>
                <a:latin typeface="Arial Black" panose="020B0A04020102020204" pitchFamily="34" charset="0"/>
                <a:ea typeface="Calibri" panose="020F0502020204030204" pitchFamily="34" charset="0"/>
              </a:rPr>
              <a:t> Kamu </a:t>
            </a:r>
            <a:r>
              <a:rPr lang="tr-TR" dirty="0" err="1">
                <a:solidFill>
                  <a:srgbClr val="000000"/>
                </a:solidFill>
                <a:latin typeface="Arial Black" panose="020B0A04020102020204" pitchFamily="34" charset="0"/>
                <a:ea typeface="Calibri" panose="020F0502020204030204" pitchFamily="34" charset="0"/>
              </a:rPr>
              <a:t>Sm</a:t>
            </a:r>
            <a:r>
              <a:rPr lang="tr-TR" dirty="0">
                <a:solidFill>
                  <a:srgbClr val="000000"/>
                </a:solidFill>
                <a:latin typeface="Arial Black" panose="020B0A04020102020204" pitchFamily="34" charset="0"/>
                <a:ea typeface="Calibri" panose="020F0502020204030204" pitchFamily="34" charset="0"/>
              </a:rPr>
              <a:t> kurumuna aitti. Özellikle ilk defa e uygulamalara geçen firmaların bir anda müracaatı ile bir yoğunluk oluşuyor ve e uygulama müracaatları gecikiyordu.</a:t>
            </a:r>
            <a:endParaRPr lang="tr-TR" sz="1600" dirty="0">
              <a:latin typeface="Calibri" panose="020F050202020403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Bu tebliğ ile birlikte </a:t>
            </a:r>
            <a:endParaRPr lang="tr-TR" sz="1600" dirty="0">
              <a:latin typeface="Calibri" panose="020F0502020204030204" pitchFamily="34" charset="0"/>
              <a:ea typeface="Calibri" panose="020F0502020204030204" pitchFamily="34" charset="0"/>
            </a:endParaRPr>
          </a:p>
          <a:p>
            <a:pPr>
              <a:lnSpc>
                <a:spcPct val="105000"/>
              </a:lnSpc>
              <a:spcAft>
                <a:spcPts val="800"/>
              </a:spcAft>
            </a:pPr>
            <a:r>
              <a:rPr lang="tr-TR" dirty="0">
                <a:solidFill>
                  <a:srgbClr val="000000"/>
                </a:solidFill>
                <a:latin typeface="Arial Black" panose="020B0A04020102020204" pitchFamily="34" charset="0"/>
                <a:ea typeface="Calibri" panose="020F0502020204030204" pitchFamily="34" charset="0"/>
              </a:rPr>
              <a:t>“Başkanlık, şu ana kadar  yalnızca </a:t>
            </a:r>
            <a:r>
              <a:rPr lang="tr-TR" dirty="0" err="1">
                <a:solidFill>
                  <a:srgbClr val="000000"/>
                </a:solidFill>
                <a:latin typeface="Arial Black" panose="020B0A04020102020204" pitchFamily="34" charset="0"/>
                <a:ea typeface="Calibri" panose="020F0502020204030204" pitchFamily="34" charset="0"/>
              </a:rPr>
              <a:t>tübitak</a:t>
            </a:r>
            <a:r>
              <a:rPr lang="tr-TR" dirty="0">
                <a:solidFill>
                  <a:srgbClr val="000000"/>
                </a:solidFill>
                <a:latin typeface="Arial Black" panose="020B0A04020102020204" pitchFamily="34" charset="0"/>
                <a:ea typeface="Calibri" panose="020F0502020204030204" pitchFamily="34" charset="0"/>
              </a:rPr>
              <a:t> kamu </a:t>
            </a:r>
            <a:r>
              <a:rPr lang="tr-TR" dirty="0" err="1">
                <a:solidFill>
                  <a:srgbClr val="000000"/>
                </a:solidFill>
                <a:latin typeface="Arial Black" panose="020B0A04020102020204" pitchFamily="34" charset="0"/>
                <a:ea typeface="Calibri" panose="020F0502020204030204" pitchFamily="34" charset="0"/>
              </a:rPr>
              <a:t>sm</a:t>
            </a:r>
            <a:r>
              <a:rPr lang="tr-TR" dirty="0">
                <a:solidFill>
                  <a:srgbClr val="000000"/>
                </a:solidFill>
                <a:latin typeface="Arial Black" panose="020B0A04020102020204" pitchFamily="34" charset="0"/>
                <a:ea typeface="Calibri" panose="020F0502020204030204" pitchFamily="34" charset="0"/>
              </a:rPr>
              <a:t> tarafından </a:t>
            </a:r>
            <a:r>
              <a:rPr lang="tr-TR" dirty="0" err="1">
                <a:solidFill>
                  <a:srgbClr val="000000"/>
                </a:solidFill>
                <a:latin typeface="Arial Black" panose="020B0A04020102020204" pitchFamily="34" charset="0"/>
                <a:ea typeface="Calibri" panose="020F0502020204030204" pitchFamily="34" charset="0"/>
              </a:rPr>
              <a:t>üretülebilen</a:t>
            </a:r>
            <a:r>
              <a:rPr lang="tr-TR" dirty="0">
                <a:solidFill>
                  <a:srgbClr val="000000"/>
                </a:solidFill>
                <a:latin typeface="Arial Black" panose="020B0A04020102020204" pitchFamily="34" charset="0"/>
                <a:ea typeface="Calibri" panose="020F0502020204030204" pitchFamily="34" charset="0"/>
              </a:rPr>
              <a:t>  mali mühür üretimi konusunda artık </a:t>
            </a:r>
            <a:r>
              <a:rPr lang="tr-TR" sz="1100" dirty="0">
                <a:solidFill>
                  <a:srgbClr val="000000"/>
                </a:solidFill>
                <a:latin typeface="Calibri" panose="020F0502020204030204" pitchFamily="34" charset="0"/>
                <a:ea typeface="Calibri" panose="020F0502020204030204" pitchFamily="34" charset="0"/>
              </a:rPr>
              <a:t>"</a:t>
            </a:r>
            <a:r>
              <a:rPr lang="tr-TR" dirty="0">
                <a:solidFill>
                  <a:srgbClr val="000000"/>
                </a:solidFill>
                <a:latin typeface="Arial Black" panose="020B0A04020102020204" pitchFamily="34" charset="0"/>
                <a:ea typeface="Calibri" panose="020F0502020204030204" pitchFamily="34" charset="0"/>
              </a:rPr>
              <a:t>Mali Mühür Üretimi Başvuru, Değerlendirme ve İzin </a:t>
            </a:r>
            <a:r>
              <a:rPr lang="tr-TR" dirty="0" err="1">
                <a:solidFill>
                  <a:srgbClr val="000000"/>
                </a:solidFill>
                <a:latin typeface="Arial Black" panose="020B0A04020102020204" pitchFamily="34" charset="0"/>
                <a:ea typeface="Calibri" panose="020F0502020204030204" pitchFamily="34" charset="0"/>
              </a:rPr>
              <a:t>Kılavuzu"nda</a:t>
            </a:r>
            <a:r>
              <a:rPr lang="tr-TR" dirty="0">
                <a:solidFill>
                  <a:srgbClr val="000000"/>
                </a:solidFill>
                <a:latin typeface="Arial Black" panose="020B0A04020102020204" pitchFamily="34" charset="0"/>
                <a:ea typeface="Calibri" panose="020F0502020204030204" pitchFamily="34" charset="0"/>
              </a:rPr>
              <a:t> açıklanan teknik koşulları sağlayan kuruluşları da mali mühür üretimi ve satışı konusunda yetkilendirebilecek</a:t>
            </a:r>
            <a:endParaRPr lang="tr-TR" sz="1600" dirty="0">
              <a:effectLst/>
              <a:latin typeface="Calibri" panose="020F0502020204030204" pitchFamily="34" charset="0"/>
              <a:ea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Dikdörtgen 1"/>
          <p:cNvSpPr>
            <a:spLocks noChangeArrowheads="1"/>
          </p:cNvSpPr>
          <p:nvPr/>
        </p:nvSpPr>
        <p:spPr bwMode="auto">
          <a:xfrm>
            <a:off x="2111375" y="688975"/>
            <a:ext cx="9299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a:p>
            <a:pPr eaLnBrk="1" hangingPunct="1">
              <a:lnSpc>
                <a:spcPct val="100000"/>
              </a:lnSpc>
              <a:spcBef>
                <a:spcPct val="0"/>
              </a:spcBef>
              <a:buClrTx/>
              <a:buFontTx/>
              <a:buNone/>
            </a:pPr>
            <a:r>
              <a:rPr lang="tr-TR" sz="1800"/>
              <a:t> </a:t>
            </a:r>
          </a:p>
        </p:txBody>
      </p:sp>
      <p:sp>
        <p:nvSpPr>
          <p:cNvPr id="2" name="Dikdörtgen 1"/>
          <p:cNvSpPr/>
          <p:nvPr/>
        </p:nvSpPr>
        <p:spPr>
          <a:xfrm>
            <a:off x="1332411" y="1336675"/>
            <a:ext cx="10215155" cy="4001095"/>
          </a:xfrm>
          <a:prstGeom prst="rect">
            <a:avLst/>
          </a:prstGeom>
        </p:spPr>
        <p:txBody>
          <a:bodyPr wrap="square">
            <a:spAutoFit/>
          </a:bodyPr>
          <a:lstStyle/>
          <a:p>
            <a:pPr algn="just">
              <a:spcAft>
                <a:spcPts val="750"/>
              </a:spcAft>
            </a:pPr>
            <a:r>
              <a:rPr lang="tr-TR" b="1" dirty="0">
                <a:solidFill>
                  <a:srgbClr val="000000"/>
                </a:solidFill>
                <a:latin typeface="Arial Black" panose="020B0A04020102020204" pitchFamily="34" charset="0"/>
                <a:ea typeface="Calibri" panose="020F0502020204030204" pitchFamily="34" charset="0"/>
              </a:rPr>
              <a:t>Elektronik uygulamalar ülkemizde artık çok sık kullanılır hale geldi. Ticari hayatımızın ve muhasebe bilgi sistemlerinin vazgeçilmezi hale gelen elektronik faturalar ve elektronik arşiv faturaların düzenlenmesi itirazı ve iptali konularında sektörde büyük sorunlar yaşanıyordu.</a:t>
            </a:r>
            <a:endParaRPr lang="tr-TR" dirty="0">
              <a:latin typeface="Times New Roman" panose="02020603050405020304" pitchFamily="18" charset="0"/>
              <a:ea typeface="Calibri" panose="020F0502020204030204" pitchFamily="34" charset="0"/>
            </a:endParaRPr>
          </a:p>
          <a:p>
            <a:pPr algn="just">
              <a:spcAft>
                <a:spcPts val="750"/>
              </a:spcAft>
            </a:pPr>
            <a:r>
              <a:rPr lang="tr-TR" b="1" dirty="0">
                <a:solidFill>
                  <a:srgbClr val="000000"/>
                </a:solidFill>
                <a:latin typeface="Arial Black" panose="020B0A04020102020204" pitchFamily="34" charset="0"/>
                <a:ea typeface="Calibri" panose="020F0502020204030204" pitchFamily="34" charset="0"/>
              </a:rPr>
              <a:t>Bu tebliğ ile birlikte</a:t>
            </a:r>
            <a:endParaRPr lang="tr-TR" dirty="0">
              <a:latin typeface="Times New Roman" panose="02020603050405020304" pitchFamily="18" charset="0"/>
              <a:ea typeface="Calibri" panose="020F0502020204030204" pitchFamily="34" charset="0"/>
            </a:endParaRPr>
          </a:p>
          <a:p>
            <a:pPr algn="just">
              <a:spcAft>
                <a:spcPts val="750"/>
              </a:spcAft>
            </a:pPr>
            <a:r>
              <a:rPr lang="tr-TR" b="1" dirty="0">
                <a:solidFill>
                  <a:srgbClr val="000000"/>
                </a:solidFill>
                <a:latin typeface="Arial Black" panose="020B0A04020102020204" pitchFamily="34" charset="0"/>
                <a:ea typeface="Calibri" panose="020F0502020204030204" pitchFamily="34" charset="0"/>
              </a:rPr>
              <a:t>e-Belgelere İlişkin İptal/İtiraz, İhbar ve İhtarların Bildirilmesi ile ilgili bir portal açılacak ve artık bu işlemler bu portal üzerinden yürütülecektir</a:t>
            </a:r>
            <a:endParaRPr lang="tr-TR" dirty="0">
              <a:latin typeface="Times New Roman" panose="02020603050405020304" pitchFamily="18" charset="0"/>
              <a:ea typeface="Calibri" panose="020F0502020204030204" pitchFamily="34" charset="0"/>
            </a:endParaRPr>
          </a:p>
          <a:p>
            <a:pPr algn="just">
              <a:spcAft>
                <a:spcPts val="750"/>
              </a:spcAft>
            </a:pPr>
            <a:r>
              <a:rPr lang="tr-TR" dirty="0">
                <a:solidFill>
                  <a:srgbClr val="000000"/>
                </a:solidFill>
                <a:latin typeface="Arial Black" panose="020B0A04020102020204" pitchFamily="34" charset="0"/>
                <a:ea typeface="Calibri" panose="020F0502020204030204" pitchFamily="34" charset="0"/>
              </a:rPr>
              <a:t>Bu Tebliğ kapsamında düzenlenen e-Belgelere ilişkin noter aracılığıyla, taahhütlü mektupla, telgrafla veya güvenli elektronik imza kullanılarak kayıtlı elektronik posta sistemi ile yapılan ihbar veya ihtarlar ile e-Belge iptal işlemlerinin 1/5/2021 tarihinden itibaren, ebelge.gib.gov.tr adresinde yayımlanacak kılavuzda belirtilen usul, esas ve süreler içinde, elektronik ortamda Başkanlık bilgi işlem sistemine bildirilmesi zorunludur.</a:t>
            </a:r>
            <a:endParaRPr lang="tr-TR" sz="18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Dikdörtgen 1"/>
          <p:cNvSpPr>
            <a:spLocks noChangeArrowheads="1"/>
          </p:cNvSpPr>
          <p:nvPr/>
        </p:nvSpPr>
        <p:spPr bwMode="auto">
          <a:xfrm>
            <a:off x="1133475" y="688975"/>
            <a:ext cx="1027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p:txBody>
      </p:sp>
      <p:sp>
        <p:nvSpPr>
          <p:cNvPr id="2" name="Dikdörtgen 1"/>
          <p:cNvSpPr/>
          <p:nvPr/>
        </p:nvSpPr>
        <p:spPr>
          <a:xfrm>
            <a:off x="1133475" y="819151"/>
            <a:ext cx="10009142" cy="2585323"/>
          </a:xfrm>
          <a:prstGeom prst="rect">
            <a:avLst/>
          </a:prstGeom>
        </p:spPr>
        <p:txBody>
          <a:bodyPr wrap="square">
            <a:spAutoFit/>
          </a:bodyPr>
          <a:lstStyle/>
          <a:p>
            <a:r>
              <a:rPr lang="tr-TR" dirty="0">
                <a:solidFill>
                  <a:srgbClr val="111111"/>
                </a:solidFill>
                <a:latin typeface="Open Sans"/>
              </a:rPr>
              <a:t>VERGİ USUL KANUNU GENEL TEBLİĞİ (SIRA NO: 396)’NDE DEĞİŞİKLİK YAPILMASINA DAİR TEBLİĞ (SIRA NO: 523)</a:t>
            </a:r>
          </a:p>
          <a:p>
            <a:r>
              <a:rPr lang="tr-TR" dirty="0"/>
              <a:t>Vergi Usul Kanunu kapsamında elektronik belge olarak düzenlenen belgeler, 2021 yılının Temmuz ayına ilişkin dönemden itibaren Form </a:t>
            </a:r>
            <a:r>
              <a:rPr lang="tr-TR" dirty="0" err="1"/>
              <a:t>Ba</a:t>
            </a:r>
            <a:r>
              <a:rPr lang="tr-TR" dirty="0"/>
              <a:t> ve Form </a:t>
            </a:r>
            <a:r>
              <a:rPr lang="tr-TR" dirty="0" err="1"/>
              <a:t>Bs</a:t>
            </a:r>
            <a:r>
              <a:rPr lang="tr-TR" dirty="0"/>
              <a:t> bildirimlerine dâhil edilmeyecektir.”</a:t>
            </a:r>
          </a:p>
          <a:p>
            <a:endParaRPr lang="tr-TR" dirty="0"/>
          </a:p>
          <a:p>
            <a:r>
              <a:rPr lang="tr-TR" dirty="0"/>
              <a:t>Bir kişi veya kurumdan yapılan mal ve/veya hizmet alış tutarları ile bir kişi veya kuruma yapılan mal ve/veya hizmet satış tutarlarına ilişkin 5.000 TL tutarındaki haddin belirlenmesinde, elektronik olarak ve kâğıt ortamında düzenlenen tüm belgelerin birlikte değerlendirilmesi gerekmektedir. Söz konusu haddin aşılması halinde sadece kâğıt ortamında düzenlenen belgeler bildirimlere dâhil edilecektir.</a:t>
            </a:r>
            <a:endParaRPr lang="tr-TR" b="0" i="0" dirty="0">
              <a:solidFill>
                <a:srgbClr val="111111"/>
              </a:solidFill>
              <a:effectLst/>
              <a:latin typeface="Open Sans"/>
            </a:endParaRPr>
          </a:p>
        </p:txBody>
      </p:sp>
      <p:sp>
        <p:nvSpPr>
          <p:cNvPr id="3" name="Dikdörtgen 2"/>
          <p:cNvSpPr/>
          <p:nvPr/>
        </p:nvSpPr>
        <p:spPr>
          <a:xfrm>
            <a:off x="1133474" y="3404475"/>
            <a:ext cx="10277475" cy="1754326"/>
          </a:xfrm>
          <a:prstGeom prst="rect">
            <a:avLst/>
          </a:prstGeom>
        </p:spPr>
        <p:txBody>
          <a:bodyPr wrap="square">
            <a:spAutoFit/>
          </a:bodyPr>
          <a:lstStyle/>
          <a:p>
            <a:r>
              <a:rPr lang="tr-TR" dirty="0">
                <a:latin typeface="Open Sans"/>
              </a:rPr>
              <a:t> Form </a:t>
            </a:r>
            <a:r>
              <a:rPr lang="tr-TR" dirty="0" err="1">
                <a:latin typeface="Open Sans"/>
              </a:rPr>
              <a:t>Ba</a:t>
            </a:r>
            <a:r>
              <a:rPr lang="tr-TR" dirty="0">
                <a:latin typeface="Open Sans"/>
              </a:rPr>
              <a:t> ve Form </a:t>
            </a:r>
            <a:r>
              <a:rPr lang="tr-TR" dirty="0" err="1">
                <a:latin typeface="Open Sans"/>
              </a:rPr>
              <a:t>Bs</a:t>
            </a:r>
            <a:r>
              <a:rPr lang="tr-TR" dirty="0">
                <a:latin typeface="Open Sans"/>
              </a:rPr>
              <a:t> bildirimi verme yükümlülüğü bulunan A işletmesine 2021/Kasım dönemi içerisinde, B firması tarafından KDV hariç 4.800 TL tutarında e-Arşiv Fatura ve her biri 150 TL tutarında 2 adet kâğıt ortamında fatura düzenlenmiştir. Söz konusu mükellefe, aynı ay içerisinde B firmasınca düzenlenen belge tutarı toplamı KDV hariç (4.800+150+150) 5.100 TL olduğundan, A işletmesi B firmasından yaptığı alımlara ilişkin olarak 2021/Kasım dönemi Form </a:t>
            </a:r>
            <a:r>
              <a:rPr lang="tr-TR" dirty="0" err="1">
                <a:latin typeface="Open Sans"/>
              </a:rPr>
              <a:t>Ba</a:t>
            </a:r>
            <a:r>
              <a:rPr lang="tr-TR" dirty="0">
                <a:latin typeface="Open Sans"/>
              </a:rPr>
              <a:t> bildiriminde sadece kâğıt ortamında düzenlenen 2 adet belgeyi, KDV hariç toplam 300 TL olarak bildirecektir.</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Dikdörtgen 1"/>
          <p:cNvSpPr>
            <a:spLocks noChangeArrowheads="1"/>
          </p:cNvSpPr>
          <p:nvPr/>
        </p:nvSpPr>
        <p:spPr bwMode="auto">
          <a:xfrm>
            <a:off x="1133475" y="688975"/>
            <a:ext cx="1027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p:txBody>
      </p:sp>
      <p:sp>
        <p:nvSpPr>
          <p:cNvPr id="2" name="Dikdörtgen 1"/>
          <p:cNvSpPr/>
          <p:nvPr/>
        </p:nvSpPr>
        <p:spPr>
          <a:xfrm>
            <a:off x="1280159" y="1041990"/>
            <a:ext cx="9862457" cy="1477328"/>
          </a:xfrm>
          <a:prstGeom prst="rect">
            <a:avLst/>
          </a:prstGeom>
        </p:spPr>
        <p:txBody>
          <a:bodyPr wrap="square">
            <a:spAutoFit/>
          </a:bodyPr>
          <a:lstStyle/>
          <a:p>
            <a:r>
              <a:rPr lang="tr-TR" b="1" dirty="0">
                <a:latin typeface="Open Sans"/>
              </a:rPr>
              <a:t>Diğer taraftan, B firması A işletmesine yaptığı satışlara ilişkin olarak 2021/Kasım dönemi Form </a:t>
            </a:r>
            <a:r>
              <a:rPr lang="tr-TR" b="1" dirty="0" err="1">
                <a:latin typeface="Open Sans"/>
              </a:rPr>
              <a:t>Bs</a:t>
            </a:r>
            <a:r>
              <a:rPr lang="tr-TR" b="1" dirty="0">
                <a:latin typeface="Open Sans"/>
              </a:rPr>
              <a:t> bildiriminde elektronik ortamda oluşturduğu belgeyi dikkate almayacak, elektronik ortamda ve kâğıt ortamında düzenlenen belgelerin KDV hariç toplam tutarlarının 5.000 TL’yi geçmesi nedeniyle, sadece kâğıt ortamında düzenlediği 2 adet belgeyi, KDV hariç toplam 300 TL olarak bildirecektir.</a:t>
            </a:r>
            <a:endParaRPr lang="tr-TR" b="1" dirty="0"/>
          </a:p>
        </p:txBody>
      </p:sp>
      <p:sp>
        <p:nvSpPr>
          <p:cNvPr id="3" name="Dikdörtgen 2"/>
          <p:cNvSpPr/>
          <p:nvPr/>
        </p:nvSpPr>
        <p:spPr>
          <a:xfrm>
            <a:off x="1280159" y="3257232"/>
            <a:ext cx="9483635" cy="1477328"/>
          </a:xfrm>
          <a:prstGeom prst="rect">
            <a:avLst/>
          </a:prstGeom>
        </p:spPr>
        <p:txBody>
          <a:bodyPr wrap="square">
            <a:spAutoFit/>
          </a:bodyPr>
          <a:lstStyle/>
          <a:p>
            <a:r>
              <a:rPr lang="tr-TR" b="1" dirty="0">
                <a:solidFill>
                  <a:srgbClr val="494949"/>
                </a:solidFill>
                <a:latin typeface="Open Sans"/>
              </a:rPr>
              <a:t>Bildirim verme yükümlülüğü bulunan ancak, tüm alış ve satışları belirtilen haddin altında kalan veya elektronik belge olarak düzenlenen belgelerden oluşan mükelleflerin, Form </a:t>
            </a:r>
            <a:r>
              <a:rPr lang="tr-TR" b="1" dirty="0" err="1">
                <a:solidFill>
                  <a:srgbClr val="494949"/>
                </a:solidFill>
                <a:latin typeface="Open Sans"/>
              </a:rPr>
              <a:t>Ba</a:t>
            </a:r>
            <a:r>
              <a:rPr lang="tr-TR" b="1" dirty="0">
                <a:solidFill>
                  <a:srgbClr val="494949"/>
                </a:solidFill>
                <a:latin typeface="Open Sans"/>
              </a:rPr>
              <a:t> ve/veya Form </a:t>
            </a:r>
            <a:r>
              <a:rPr lang="tr-TR" b="1" dirty="0" err="1">
                <a:solidFill>
                  <a:srgbClr val="494949"/>
                </a:solidFill>
                <a:latin typeface="Open Sans"/>
              </a:rPr>
              <a:t>Bs</a:t>
            </a:r>
            <a:r>
              <a:rPr lang="tr-TR" b="1" dirty="0">
                <a:solidFill>
                  <a:srgbClr val="494949"/>
                </a:solidFill>
                <a:latin typeface="Open Sans"/>
              </a:rPr>
              <a:t> bildirimlerini “</a:t>
            </a:r>
            <a:r>
              <a:rPr lang="tr-TR" b="1" dirty="0" err="1">
                <a:solidFill>
                  <a:srgbClr val="494949"/>
                </a:solidFill>
                <a:latin typeface="Open Sans"/>
              </a:rPr>
              <a:t>Ba</a:t>
            </a:r>
            <a:r>
              <a:rPr lang="tr-TR" b="1" dirty="0">
                <a:solidFill>
                  <a:srgbClr val="494949"/>
                </a:solidFill>
                <a:latin typeface="Open Sans"/>
              </a:rPr>
              <a:t>/</a:t>
            </a:r>
            <a:r>
              <a:rPr lang="tr-TR" b="1" dirty="0" err="1">
                <a:solidFill>
                  <a:srgbClr val="494949"/>
                </a:solidFill>
                <a:latin typeface="Open Sans"/>
              </a:rPr>
              <a:t>Bs</a:t>
            </a:r>
            <a:r>
              <a:rPr lang="tr-TR" b="1" dirty="0">
                <a:solidFill>
                  <a:srgbClr val="494949"/>
                </a:solidFill>
                <a:latin typeface="Open Sans"/>
              </a:rPr>
              <a:t> bildiriminde beyan edilecek bilgim bulunmamaktadır.” kutucuğunu işaretlemek suretiyle vermeleri gerekmektedir.</a:t>
            </a:r>
            <a:endParaRPr lang="tr-TR"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Dikdörtgen 1"/>
          <p:cNvSpPr>
            <a:spLocks noChangeArrowheads="1"/>
          </p:cNvSpPr>
          <p:nvPr/>
        </p:nvSpPr>
        <p:spPr bwMode="auto">
          <a:xfrm>
            <a:off x="1133475" y="688975"/>
            <a:ext cx="1027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p:txBody>
      </p:sp>
      <p:sp>
        <p:nvSpPr>
          <p:cNvPr id="2" name="Dikdörtgen 1"/>
          <p:cNvSpPr/>
          <p:nvPr/>
        </p:nvSpPr>
        <p:spPr>
          <a:xfrm>
            <a:off x="1432423" y="1084989"/>
            <a:ext cx="9679577" cy="4524315"/>
          </a:xfrm>
          <a:prstGeom prst="rect">
            <a:avLst/>
          </a:prstGeom>
        </p:spPr>
        <p:txBody>
          <a:bodyPr wrap="square">
            <a:spAutoFit/>
          </a:bodyPr>
          <a:lstStyle/>
          <a:p>
            <a:pPr algn="just"/>
            <a:r>
              <a:rPr lang="tr-TR" b="1" dirty="0">
                <a:solidFill>
                  <a:srgbClr val="494949"/>
                </a:solidFill>
                <a:latin typeface="Open Sans"/>
              </a:rPr>
              <a:t>Form </a:t>
            </a:r>
            <a:r>
              <a:rPr lang="tr-TR" b="1" dirty="0" err="1">
                <a:solidFill>
                  <a:srgbClr val="494949"/>
                </a:solidFill>
                <a:latin typeface="Open Sans"/>
              </a:rPr>
              <a:t>Ba</a:t>
            </a:r>
            <a:r>
              <a:rPr lang="tr-TR" b="1" dirty="0">
                <a:solidFill>
                  <a:srgbClr val="494949"/>
                </a:solidFill>
                <a:latin typeface="Open Sans"/>
              </a:rPr>
              <a:t> ve Form </a:t>
            </a:r>
            <a:r>
              <a:rPr lang="tr-TR" b="1" dirty="0" err="1">
                <a:solidFill>
                  <a:srgbClr val="494949"/>
                </a:solidFill>
                <a:latin typeface="Open Sans"/>
              </a:rPr>
              <a:t>Bs</a:t>
            </a:r>
            <a:r>
              <a:rPr lang="tr-TR" b="1" dirty="0">
                <a:solidFill>
                  <a:srgbClr val="494949"/>
                </a:solidFill>
                <a:latin typeface="Open Sans"/>
              </a:rPr>
              <a:t> bildirimi verme yükümlülüğü bulunan C firmasına 2021/Eylül döneminde D firması tarafından elektronik ortamda düzenlenen belge tutarı toplamı KDV hariç 4.000 TL, kâğıt ortamda düzenlenen belge tutarı toplamı KDV hariç 500 TL’dir. C firmasına D firmasınca düzenlenen belge tutarı toplamı KDV hariç (4.000+500) 4.500 TL olduğundan, Tebliğde belirtilen haddin altında kalmaktadır.  İlgili ayda C firmasının bildirime konu başka bir alımı da olmamıştır. Bu durumda C firmasının 2021/Eylül dönemi mal ve/veya hizmet alımları Tebliğde belirtilen haddin altında kaldığından Form </a:t>
            </a:r>
            <a:r>
              <a:rPr lang="tr-TR" b="1" dirty="0" err="1">
                <a:solidFill>
                  <a:srgbClr val="494949"/>
                </a:solidFill>
                <a:latin typeface="Open Sans"/>
              </a:rPr>
              <a:t>Ba</a:t>
            </a:r>
            <a:r>
              <a:rPr lang="tr-TR" b="1" dirty="0">
                <a:solidFill>
                  <a:srgbClr val="494949"/>
                </a:solidFill>
                <a:latin typeface="Open Sans"/>
              </a:rPr>
              <a:t> bildirimini “</a:t>
            </a:r>
            <a:r>
              <a:rPr lang="tr-TR" b="1" dirty="0" err="1">
                <a:solidFill>
                  <a:srgbClr val="494949"/>
                </a:solidFill>
                <a:latin typeface="Open Sans"/>
              </a:rPr>
              <a:t>Ba</a:t>
            </a:r>
            <a:r>
              <a:rPr lang="tr-TR" b="1" dirty="0">
                <a:solidFill>
                  <a:srgbClr val="494949"/>
                </a:solidFill>
                <a:latin typeface="Open Sans"/>
              </a:rPr>
              <a:t> bildiriminde beyan edilecek bilgim bulunmamaktadır.” kutucuğunu işaretlemek suretiyle vermesi gerekmektedir.</a:t>
            </a:r>
          </a:p>
          <a:p>
            <a:pPr algn="just"/>
            <a:r>
              <a:rPr lang="tr-TR" b="1" dirty="0">
                <a:solidFill>
                  <a:srgbClr val="494949"/>
                </a:solidFill>
                <a:latin typeface="Open Sans"/>
              </a:rPr>
              <a:t>Diğer taraftan, bildirim verme yükümlülüğü bulunan D firmasının 2021/Eylül döneminde C firmasına yaptığı satışlar toplamı KDV hariç 4.500 TL olduğundan, belirtilen haddin altında kalmaktadır. D firmasının ilgili dönemde bildirime konu başka mal ve/veya hizmet satışı olmamıştır. Bu halde D firmasının 2021/Eylül dönemi mal ve/veya hizmet satışları Tebliğde belirtilen haddin altında kaldığından Form </a:t>
            </a:r>
            <a:r>
              <a:rPr lang="tr-TR" b="1" dirty="0" err="1">
                <a:solidFill>
                  <a:srgbClr val="494949"/>
                </a:solidFill>
                <a:latin typeface="Open Sans"/>
              </a:rPr>
              <a:t>Bs</a:t>
            </a:r>
            <a:r>
              <a:rPr lang="tr-TR" b="1" dirty="0">
                <a:solidFill>
                  <a:srgbClr val="494949"/>
                </a:solidFill>
                <a:latin typeface="Open Sans"/>
              </a:rPr>
              <a:t> bildirimini “</a:t>
            </a:r>
            <a:r>
              <a:rPr lang="tr-TR" b="1" dirty="0" err="1">
                <a:solidFill>
                  <a:srgbClr val="494949"/>
                </a:solidFill>
                <a:latin typeface="Open Sans"/>
              </a:rPr>
              <a:t>Bs</a:t>
            </a:r>
            <a:r>
              <a:rPr lang="tr-TR" b="1" dirty="0">
                <a:solidFill>
                  <a:srgbClr val="494949"/>
                </a:solidFill>
                <a:latin typeface="Open Sans"/>
              </a:rPr>
              <a:t> bildiriminde beyan edilecek bilgim bulunmamaktadır.” kutucuğunu işaretlemek suretiyle vermesi gerekmektedir.</a:t>
            </a:r>
            <a:endParaRPr lang="tr-TR" b="1" i="0" dirty="0">
              <a:solidFill>
                <a:srgbClr val="494949"/>
              </a:solidFill>
              <a:effectLst/>
              <a:latin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59523AD4-C663-494A-9C69-EC9057FBDB1C}"/>
              </a:ext>
            </a:extLst>
          </p:cNvPr>
          <p:cNvSpPr txBox="1"/>
          <p:nvPr/>
        </p:nvSpPr>
        <p:spPr>
          <a:xfrm>
            <a:off x="2261570" y="467670"/>
            <a:ext cx="7275063" cy="5605317"/>
          </a:xfrm>
          <a:prstGeom prst="rect">
            <a:avLst/>
          </a:prstGeom>
          <a:noFill/>
        </p:spPr>
        <p:txBody>
          <a:bodyPr wrap="square">
            <a:spAutoFit/>
          </a:bodyPr>
          <a:lstStyle/>
          <a:p>
            <a:pPr>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e-Belge uygulamalarına dahil olunan tarihin ait olduğu ayın sonundan (e-Fatura ve e-Arşiv Fatura uygulamaları için 7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nci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günden) itibaren, belgelerin e-Belge olarak düzenlenmesi zorunlu olup, kağıt ortamda belge düzenlenmesi halinde Kanunda yazılı cezalar tatbik edilir. Bu Tebliğde belirtilen e-Belgeleri düzenleme yetkisi bulunan mükelleflerin, sistemlerinde arıza veya kesinti meydana gelmesi veya diğer mücbir sebep durumlarında düzenlenmek üzere yeterli miktarda matbu belgeleri bulundurmaları zorunludur. Bu şekilde belge düzenlemek istisnai bir uygulama olup, belge düzenlemeye başlamadan önce Başkanlığa konu hakkında tevsik edici bilgi ve belgelerle birlikte yazılı olarak bilgi verilmesi ve bu durumun süreklilik arz etmemesi gerekmektedir.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952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Dikdörtgen 2"/>
          <p:cNvSpPr>
            <a:spLocks noChangeArrowheads="1"/>
          </p:cNvSpPr>
          <p:nvPr/>
        </p:nvSpPr>
        <p:spPr bwMode="auto">
          <a:xfrm>
            <a:off x="1455738" y="422275"/>
            <a:ext cx="9632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p:txBody>
      </p:sp>
      <p:sp>
        <p:nvSpPr>
          <p:cNvPr id="2" name="Dikdörtgen 1"/>
          <p:cNvSpPr/>
          <p:nvPr/>
        </p:nvSpPr>
        <p:spPr>
          <a:xfrm>
            <a:off x="1319349" y="1166842"/>
            <a:ext cx="9980022" cy="3139321"/>
          </a:xfrm>
          <a:prstGeom prst="rect">
            <a:avLst/>
          </a:prstGeom>
        </p:spPr>
        <p:txBody>
          <a:bodyPr wrap="square">
            <a:spAutoFit/>
          </a:bodyPr>
          <a:lstStyle/>
          <a:p>
            <a:pPr algn="just"/>
            <a:r>
              <a:rPr lang="tr-TR" b="1" dirty="0">
                <a:solidFill>
                  <a:srgbClr val="494949"/>
                </a:solidFill>
                <a:latin typeface="Open Sans"/>
              </a:rPr>
              <a:t>K </a:t>
            </a:r>
            <a:r>
              <a:rPr lang="tr-TR" b="1" dirty="0" err="1">
                <a:solidFill>
                  <a:srgbClr val="494949"/>
                </a:solidFill>
                <a:latin typeface="Open Sans"/>
              </a:rPr>
              <a:t>Ltd.Şti</a:t>
            </a:r>
            <a:r>
              <a:rPr lang="tr-TR" b="1" dirty="0">
                <a:solidFill>
                  <a:srgbClr val="494949"/>
                </a:solidFill>
                <a:latin typeface="Open Sans"/>
              </a:rPr>
              <a:t>. 2021/Kasım döneminde Z firmasına elektronik belge düzenlemek suretiyle KDV hariç toplam 50.000 TL’lik satış yapmıştır. K Ltd.Şti.’</a:t>
            </a:r>
            <a:r>
              <a:rPr lang="tr-TR" b="1" dirty="0" err="1">
                <a:solidFill>
                  <a:srgbClr val="494949"/>
                </a:solidFill>
                <a:latin typeface="Open Sans"/>
              </a:rPr>
              <a:t>nin</a:t>
            </a:r>
            <a:r>
              <a:rPr lang="tr-TR" b="1" dirty="0">
                <a:solidFill>
                  <a:srgbClr val="494949"/>
                </a:solidFill>
                <a:latin typeface="Open Sans"/>
              </a:rPr>
              <a:t> Z firmasına ve/veya herhangi bir kişi veya kuruma, ilgili dönemde düzenlediği kâğıt fatura ise bulunmamaktadır. Bu durumda K Ltd.Şti.’</a:t>
            </a:r>
            <a:r>
              <a:rPr lang="tr-TR" b="1" dirty="0" err="1">
                <a:solidFill>
                  <a:srgbClr val="494949"/>
                </a:solidFill>
                <a:latin typeface="Open Sans"/>
              </a:rPr>
              <a:t>nin</a:t>
            </a:r>
            <a:r>
              <a:rPr lang="tr-TR" b="1" dirty="0">
                <a:solidFill>
                  <a:srgbClr val="494949"/>
                </a:solidFill>
                <a:latin typeface="Open Sans"/>
              </a:rPr>
              <a:t> 2021/Kasım dönemi Form </a:t>
            </a:r>
            <a:r>
              <a:rPr lang="tr-TR" b="1" dirty="0" err="1">
                <a:solidFill>
                  <a:srgbClr val="494949"/>
                </a:solidFill>
                <a:latin typeface="Open Sans"/>
              </a:rPr>
              <a:t>Bs</a:t>
            </a:r>
            <a:r>
              <a:rPr lang="tr-TR" b="1" dirty="0">
                <a:solidFill>
                  <a:srgbClr val="494949"/>
                </a:solidFill>
                <a:latin typeface="Open Sans"/>
              </a:rPr>
              <a:t> bildirimini “</a:t>
            </a:r>
            <a:r>
              <a:rPr lang="tr-TR" b="1" dirty="0" err="1">
                <a:solidFill>
                  <a:srgbClr val="494949"/>
                </a:solidFill>
                <a:latin typeface="Open Sans"/>
              </a:rPr>
              <a:t>Bs</a:t>
            </a:r>
            <a:r>
              <a:rPr lang="tr-TR" b="1" dirty="0">
                <a:solidFill>
                  <a:srgbClr val="494949"/>
                </a:solidFill>
                <a:latin typeface="Open Sans"/>
              </a:rPr>
              <a:t> bildiriminde beyan edilecek bilgim bulunmamaktadır.” kutucuğunu işaretlemek suretiyle vermesi gerekmektedir.</a:t>
            </a:r>
          </a:p>
          <a:p>
            <a:pPr algn="just"/>
            <a:r>
              <a:rPr lang="tr-TR" b="1" dirty="0">
                <a:solidFill>
                  <a:srgbClr val="494949"/>
                </a:solidFill>
                <a:latin typeface="Open Sans"/>
              </a:rPr>
              <a:t>Z firması ise 2021/Kasım döneminde N firmasından elektronik belge tutarı toplamı KDV hariç 7.000 TL, K Ltd. </a:t>
            </a:r>
            <a:r>
              <a:rPr lang="tr-TR" b="1" dirty="0" err="1">
                <a:solidFill>
                  <a:srgbClr val="494949"/>
                </a:solidFill>
                <a:latin typeface="Open Sans"/>
              </a:rPr>
              <a:t>Şti.’den</a:t>
            </a:r>
            <a:r>
              <a:rPr lang="tr-TR" b="1" dirty="0">
                <a:solidFill>
                  <a:srgbClr val="494949"/>
                </a:solidFill>
                <a:latin typeface="Open Sans"/>
              </a:rPr>
              <a:t> ise elektronik belge tutarı toplamı KDV hariç 50.000 TL mal alımında bulunmuş, ilgili dönemde başka bir mal/hizmet alımı da olmamıştır. Bu durumda Z firmasının 2021/Kasım dönemi Form </a:t>
            </a:r>
            <a:r>
              <a:rPr lang="tr-TR" b="1" dirty="0" err="1">
                <a:solidFill>
                  <a:srgbClr val="494949"/>
                </a:solidFill>
                <a:latin typeface="Open Sans"/>
              </a:rPr>
              <a:t>Ba</a:t>
            </a:r>
            <a:r>
              <a:rPr lang="tr-TR" b="1" dirty="0">
                <a:solidFill>
                  <a:srgbClr val="494949"/>
                </a:solidFill>
                <a:latin typeface="Open Sans"/>
              </a:rPr>
              <a:t> bildirimini “</a:t>
            </a:r>
            <a:r>
              <a:rPr lang="tr-TR" b="1" dirty="0" err="1">
                <a:solidFill>
                  <a:srgbClr val="494949"/>
                </a:solidFill>
                <a:latin typeface="Open Sans"/>
              </a:rPr>
              <a:t>Ba</a:t>
            </a:r>
            <a:r>
              <a:rPr lang="tr-TR" b="1" dirty="0">
                <a:solidFill>
                  <a:srgbClr val="494949"/>
                </a:solidFill>
                <a:latin typeface="Open Sans"/>
              </a:rPr>
              <a:t> bildiriminde beyan edilecek bilgim bulunmamaktadır.” kutucuğunu işaretlemek suretiyle vermesi gerekmektedir.”</a:t>
            </a:r>
            <a:endParaRPr lang="tr-TR" b="1" i="0" dirty="0">
              <a:solidFill>
                <a:srgbClr val="494949"/>
              </a:solidFill>
              <a:effectLst/>
              <a:latin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3" y="1300163"/>
            <a:ext cx="8689975" cy="2509837"/>
          </a:xfrm>
        </p:spPr>
        <p:txBody>
          <a:bodyPr>
            <a:normAutofit fontScale="90000"/>
          </a:bodyPr>
          <a:lstStyle/>
          <a:p>
            <a:r>
              <a:rPr lang="tr-TR" dirty="0"/>
              <a:t/>
            </a:r>
            <a:br>
              <a:rPr lang="tr-TR" dirty="0"/>
            </a:br>
            <a:r>
              <a:rPr lang="tr-TR" dirty="0"/>
              <a:t> </a:t>
            </a:r>
            <a:r>
              <a:rPr lang="tr-TR" b="1" dirty="0"/>
              <a:t>e-ARŞİV UYGULAMALARI </a:t>
            </a:r>
            <a:r>
              <a:rPr lang="tr-TR" dirty="0"/>
              <a:t/>
            </a:r>
            <a:br>
              <a:rPr lang="tr-TR" dirty="0"/>
            </a:br>
            <a:r>
              <a:rPr lang="tr-TR" b="1" dirty="0"/>
              <a:t>(e-Arşiv Fatura, e-SMM) </a:t>
            </a:r>
            <a:r>
              <a:rPr lang="tr-TR" dirty="0"/>
              <a:t/>
            </a:r>
            <a:br>
              <a:rPr lang="tr-TR" dirty="0"/>
            </a:br>
            <a:r>
              <a:rPr lang="tr-TR" b="1" dirty="0"/>
              <a:t>İPTAL, İHTAR/İTİRAZ </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0343" y="1593668"/>
            <a:ext cx="10411097" cy="3785652"/>
          </a:xfrm>
          <a:prstGeom prst="rect">
            <a:avLst/>
          </a:prstGeom>
        </p:spPr>
        <p:txBody>
          <a:bodyPr wrap="square">
            <a:spAutoFit/>
          </a:bodyPr>
          <a:lstStyle/>
          <a:p>
            <a:r>
              <a:rPr lang="tr-TR" sz="2400" dirty="0">
                <a:solidFill>
                  <a:srgbClr val="000000"/>
                </a:solidFill>
                <a:latin typeface="Calibri" panose="020F0502020204030204" pitchFamily="34" charset="0"/>
              </a:rPr>
              <a:t>Bilindiği üzere 526 Sıra No.lu Vergi Usul Kanunu Genel Tebliğiyle, 509 Sıra No.lu Vergi Usul Kanunu Genel Tebliğine " e-Belgelere İlişkin İptal/İtiraz, İhbar ve İhtarların Bildirilmesi" başlıklı bölüm eklenmiş olup, söz konusu bölüm uyarınca, 509 Sıra No.lu Vergi Usul Kanunu Genel Tebliğ kapsamında düzenlenen e-Belgelere ilişkin olarak 6102 sayılı Kanunun 18 inci maddesinin üçüncü fıkrası uyarınca noter aracılığıyla, taahhütlü mektupla, telgrafla veya güvenli elektronik imza kullanılarak KEP sistemi ile yapılan ihbar veya ihtarlar ile e-Belge iptal işlemlerinin 1/5/2021 tarihinden itibaren, ebelge.gib.gov.tr adresinde yayınlanacak kılavuzda belirtilen usul, esas ve süreler içinde, elektronik ortamda Gelir İdaresi Başkanlığı bilgi işlem sistemine bildirilmesi zorunluluğu getirilmiştir. </a:t>
            </a:r>
            <a:endParaRPr lang="tr-TR" sz="2400" dirty="0"/>
          </a:p>
        </p:txBody>
      </p:sp>
    </p:spTree>
    <p:extLst>
      <p:ext uri="{BB962C8B-B14F-4D97-AF65-F5344CB8AC3E}">
        <p14:creationId xmlns:p14="http://schemas.microsoft.com/office/powerpoint/2010/main" val="4253329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4216" y="1397726"/>
            <a:ext cx="9627326" cy="3416320"/>
          </a:xfrm>
          <a:prstGeom prst="rect">
            <a:avLst/>
          </a:prstGeom>
        </p:spPr>
        <p:txBody>
          <a:bodyPr wrap="square">
            <a:spAutoFit/>
          </a:bodyPr>
          <a:lstStyle/>
          <a:p>
            <a:r>
              <a:rPr lang="tr-TR" sz="2400" dirty="0">
                <a:solidFill>
                  <a:srgbClr val="000000"/>
                </a:solidFill>
                <a:latin typeface="Calibri" panose="020F0502020204030204" pitchFamily="34" charset="0"/>
              </a:rPr>
              <a:t>Ayrıca 523 Sıra No.lu Vergi Usul Kanunu Tebliği ile 396 Sıra No.lu Vergi Usul Kanunu Genel Tebliğinde değişiklik yapılmış ve Temmuz 2021 döneminden itibaren mükelleflerimizce verilmesi gereken </a:t>
            </a:r>
            <a:r>
              <a:rPr lang="tr-TR" sz="2400" dirty="0" err="1">
                <a:solidFill>
                  <a:srgbClr val="000000"/>
                </a:solidFill>
                <a:latin typeface="Calibri" panose="020F0502020204030204" pitchFamily="34" charset="0"/>
              </a:rPr>
              <a:t>Ba</a:t>
            </a:r>
            <a:r>
              <a:rPr lang="tr-TR" sz="2400" dirty="0">
                <a:solidFill>
                  <a:srgbClr val="000000"/>
                </a:solidFill>
                <a:latin typeface="Calibri" panose="020F0502020204030204" pitchFamily="34" charset="0"/>
              </a:rPr>
              <a:t> ve </a:t>
            </a:r>
            <a:r>
              <a:rPr lang="tr-TR" sz="2400" dirty="0" err="1">
                <a:solidFill>
                  <a:srgbClr val="000000"/>
                </a:solidFill>
                <a:latin typeface="Calibri" panose="020F0502020204030204" pitchFamily="34" charset="0"/>
              </a:rPr>
              <a:t>Bs</a:t>
            </a:r>
            <a:r>
              <a:rPr lang="tr-TR" sz="2400" dirty="0">
                <a:solidFill>
                  <a:srgbClr val="000000"/>
                </a:solidFill>
                <a:latin typeface="Calibri" panose="020F0502020204030204" pitchFamily="34" charset="0"/>
              </a:rPr>
              <a:t> Formlarına e-Belgelerin dahil edilmeyeceği ifade edilmiştir. Söz konusu düzenleme kapsamında mükelleflerimizin vergiye uyum düzeylerinin ölçümü, uyumsuz mükelleflerin tespiti, kayıt dışı ekonomi ile mücadele ve elektronik ortamda yapılan iade (KDVİRA, ÖTVİRA ve GEKSİS gibi) süreçlerinde etkin bir şekilde yararlanılmakta olan </a:t>
            </a:r>
            <a:r>
              <a:rPr lang="tr-TR" sz="2400" dirty="0" err="1">
                <a:solidFill>
                  <a:srgbClr val="000000"/>
                </a:solidFill>
                <a:latin typeface="Calibri" panose="020F0502020204030204" pitchFamily="34" charset="0"/>
              </a:rPr>
              <a:t>Ba</a:t>
            </a:r>
            <a:r>
              <a:rPr lang="tr-TR" sz="2400" dirty="0">
                <a:solidFill>
                  <a:srgbClr val="000000"/>
                </a:solidFill>
                <a:latin typeface="Calibri" panose="020F0502020204030204" pitchFamily="34" charset="0"/>
              </a:rPr>
              <a:t> ve </a:t>
            </a:r>
            <a:r>
              <a:rPr lang="tr-TR" sz="2400" dirty="0" err="1">
                <a:solidFill>
                  <a:srgbClr val="000000"/>
                </a:solidFill>
                <a:latin typeface="Calibri" panose="020F0502020204030204" pitchFamily="34" charset="0"/>
              </a:rPr>
              <a:t>Bs</a:t>
            </a:r>
            <a:r>
              <a:rPr lang="tr-TR" sz="2400" dirty="0">
                <a:solidFill>
                  <a:srgbClr val="000000"/>
                </a:solidFill>
                <a:latin typeface="Calibri" panose="020F0502020204030204" pitchFamily="34" charset="0"/>
              </a:rPr>
              <a:t> formlarının e-Belgeler yönünden analizinin e-Belge veri tabanları üzerinden yapılması sonucunu doğurmuştur. </a:t>
            </a:r>
            <a:endParaRPr lang="tr-TR" sz="2400" dirty="0"/>
          </a:p>
        </p:txBody>
      </p:sp>
    </p:spTree>
    <p:extLst>
      <p:ext uri="{BB962C8B-B14F-4D97-AF65-F5344CB8AC3E}">
        <p14:creationId xmlns:p14="http://schemas.microsoft.com/office/powerpoint/2010/main" val="4126855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1417" y="1489165"/>
            <a:ext cx="8752114" cy="3416320"/>
          </a:xfrm>
          <a:prstGeom prst="rect">
            <a:avLst/>
          </a:prstGeom>
        </p:spPr>
        <p:txBody>
          <a:bodyPr wrap="square">
            <a:spAutoFit/>
          </a:bodyPr>
          <a:lstStyle/>
          <a:p>
            <a:r>
              <a:rPr lang="tr-TR" sz="2400" dirty="0">
                <a:solidFill>
                  <a:srgbClr val="000000"/>
                </a:solidFill>
                <a:latin typeface="Calibri" panose="020F0502020204030204" pitchFamily="34" charset="0"/>
              </a:rPr>
              <a:t>Bu kapsamda mükelleflerin özelinde yapılan analizlerin daha sağlıklı ve etkin yapılabilmesi için gerek sistem içinden yapılan iptallerin, gerekse de </a:t>
            </a:r>
            <a:r>
              <a:rPr lang="tr-TR" sz="2400" dirty="0" err="1">
                <a:solidFill>
                  <a:srgbClr val="000000"/>
                </a:solidFill>
                <a:latin typeface="Calibri" panose="020F0502020204030204" pitchFamily="34" charset="0"/>
              </a:rPr>
              <a:t>TTK’ya</a:t>
            </a:r>
            <a:r>
              <a:rPr lang="tr-TR" sz="2400" dirty="0">
                <a:solidFill>
                  <a:srgbClr val="000000"/>
                </a:solidFill>
                <a:latin typeface="Calibri" panose="020F0502020204030204" pitchFamily="34" charset="0"/>
              </a:rPr>
              <a:t> göre yapılan itiraz işlemlerinin mükellefler hakkında yapılan analizlerin doğruluğu ve sıhhati açısından e-Belge Sistemi içerisinden doğru ve karşılaştırılabilir bir şekilde (Başkanlık sistemleri tarafından bu amaçla takip edilecek form </a:t>
            </a:r>
            <a:r>
              <a:rPr lang="tr-TR" sz="2400" dirty="0" err="1">
                <a:solidFill>
                  <a:srgbClr val="000000"/>
                </a:solidFill>
                <a:latin typeface="Calibri" panose="020F0502020204030204" pitchFamily="34" charset="0"/>
              </a:rPr>
              <a:t>Ba</a:t>
            </a:r>
            <a:r>
              <a:rPr lang="tr-TR" sz="2400" dirty="0">
                <a:solidFill>
                  <a:srgbClr val="000000"/>
                </a:solidFill>
                <a:latin typeface="Calibri" panose="020F0502020204030204" pitchFamily="34" charset="0"/>
              </a:rPr>
              <a:t>/</a:t>
            </a:r>
            <a:r>
              <a:rPr lang="tr-TR" sz="2400" dirty="0" err="1">
                <a:solidFill>
                  <a:srgbClr val="000000"/>
                </a:solidFill>
                <a:latin typeface="Calibri" panose="020F0502020204030204" pitchFamily="34" charset="0"/>
              </a:rPr>
              <a:t>Bs</a:t>
            </a:r>
            <a:r>
              <a:rPr lang="tr-TR" sz="2400" dirty="0">
                <a:solidFill>
                  <a:srgbClr val="000000"/>
                </a:solidFill>
                <a:latin typeface="Calibri" panose="020F0502020204030204" pitchFamily="34" charset="0"/>
              </a:rPr>
              <a:t> yapısı “sanal </a:t>
            </a:r>
            <a:r>
              <a:rPr lang="tr-TR" sz="2400" dirty="0" err="1">
                <a:solidFill>
                  <a:srgbClr val="000000"/>
                </a:solidFill>
                <a:latin typeface="Calibri" panose="020F0502020204030204" pitchFamily="34" charset="0"/>
              </a:rPr>
              <a:t>Ba</a:t>
            </a:r>
            <a:r>
              <a:rPr lang="tr-TR" sz="2400" dirty="0">
                <a:solidFill>
                  <a:srgbClr val="000000"/>
                </a:solidFill>
                <a:latin typeface="Calibri" panose="020F0502020204030204" pitchFamily="34" charset="0"/>
              </a:rPr>
              <a:t>/</a:t>
            </a:r>
            <a:r>
              <a:rPr lang="tr-TR" sz="2400" dirty="0" err="1">
                <a:solidFill>
                  <a:srgbClr val="000000"/>
                </a:solidFill>
                <a:latin typeface="Calibri" panose="020F0502020204030204" pitchFamily="34" charset="0"/>
              </a:rPr>
              <a:t>Bs</a:t>
            </a:r>
            <a:r>
              <a:rPr lang="tr-TR" sz="2400" dirty="0">
                <a:solidFill>
                  <a:srgbClr val="000000"/>
                </a:solidFill>
                <a:latin typeface="Calibri" panose="020F0502020204030204" pitchFamily="34" charset="0"/>
              </a:rPr>
              <a:t> formu” olarak bu kılavuzda ifade edilecek olup, mükelleflerimiz tarafından verilen </a:t>
            </a:r>
            <a:r>
              <a:rPr lang="tr-TR" sz="2400" dirty="0" err="1">
                <a:solidFill>
                  <a:srgbClr val="000000"/>
                </a:solidFill>
                <a:latin typeface="Calibri" panose="020F0502020204030204" pitchFamily="34" charset="0"/>
              </a:rPr>
              <a:t>Ba</a:t>
            </a:r>
            <a:r>
              <a:rPr lang="tr-TR" sz="2400" dirty="0">
                <a:solidFill>
                  <a:srgbClr val="000000"/>
                </a:solidFill>
                <a:latin typeface="Calibri" panose="020F0502020204030204" pitchFamily="34" charset="0"/>
              </a:rPr>
              <a:t>/</a:t>
            </a:r>
            <a:r>
              <a:rPr lang="tr-TR" sz="2400" dirty="0" err="1">
                <a:solidFill>
                  <a:srgbClr val="000000"/>
                </a:solidFill>
                <a:latin typeface="Calibri" panose="020F0502020204030204" pitchFamily="34" charset="0"/>
              </a:rPr>
              <a:t>Bs</a:t>
            </a:r>
            <a:r>
              <a:rPr lang="tr-TR" sz="2400" dirty="0">
                <a:solidFill>
                  <a:srgbClr val="000000"/>
                </a:solidFill>
                <a:latin typeface="Calibri" panose="020F0502020204030204" pitchFamily="34" charset="0"/>
              </a:rPr>
              <a:t> formları ile bir ilgisi bulunmamaktadır.) izlenebilir olması önem kazanmıştır. </a:t>
            </a:r>
            <a:endParaRPr lang="tr-TR" sz="2400" dirty="0"/>
          </a:p>
        </p:txBody>
      </p:sp>
    </p:spTree>
    <p:extLst>
      <p:ext uri="{BB962C8B-B14F-4D97-AF65-F5344CB8AC3E}">
        <p14:creationId xmlns:p14="http://schemas.microsoft.com/office/powerpoint/2010/main" val="568791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34195" y="1776549"/>
            <a:ext cx="7289074" cy="3046988"/>
          </a:xfrm>
          <a:prstGeom prst="rect">
            <a:avLst/>
          </a:prstGeom>
        </p:spPr>
        <p:txBody>
          <a:bodyPr wrap="square">
            <a:spAutoFit/>
          </a:bodyPr>
          <a:lstStyle/>
          <a:p>
            <a:r>
              <a:rPr lang="tr-TR" sz="2400" b="1" dirty="0">
                <a:solidFill>
                  <a:srgbClr val="000000"/>
                </a:solidFill>
                <a:latin typeface="Calibri" panose="020F0502020204030204" pitchFamily="34" charset="0"/>
              </a:rPr>
              <a:t>Genel Olarak e-Belge İptal/İtiraz Bildirim İşlemleri </a:t>
            </a:r>
            <a:endParaRPr lang="tr-TR" sz="2400" dirty="0">
              <a:solidFill>
                <a:srgbClr val="000000"/>
              </a:solidFill>
              <a:latin typeface="Calibri" panose="020F0502020204030204" pitchFamily="34" charset="0"/>
            </a:endParaRPr>
          </a:p>
          <a:p>
            <a:r>
              <a:rPr lang="tr-TR" sz="2400" dirty="0">
                <a:solidFill>
                  <a:srgbClr val="000000"/>
                </a:solidFill>
                <a:latin typeface="Calibri" panose="020F0502020204030204" pitchFamily="34" charset="0"/>
              </a:rPr>
              <a:t>e-Belgelere elektronik ortamda iptal/itiraz işlemi yapılabilmesi için; belgeyi düzenleyen satıcı veya duruma göre alıcı tarafından e-Belge Uygulamaları üzerinden iptal/itiraz talebi oluşturulması gerekir. İptal/itiraz taleplerine ilgili faturanın alıcısı/satıcısı tarafından onay verilebildiği gibi, karşı tarafın onaylama zorunluluğu bulunmamaktadır </a:t>
            </a:r>
            <a:endParaRPr lang="tr-TR" sz="2400" dirty="0"/>
          </a:p>
        </p:txBody>
      </p:sp>
    </p:spTree>
    <p:extLst>
      <p:ext uri="{BB962C8B-B14F-4D97-AF65-F5344CB8AC3E}">
        <p14:creationId xmlns:p14="http://schemas.microsoft.com/office/powerpoint/2010/main" val="3654682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Dikdörtgen 5"/>
          <p:cNvSpPr>
            <a:spLocks noChangeArrowheads="1"/>
          </p:cNvSpPr>
          <p:nvPr/>
        </p:nvSpPr>
        <p:spPr bwMode="auto">
          <a:xfrm>
            <a:off x="979488" y="819150"/>
            <a:ext cx="11212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tr-TR" sz="2400" dirty="0"/>
              <a:t>. </a:t>
            </a:r>
          </a:p>
        </p:txBody>
      </p:sp>
      <p:sp>
        <p:nvSpPr>
          <p:cNvPr id="3" name="Dikdörtgen 2"/>
          <p:cNvSpPr/>
          <p:nvPr/>
        </p:nvSpPr>
        <p:spPr>
          <a:xfrm>
            <a:off x="2290354" y="1689689"/>
            <a:ext cx="7193279" cy="2677656"/>
          </a:xfrm>
          <a:prstGeom prst="rect">
            <a:avLst/>
          </a:prstGeom>
        </p:spPr>
        <p:txBody>
          <a:bodyPr wrap="square">
            <a:spAutoFit/>
          </a:bodyPr>
          <a:lstStyle/>
          <a:p>
            <a:r>
              <a:rPr lang="tr-TR" sz="2400" dirty="0">
                <a:solidFill>
                  <a:srgbClr val="000000"/>
                </a:solidFill>
                <a:latin typeface="Calibri" panose="020F0502020204030204" pitchFamily="34" charset="0"/>
              </a:rPr>
              <a:t>Bir fatura alan kişi aldığı tarihten itibaren sekiz gün içinde, faturanın içeriği hakkında bir itirazda bulunmamışsa bu içeriği kabul etmiş sayılır” hükmü bulunmaktadır. Başkanlığımızca geliştirilen ve ilerleyen bölümlerde açıklamalara yer verilen sistem ile e-Belge uygulamasında iptal ve itiraz işlemleri, sistem üzerinden muhatabına iletilebilecektir. (TTK21)</a:t>
            </a:r>
            <a:endParaRPr lang="tr-TR"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93669" y="783772"/>
            <a:ext cx="9026434" cy="4154984"/>
          </a:xfrm>
          <a:prstGeom prst="rect">
            <a:avLst/>
          </a:prstGeom>
        </p:spPr>
        <p:txBody>
          <a:bodyPr wrap="square">
            <a:spAutoFit/>
          </a:bodyPr>
          <a:lstStyle/>
          <a:p>
            <a:r>
              <a:rPr lang="tr-TR" sz="2400" dirty="0">
                <a:solidFill>
                  <a:srgbClr val="000000"/>
                </a:solidFill>
                <a:latin typeface="Calibri" panose="020F0502020204030204" pitchFamily="34" charset="0"/>
              </a:rPr>
              <a:t>e-Belge uygulamalarına taraf olanların birbirlerine düzenlemiş oldukları e-Arşiv Fatura ve e-SMM belgeleri için sistem üzerinden iptal işlemi gerçekleştirmeleri mümkün bulunduğu gibi harici itiraz yollarının (noter aracılığıyla, taahhütlü mektupla, telgrafla veya güvenli elektronik imza kullanılarak kayıtlı elektronik posta sistemi ile) kullanılmasına engel teşkil etmemektedir. Bu durumda harici yollarla yapılan itiraz işlemlerinin sistem üzerinden bildirilerek alıcı/satıcının onayına sunulması gerekmektedir. e-Arşiv Faturalar ve e-SMM belgeleri sistem üzerinden iptal/itiraz işlemlerinin gerçekleştirilmesi özellikle sistem bilgileri ile beyan, bildirim ve formlardaki bilgilerin uyumluluğunun sağlanması açısından gereklidir. </a:t>
            </a:r>
            <a:endParaRPr lang="tr-TR"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11680" y="1371600"/>
            <a:ext cx="8347166" cy="2308324"/>
          </a:xfrm>
          <a:prstGeom prst="rect">
            <a:avLst/>
          </a:prstGeom>
        </p:spPr>
        <p:txBody>
          <a:bodyPr wrap="square">
            <a:spAutoFit/>
          </a:bodyPr>
          <a:lstStyle/>
          <a:p>
            <a:r>
              <a:rPr lang="tr-TR" sz="2400" b="1" dirty="0">
                <a:solidFill>
                  <a:srgbClr val="000000"/>
                </a:solidFill>
                <a:latin typeface="Calibri" panose="020F0502020204030204" pitchFamily="34" charset="0"/>
              </a:rPr>
              <a:t>e-Belge (e-Arşiv Fatura, e-Serbest Meslek Makbuzu) İptal Talebi </a:t>
            </a:r>
            <a:endParaRPr lang="tr-TR" sz="2400" dirty="0">
              <a:solidFill>
                <a:srgbClr val="000000"/>
              </a:solidFill>
              <a:latin typeface="Calibri" panose="020F0502020204030204" pitchFamily="34" charset="0"/>
            </a:endParaRPr>
          </a:p>
          <a:p>
            <a:r>
              <a:rPr lang="tr-TR" sz="2400" dirty="0">
                <a:solidFill>
                  <a:srgbClr val="000000"/>
                </a:solidFill>
                <a:latin typeface="Calibri" panose="020F0502020204030204" pitchFamily="34" charset="0"/>
              </a:rPr>
              <a:t>e-Arşiv Fatura ve e-SMM belgelerinin iptal işlemlerinde 8 günlük sürenin tespiti e-belgenin alıcıya iletilme tarihinden itibaren başlar. İptal işlemi her durumda 8 günlük süre içinde yapılmalıdır. Alıcı ve satıcı tarafından başlatılacak iptal işlemi ve iptal işleminin onaylama/reddetme süreçlerinin detayları aşağıda açıklanmıştır. </a:t>
            </a:r>
            <a:endParaRPr lang="tr-TR" sz="2400" dirty="0"/>
          </a:p>
        </p:txBody>
      </p:sp>
    </p:spTree>
    <p:extLst>
      <p:ext uri="{BB962C8B-B14F-4D97-AF65-F5344CB8AC3E}">
        <p14:creationId xmlns:p14="http://schemas.microsoft.com/office/powerpoint/2010/main" val="515841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58983" y="1056587"/>
            <a:ext cx="9653451" cy="4524315"/>
          </a:xfrm>
          <a:prstGeom prst="rect">
            <a:avLst/>
          </a:prstGeom>
        </p:spPr>
        <p:txBody>
          <a:bodyPr wrap="square">
            <a:spAutoFit/>
          </a:bodyPr>
          <a:lstStyle/>
          <a:p>
            <a:r>
              <a:rPr lang="tr-TR" sz="2400" b="1" dirty="0">
                <a:solidFill>
                  <a:srgbClr val="000000"/>
                </a:solidFill>
                <a:latin typeface="Calibri" panose="020F0502020204030204" pitchFamily="34" charset="0"/>
              </a:rPr>
              <a:t>3.1 Kendisine Düzenlenen e-Belgeler İçin İptal Talebi Oluşturma: </a:t>
            </a:r>
            <a:endParaRPr lang="tr-TR" sz="2400" dirty="0">
              <a:solidFill>
                <a:srgbClr val="000000"/>
              </a:solidFill>
              <a:latin typeface="Calibri" panose="020F0502020204030204" pitchFamily="34" charset="0"/>
            </a:endParaRPr>
          </a:p>
          <a:p>
            <a:r>
              <a:rPr lang="tr-TR" sz="2400" dirty="0">
                <a:solidFill>
                  <a:srgbClr val="000000"/>
                </a:solidFill>
                <a:latin typeface="Calibri" panose="020F0502020204030204" pitchFamily="34" charset="0"/>
              </a:rPr>
              <a:t>GİB portal yöntemini kullanan e-Arşiv Fatura ve e-SMM kayıtlı kullanıcısı olan mükellefler mali mühür/elektronik imzaları ile GİB Portal Uygulamasına giriş yaparak, Özel </a:t>
            </a:r>
            <a:r>
              <a:rPr lang="tr-TR" sz="2400" dirty="0" err="1">
                <a:solidFill>
                  <a:srgbClr val="000000"/>
                </a:solidFill>
                <a:latin typeface="Calibri" panose="020F0502020204030204" pitchFamily="34" charset="0"/>
              </a:rPr>
              <a:t>Entegratör</a:t>
            </a:r>
            <a:r>
              <a:rPr lang="tr-TR" sz="2400" dirty="0">
                <a:solidFill>
                  <a:srgbClr val="000000"/>
                </a:solidFill>
                <a:latin typeface="Calibri" panose="020F0502020204030204" pitchFamily="34" charset="0"/>
              </a:rPr>
              <a:t> ve </a:t>
            </a:r>
            <a:r>
              <a:rPr lang="tr-TR" sz="2400" b="1" dirty="0"/>
              <a:t>e-Arşiv Uygulamaları İptal, İhtar/İtiraz Bildirim Kılavuzu Mayıs 2021 Versiyon : 1.0 6/22 </a:t>
            </a:r>
            <a:endParaRPr lang="tr-TR" sz="2400" dirty="0"/>
          </a:p>
          <a:p>
            <a:r>
              <a:rPr lang="tr-TR" sz="2400" dirty="0"/>
              <a:t>Entegrasyon Yöntemini kullanan mükellefler ile kayıtlı e-Belge kullanıcısı olmayan (5000/30000 TL üzeri belgeleri GİB </a:t>
            </a:r>
            <a:r>
              <a:rPr lang="tr-TR" sz="2400" dirty="0" err="1"/>
              <a:t>portaldan</a:t>
            </a:r>
            <a:r>
              <a:rPr lang="tr-TR" sz="2400" dirty="0"/>
              <a:t> düzenleyen) mükellefler ise İnteraktif V.D kullanıcı kodu ve şifreleri ile 5.000 TL ve 30.000 TL e-Arşiv Fatura </a:t>
            </a:r>
            <a:r>
              <a:rPr lang="tr-TR" sz="2400" dirty="0" err="1"/>
              <a:t>Portalına</a:t>
            </a:r>
            <a:r>
              <a:rPr lang="tr-TR" sz="2400" dirty="0"/>
              <a:t> giriş yaparak aşağıda belirtilen şekilde kendilerine düzenlenen e-Belgeler için “İptal Talebi” oluşturabilirler. </a:t>
            </a:r>
          </a:p>
          <a:p>
            <a:r>
              <a:rPr lang="tr-TR" sz="2400" dirty="0"/>
              <a:t>Aşağıdaki ekran görüntüsünde belirtildiği gibi “Adıma Düzenlenen Belgeler” sekmesi seçilmelidir.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9A39D9C-7213-4910-BA66-28E77CFD13B9}"/>
              </a:ext>
            </a:extLst>
          </p:cNvPr>
          <p:cNvSpPr txBox="1"/>
          <p:nvPr/>
        </p:nvSpPr>
        <p:spPr>
          <a:xfrm>
            <a:off x="2184787" y="1689197"/>
            <a:ext cx="7296004" cy="2048766"/>
          </a:xfrm>
          <a:prstGeom prst="rect">
            <a:avLst/>
          </a:prstGeom>
          <a:noFill/>
        </p:spPr>
        <p:txBody>
          <a:bodyPr wrap="square">
            <a:spAutoFit/>
          </a:bodyPr>
          <a:lstStyle/>
          <a:p>
            <a:pPr>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Bu açıklamalara göre Sosyal Güvenlik Kurumu ile sözleşmesi olan Sağlık hizmet sunucuları İlk kez E fatura E Arşiv Fatura sistemine geçtiklerinde ilk 7 gün isterlerse kağıt ortamda fatura düzenleyebilecek isterlerse E Fatura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veye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E Arşiv fatura düzenleyebileceklerdir.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781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93694" y="1136469"/>
            <a:ext cx="8970100" cy="4779815"/>
          </a:xfrm>
          <a:prstGeom prst="rect">
            <a:avLst/>
          </a:prstGeom>
        </p:spPr>
      </p:pic>
    </p:spTree>
    <p:extLst>
      <p:ext uri="{BB962C8B-B14F-4D97-AF65-F5344CB8AC3E}">
        <p14:creationId xmlns:p14="http://schemas.microsoft.com/office/powerpoint/2010/main" val="915561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97577" y="589894"/>
            <a:ext cx="9714412" cy="646331"/>
          </a:xfrm>
          <a:prstGeom prst="rect">
            <a:avLst/>
          </a:prstGeom>
        </p:spPr>
        <p:txBody>
          <a:bodyPr wrap="square">
            <a:spAutoFit/>
          </a:bodyPr>
          <a:lstStyle/>
          <a:p>
            <a:r>
              <a:rPr lang="tr-TR" dirty="0">
                <a:solidFill>
                  <a:srgbClr val="000000"/>
                </a:solidFill>
                <a:latin typeface="Calibri" panose="020F0502020204030204" pitchFamily="34" charset="0"/>
              </a:rPr>
              <a:t>Açılan ekranda belge tarihini içerecek şekilde tarih aralıklı sorgulama yapılıp ilgili belge seçilerek “İptal Talebi Oluştur” butonu tıklanarak aşağıdaki ekrana ulaşılmaktadır. </a:t>
            </a:r>
            <a:endParaRPr lang="tr-TR" dirty="0"/>
          </a:p>
        </p:txBody>
      </p:sp>
      <p:pic>
        <p:nvPicPr>
          <p:cNvPr id="5" name="Resim 4"/>
          <p:cNvPicPr>
            <a:picLocks noChangeAspect="1"/>
          </p:cNvPicPr>
          <p:nvPr/>
        </p:nvPicPr>
        <p:blipFill>
          <a:blip r:embed="rId2"/>
          <a:stretch>
            <a:fillRect/>
          </a:stretch>
        </p:blipFill>
        <p:spPr>
          <a:xfrm>
            <a:off x="384491" y="2130773"/>
            <a:ext cx="11423017" cy="259645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41714" y="629082"/>
            <a:ext cx="9296400" cy="646331"/>
          </a:xfrm>
          <a:prstGeom prst="rect">
            <a:avLst/>
          </a:prstGeom>
        </p:spPr>
        <p:txBody>
          <a:bodyPr wrap="square">
            <a:spAutoFit/>
          </a:bodyPr>
          <a:lstStyle/>
          <a:p>
            <a:r>
              <a:rPr lang="tr-TR" dirty="0">
                <a:solidFill>
                  <a:srgbClr val="000000"/>
                </a:solidFill>
                <a:latin typeface="Calibri" panose="020F0502020204030204" pitchFamily="34" charset="0"/>
              </a:rPr>
              <a:t>“İptal Gerekçesi” alanına gerekli açıklamalar yapılarak “Uyarıyı Okudum” kutucuğu işaretlendikten sonra “İptal Talebi Oluştur” butonu aktif hale gelecektir. </a:t>
            </a:r>
            <a:endParaRPr lang="tr-TR" dirty="0"/>
          </a:p>
        </p:txBody>
      </p:sp>
      <p:pic>
        <p:nvPicPr>
          <p:cNvPr id="4" name="Resim 3"/>
          <p:cNvPicPr>
            <a:picLocks noChangeAspect="1"/>
          </p:cNvPicPr>
          <p:nvPr/>
        </p:nvPicPr>
        <p:blipFill>
          <a:blip r:embed="rId3"/>
          <a:stretch>
            <a:fillRect/>
          </a:stretch>
        </p:blipFill>
        <p:spPr>
          <a:xfrm>
            <a:off x="384491" y="2071968"/>
            <a:ext cx="11423017" cy="2714063"/>
          </a:xfrm>
          <a:prstGeom prst="rect">
            <a:avLst/>
          </a:prstGeom>
        </p:spPr>
      </p:pic>
    </p:spTree>
    <p:extLst>
      <p:ext uri="{BB962C8B-B14F-4D97-AF65-F5344CB8AC3E}">
        <p14:creationId xmlns:p14="http://schemas.microsoft.com/office/powerpoint/2010/main" val="1465984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62891" y="647340"/>
            <a:ext cx="9897291" cy="646331"/>
          </a:xfrm>
          <a:prstGeom prst="rect">
            <a:avLst/>
          </a:prstGeom>
        </p:spPr>
        <p:txBody>
          <a:bodyPr wrap="square">
            <a:spAutoFit/>
          </a:bodyPr>
          <a:lstStyle/>
          <a:p>
            <a:r>
              <a:rPr lang="tr-TR" dirty="0">
                <a:solidFill>
                  <a:srgbClr val="000000"/>
                </a:solidFill>
                <a:latin typeface="Calibri" panose="020F0502020204030204" pitchFamily="34" charset="0"/>
              </a:rPr>
              <a:t>Butonun onaylanması sonucunda “İptal talebiniz başarıyla oluşturulmuştur” uyarısı ile birlikte iptal talebi oluşturduğunuz belge için talebiniz, belgeyi düzenleyen mükellefin sistemine iletilmiş olacaktır. </a:t>
            </a:r>
            <a:endParaRPr lang="tr-TR" dirty="0"/>
          </a:p>
        </p:txBody>
      </p:sp>
      <p:pic>
        <p:nvPicPr>
          <p:cNvPr id="4" name="Resim 3"/>
          <p:cNvPicPr>
            <a:picLocks noChangeAspect="1"/>
          </p:cNvPicPr>
          <p:nvPr/>
        </p:nvPicPr>
        <p:blipFill>
          <a:blip r:embed="rId2"/>
          <a:stretch>
            <a:fillRect/>
          </a:stretch>
        </p:blipFill>
        <p:spPr>
          <a:xfrm>
            <a:off x="384491" y="2393133"/>
            <a:ext cx="11423017" cy="2071734"/>
          </a:xfrm>
          <a:prstGeom prst="rect">
            <a:avLst/>
          </a:prstGeom>
        </p:spPr>
      </p:pic>
    </p:spTree>
    <p:extLst>
      <p:ext uri="{BB962C8B-B14F-4D97-AF65-F5344CB8AC3E}">
        <p14:creationId xmlns:p14="http://schemas.microsoft.com/office/powerpoint/2010/main" val="863694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663337" y="702104"/>
            <a:ext cx="9688285" cy="1477328"/>
          </a:xfrm>
          <a:prstGeom prst="rect">
            <a:avLst/>
          </a:prstGeom>
        </p:spPr>
        <p:txBody>
          <a:bodyPr wrap="square">
            <a:spAutoFit/>
          </a:bodyPr>
          <a:lstStyle/>
          <a:p>
            <a:r>
              <a:rPr lang="tr-TR" dirty="0">
                <a:solidFill>
                  <a:srgbClr val="000000"/>
                </a:solidFill>
                <a:latin typeface="Calibri" panose="020F0502020204030204" pitchFamily="34" charset="0"/>
              </a:rPr>
              <a:t>Belgeyi düzenleyen mükellefe iletilen talebin onaylanıp onaylanmama durumu, “Adıma Düzenlenen Belgeler” sekmesinden tarih aralığı seçilerek yapılan sorgulamada “İptal/İtiraz Durumu” sütunundan takip edilebilmektedir. </a:t>
            </a:r>
          </a:p>
          <a:p>
            <a:r>
              <a:rPr lang="tr-TR" dirty="0">
                <a:solidFill>
                  <a:srgbClr val="000000"/>
                </a:solidFill>
                <a:latin typeface="Calibri" panose="020F0502020204030204" pitchFamily="34" charset="0"/>
              </a:rPr>
              <a:t>Sorgulama sonucu aşağıdaki ekran görüntüsünde olduğu gibi iptal talebi onaylanmışsa ilgili belge hem alıcının sanal BA hem de satıcının sanal BS formunda yer almayacaktır. </a:t>
            </a:r>
            <a:endParaRPr lang="tr-TR" dirty="0"/>
          </a:p>
        </p:txBody>
      </p:sp>
      <p:pic>
        <p:nvPicPr>
          <p:cNvPr id="4" name="Resim 3"/>
          <p:cNvPicPr>
            <a:picLocks noChangeAspect="1"/>
          </p:cNvPicPr>
          <p:nvPr/>
        </p:nvPicPr>
        <p:blipFill>
          <a:blip r:embed="rId2"/>
          <a:stretch>
            <a:fillRect/>
          </a:stretch>
        </p:blipFill>
        <p:spPr>
          <a:xfrm>
            <a:off x="1232068" y="2634441"/>
            <a:ext cx="10550822" cy="3335285"/>
          </a:xfrm>
          <a:prstGeom prst="rect">
            <a:avLst/>
          </a:prstGeom>
        </p:spPr>
      </p:pic>
    </p:spTree>
    <p:extLst>
      <p:ext uri="{BB962C8B-B14F-4D97-AF65-F5344CB8AC3E}">
        <p14:creationId xmlns:p14="http://schemas.microsoft.com/office/powerpoint/2010/main" val="2361379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6102" y="809897"/>
            <a:ext cx="10045338" cy="646331"/>
          </a:xfrm>
          <a:prstGeom prst="rect">
            <a:avLst/>
          </a:prstGeom>
        </p:spPr>
        <p:txBody>
          <a:bodyPr wrap="square">
            <a:spAutoFit/>
          </a:bodyPr>
          <a:lstStyle/>
          <a:p>
            <a:r>
              <a:rPr lang="tr-TR" dirty="0">
                <a:solidFill>
                  <a:srgbClr val="000000"/>
                </a:solidFill>
                <a:latin typeface="Calibri" panose="020F0502020204030204" pitchFamily="34" charset="0"/>
              </a:rPr>
              <a:t>Sorgulama sonucu iptal talebi reddedildiyse ilgili belge hem alıcının sanal BA hem de satıcının sanal BS formunda yer alacaktır. </a:t>
            </a:r>
            <a:endParaRPr lang="tr-TR" dirty="0"/>
          </a:p>
        </p:txBody>
      </p:sp>
      <p:pic>
        <p:nvPicPr>
          <p:cNvPr id="3" name="Resim 2"/>
          <p:cNvPicPr>
            <a:picLocks noChangeAspect="1"/>
          </p:cNvPicPr>
          <p:nvPr/>
        </p:nvPicPr>
        <p:blipFill>
          <a:blip r:embed="rId2"/>
          <a:stretch>
            <a:fillRect/>
          </a:stretch>
        </p:blipFill>
        <p:spPr>
          <a:xfrm>
            <a:off x="807194" y="2299063"/>
            <a:ext cx="10871000" cy="368372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Dikdörtgen 2"/>
          <p:cNvSpPr>
            <a:spLocks noChangeArrowheads="1"/>
          </p:cNvSpPr>
          <p:nvPr/>
        </p:nvSpPr>
        <p:spPr bwMode="auto">
          <a:xfrm>
            <a:off x="1914525" y="968375"/>
            <a:ext cx="9224963" cy="475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r>
              <a:rPr lang="tr-TR" b="1" dirty="0"/>
              <a:t>Kendisi Tarafından Düzenlenmiş e-Belgeler İçin Gelen İptal Talebini Onaylama / Reddetme </a:t>
            </a:r>
            <a:endParaRPr lang="tr-TR" dirty="0"/>
          </a:p>
          <a:p>
            <a:r>
              <a:rPr lang="tr-TR" dirty="0"/>
              <a:t>GİB Portal Yöntemini kullanan e-Arşiv Fatura ve e-SMM kayıtlı kullanıcısı olan mükellefler mali mühür/elektronik imzaları ile GİB Portal Uygulamasına giriş yaparak, Özel </a:t>
            </a:r>
            <a:r>
              <a:rPr lang="tr-TR" dirty="0" err="1"/>
              <a:t>Entegratör</a:t>
            </a:r>
            <a:r>
              <a:rPr lang="tr-TR" dirty="0"/>
              <a:t> ve Entegrasyon Yöntemini kullanan mükellefler ile kayıtlı e-Belge kullanıcısı olmayan (5000/30000 TL üzeri belgeleri GİB </a:t>
            </a:r>
            <a:r>
              <a:rPr lang="tr-TR" dirty="0" err="1"/>
              <a:t>portaldan</a:t>
            </a:r>
            <a:r>
              <a:rPr lang="tr-TR" dirty="0"/>
              <a:t> düzenleyen) mükellefler ise İnteraktif V.D kullanıcı kodu ve şifreleri ile 5.000 TL ve 30.000 TL e-Arşiv Fatura </a:t>
            </a:r>
            <a:r>
              <a:rPr lang="tr-TR" dirty="0" err="1"/>
              <a:t>Portalına</a:t>
            </a:r>
            <a:r>
              <a:rPr lang="tr-TR" dirty="0"/>
              <a:t> giriş yaparak aşağıda belirtilen şekilde düzenledikleri e-Belgeler için kendilerine ulaşan iptal taleplerinin “Onaylama/Reddetme” işlemlerini yapabilirler. </a:t>
            </a:r>
          </a:p>
          <a:p>
            <a:r>
              <a:rPr lang="tr-TR" dirty="0"/>
              <a:t>Kullanıcılar kendileri için uygun olan uygulamaya giriş yaptıktan sonra “Gelen İptal/İtiraz Talepleri” sekmesine tıklayıp tarih aralığını seçerek sorgulama yapmaları halinde varsa kendilerine gelen talepleri aşağıdaki gibi görüntüleyebileceklerdir. </a:t>
            </a:r>
            <a:endParaRPr lang="tr-TR" sz="1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20922" y="1031966"/>
            <a:ext cx="11871078" cy="5159829"/>
          </a:xfrm>
          <a:prstGeom prst="rect">
            <a:avLst/>
          </a:prstGeom>
        </p:spPr>
      </p:pic>
    </p:spTree>
    <p:extLst>
      <p:ext uri="{BB962C8B-B14F-4D97-AF65-F5344CB8AC3E}">
        <p14:creationId xmlns:p14="http://schemas.microsoft.com/office/powerpoint/2010/main" val="1536158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Dikdörtgen 2"/>
          <p:cNvSpPr>
            <a:spLocks noChangeArrowheads="1"/>
          </p:cNvSpPr>
          <p:nvPr/>
        </p:nvSpPr>
        <p:spPr bwMode="auto">
          <a:xfrm>
            <a:off x="1169942" y="602615"/>
            <a:ext cx="9224963" cy="27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r>
              <a:rPr lang="tr-TR" b="1" dirty="0"/>
              <a:t>Kendisi tarafından düzenlenmiş e-Belge için gelen iptal talebinin kabul edilmesi durumunda; </a:t>
            </a:r>
            <a:endParaRPr lang="tr-TR" dirty="0"/>
          </a:p>
          <a:p>
            <a:r>
              <a:rPr lang="tr-TR" dirty="0"/>
              <a:t>İlgili belgenin kutucuğu seçildikten sonra “Talep Kabul Et” butonu tıklanarak aşağıdaki uyarı ekranına ulaşılır. “Uyarıyı Okudum” kutucuğu seçilince “Talebi Kabul Et” butonu aktif hale gelecektir. Aktif hale gelen “Talebi Kabul Et” butonu tıklanınca iptal talebi onaylanacak ve ilgili belge hem alıcının sanal BA hem de satıcının sanal BS formunda yer almayacaktır. </a:t>
            </a:r>
            <a:endParaRPr lang="tr-TR" sz="1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0" y="1013524"/>
            <a:ext cx="12079795" cy="4728370"/>
          </a:xfrm>
          <a:prstGeom prst="rect">
            <a:avLst/>
          </a:prstGeom>
        </p:spPr>
      </p:pic>
    </p:spTree>
    <p:extLst>
      <p:ext uri="{BB962C8B-B14F-4D97-AF65-F5344CB8AC3E}">
        <p14:creationId xmlns:p14="http://schemas.microsoft.com/office/powerpoint/2010/main" val="402937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6A77307-AC61-48C3-85B1-5CAE057B9893}"/>
              </a:ext>
            </a:extLst>
          </p:cNvPr>
          <p:cNvSpPr txBox="1"/>
          <p:nvPr/>
        </p:nvSpPr>
        <p:spPr>
          <a:xfrm>
            <a:off x="1619396" y="984410"/>
            <a:ext cx="9178900" cy="3574440"/>
          </a:xfrm>
          <a:prstGeom prst="rect">
            <a:avLst/>
          </a:prstGeom>
          <a:noFill/>
        </p:spPr>
        <p:txBody>
          <a:bodyPr wrap="square">
            <a:spAutoFit/>
          </a:bodyPr>
          <a:lstStyle/>
          <a:p>
            <a:pPr>
              <a:lnSpc>
                <a:spcPct val="107000"/>
              </a:lnSpc>
              <a:spcAft>
                <a:spcPts val="800"/>
              </a:spcAft>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SAĞLIK HİZMET SUNUCULARINDA ELEKTRONİK DEFTER GEÇİŞLERİ</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000" dirty="0">
                <a:solidFill>
                  <a:srgbClr val="494949"/>
                </a:solidFill>
                <a:effectLst/>
                <a:latin typeface="Times New Roman" panose="02020603050405020304" pitchFamily="18" charset="0"/>
                <a:ea typeface="Calibri" panose="020F0502020204030204" pitchFamily="34" charset="0"/>
                <a:cs typeface="Times New Roman" panose="02020603050405020304" pitchFamily="18" charset="0"/>
              </a:rPr>
              <a:t>Sosyal Güvenlik Kurumu ile sözleşme imzalayan Sağlık Hizmet sunucuları kendilerine E Fatura geçiş zorunluluğu getirilen mükellefler arasında sayıldığı için E Defter uygulamasına geçmek zorundalar.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000" dirty="0">
                <a:solidFill>
                  <a:srgbClr val="494949"/>
                </a:solidFill>
                <a:effectLst/>
                <a:latin typeface="Times New Roman" panose="02020603050405020304" pitchFamily="18" charset="0"/>
                <a:ea typeface="Calibri" panose="020F0502020204030204" pitchFamily="34" charset="0"/>
                <a:cs typeface="Times New Roman" panose="02020603050405020304" pitchFamily="18" charset="0"/>
              </a:rPr>
              <a:t>Bu Kapsamda olan firmalar isterlerse 1 Temmuz 2021 tarihinden itibaren E Defter uygulamasına geçebilirler yada yasal zorunluluk başlangıç tarihi olan 1.1.2022 tarihinde E Defter uygulamasına geçebilirler. Burada hatırlatmak istediğim çok önemli olan nokta eğer yıl içerisinde E Defter uygulamasına geçiş yapılıyorsa e Defter uygulamasına geçiş tarihine kadar olan dönem için kağıt ortamdaki defter yazdırılıp 1 ay içerisinde Noter tarafından kapanış tasdiki yapılması gerekmektedir.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753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44706" y="726141"/>
            <a:ext cx="10004612" cy="1477328"/>
          </a:xfrm>
          <a:prstGeom prst="rect">
            <a:avLst/>
          </a:prstGeom>
        </p:spPr>
        <p:txBody>
          <a:bodyPr wrap="square">
            <a:spAutoFit/>
          </a:bodyPr>
          <a:lstStyle/>
          <a:p>
            <a:r>
              <a:rPr lang="tr-TR" b="1" dirty="0">
                <a:solidFill>
                  <a:srgbClr val="000000"/>
                </a:solidFill>
                <a:latin typeface="Calibri" panose="020F0502020204030204" pitchFamily="34" charset="0"/>
              </a:rPr>
              <a:t>Kendisi tarafından düzenlenmiş e-Belge için gelen iptal talebinin reddedilmesi durumunda; </a:t>
            </a:r>
            <a:endParaRPr lang="tr-TR"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İlgili belgenin kutucuğu seçildikten sonra “Talep Reddet” butonu tıklanarak aşağıdaki uyarı ekranına ulaşılır. “Uyarıyı Okudum” kutucuğu seçilince “Talebi Reddet” butonu aktif hale gelecektir. Aktif hale gelen “Talebi Reddet” butonu tıklanınca iptal talebi reddedilecek ve ilgili belge hem alıcının sanal BA hem de satıcının sanal BS formunda yer alacaktır </a:t>
            </a:r>
            <a:endParaRPr lang="tr-TR" dirty="0"/>
          </a:p>
        </p:txBody>
      </p:sp>
      <p:pic>
        <p:nvPicPr>
          <p:cNvPr id="5" name="Resim 4"/>
          <p:cNvPicPr>
            <a:picLocks noChangeAspect="1"/>
          </p:cNvPicPr>
          <p:nvPr/>
        </p:nvPicPr>
        <p:blipFill>
          <a:blip r:embed="rId2"/>
          <a:stretch>
            <a:fillRect/>
          </a:stretch>
        </p:blipFill>
        <p:spPr>
          <a:xfrm>
            <a:off x="448667" y="2947716"/>
            <a:ext cx="12272252" cy="391028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26775" y="676872"/>
            <a:ext cx="10520083" cy="1846659"/>
          </a:xfrm>
          <a:prstGeom prst="rect">
            <a:avLst/>
          </a:prstGeom>
        </p:spPr>
        <p:txBody>
          <a:bodyPr wrap="square">
            <a:spAutoFit/>
          </a:bodyPr>
          <a:lstStyle/>
          <a:p>
            <a:r>
              <a:rPr lang="tr-TR" sz="2400" b="1" dirty="0">
                <a:solidFill>
                  <a:srgbClr val="000000"/>
                </a:solidFill>
                <a:latin typeface="Calibri" panose="020F0502020204030204" pitchFamily="34" charset="0"/>
              </a:rPr>
              <a:t>Düzenleyen Tarafından İptal Talebi Oluşturma </a:t>
            </a:r>
            <a:endParaRPr lang="tr-TR" sz="2400"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GİB Portal Yöntemini kullanan e-Arşiv Fatura ve e-SMM kayıtlı kullanıcısı olan mükellefler mali mühür/elektronik imzaları ile GİB Portal Uygulamasına giriş yaparak, kayıtlı e-Belge kullanıcısı olmayan (5000/30000 TL üzeri belgeleri GİB </a:t>
            </a:r>
            <a:r>
              <a:rPr lang="tr-TR" dirty="0" err="1">
                <a:solidFill>
                  <a:srgbClr val="000000"/>
                </a:solidFill>
                <a:latin typeface="Calibri" panose="020F0502020204030204" pitchFamily="34" charset="0"/>
              </a:rPr>
              <a:t>portaldan</a:t>
            </a:r>
            <a:r>
              <a:rPr lang="tr-TR" dirty="0">
                <a:solidFill>
                  <a:srgbClr val="000000"/>
                </a:solidFill>
                <a:latin typeface="Calibri" panose="020F0502020204030204" pitchFamily="34" charset="0"/>
              </a:rPr>
              <a:t> düzenleyen) mükellefler ise İnteraktif </a:t>
            </a:r>
            <a:r>
              <a:rPr lang="tr-TR" dirty="0"/>
              <a:t>V.D kullanıcı kodu ve şifreleri ile 5.000 TL ve 30.000 TL e-Arşiv Fatura </a:t>
            </a:r>
            <a:r>
              <a:rPr lang="tr-TR" dirty="0" err="1"/>
              <a:t>Portalına</a:t>
            </a:r>
            <a:r>
              <a:rPr lang="tr-TR" dirty="0"/>
              <a:t> giriş yaparak aşağıda belirtilen şekilde düzenledikleri e-Belgeler “İptal Talebinde” bulunabilirler. </a:t>
            </a:r>
          </a:p>
        </p:txBody>
      </p:sp>
      <p:pic>
        <p:nvPicPr>
          <p:cNvPr id="4" name="Resim 3"/>
          <p:cNvPicPr>
            <a:picLocks noChangeAspect="1"/>
          </p:cNvPicPr>
          <p:nvPr/>
        </p:nvPicPr>
        <p:blipFill>
          <a:blip r:embed="rId2"/>
          <a:stretch>
            <a:fillRect/>
          </a:stretch>
        </p:blipFill>
        <p:spPr>
          <a:xfrm>
            <a:off x="1326775" y="2723429"/>
            <a:ext cx="10617672" cy="4644319"/>
          </a:xfrm>
          <a:prstGeom prst="rect">
            <a:avLst/>
          </a:prstGeom>
        </p:spPr>
      </p:pic>
    </p:spTree>
    <p:extLst>
      <p:ext uri="{BB962C8B-B14F-4D97-AF65-F5344CB8AC3E}">
        <p14:creationId xmlns:p14="http://schemas.microsoft.com/office/powerpoint/2010/main" val="1957474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67393" y="717679"/>
            <a:ext cx="10223863" cy="1754326"/>
          </a:xfrm>
          <a:prstGeom prst="rect">
            <a:avLst/>
          </a:prstGeom>
        </p:spPr>
        <p:txBody>
          <a:bodyPr wrap="square">
            <a:spAutoFit/>
          </a:bodyPr>
          <a:lstStyle/>
          <a:p>
            <a:r>
              <a:rPr lang="tr-TR" dirty="0">
                <a:solidFill>
                  <a:srgbClr val="000000"/>
                </a:solidFill>
                <a:latin typeface="Calibri" panose="020F0502020204030204" pitchFamily="34" charset="0"/>
              </a:rPr>
              <a:t>Özel </a:t>
            </a:r>
            <a:r>
              <a:rPr lang="tr-TR" dirty="0" err="1">
                <a:solidFill>
                  <a:srgbClr val="000000"/>
                </a:solidFill>
                <a:latin typeface="Calibri" panose="020F0502020204030204" pitchFamily="34" charset="0"/>
              </a:rPr>
              <a:t>Entegratör</a:t>
            </a:r>
            <a:r>
              <a:rPr lang="tr-TR" dirty="0">
                <a:solidFill>
                  <a:srgbClr val="000000"/>
                </a:solidFill>
                <a:latin typeface="Calibri" panose="020F0502020204030204" pitchFamily="34" charset="0"/>
              </a:rPr>
              <a:t> ve Entegrasyon Yöntemini kullanan mükellefler ise Başkanlığa gönderecekleri “İptal Raporu” ile düzenledikleri e-Belgeler için “İptal Talebinde” bulunabilirler. Bu şekilde iptal talebini iletilen durumlar için satıcı tarafından portal üzerinden yapılacak ayrıca bir işlem bulunmamaktadır. Fakat alıcıya bu yol ile iletilen iptal talebine yine GİB Portal üzerinden alıcı tarafından iptal talebi kabul ya da reddetme işlemi yapılabilecektir. </a:t>
            </a:r>
          </a:p>
          <a:p>
            <a:r>
              <a:rPr lang="tr-TR" dirty="0">
                <a:solidFill>
                  <a:srgbClr val="000000"/>
                </a:solidFill>
                <a:latin typeface="Calibri" panose="020F0502020204030204" pitchFamily="34" charset="0"/>
              </a:rPr>
              <a:t>Aşağıdaki ekran görüntüsünde belirtildiği gibi “Düzenlenen Belgeler” sekmesi seçilmelidir. </a:t>
            </a:r>
            <a:endParaRPr lang="tr-TR" dirty="0"/>
          </a:p>
        </p:txBody>
      </p:sp>
      <p:sp>
        <p:nvSpPr>
          <p:cNvPr id="4" name="Dikdörtgen 3"/>
          <p:cNvSpPr/>
          <p:nvPr/>
        </p:nvSpPr>
        <p:spPr>
          <a:xfrm>
            <a:off x="1467393" y="2967335"/>
            <a:ext cx="10223863" cy="646331"/>
          </a:xfrm>
          <a:prstGeom prst="rect">
            <a:avLst/>
          </a:prstGeom>
        </p:spPr>
        <p:txBody>
          <a:bodyPr wrap="square">
            <a:spAutoFit/>
          </a:bodyPr>
          <a:lstStyle/>
          <a:p>
            <a:r>
              <a:rPr lang="tr-TR" dirty="0">
                <a:solidFill>
                  <a:srgbClr val="000000"/>
                </a:solidFill>
                <a:latin typeface="Calibri" panose="020F0502020204030204" pitchFamily="34" charset="0"/>
              </a:rPr>
              <a:t>Açılan ekranda belge tarihini içerecek şekilde tarih aralıklı sorgulama yapılıp ilgili belge seçilerek “İptal Talebi Oluştur” butonu tıklanarak aşağıdaki ekrana ulaşılmaktadır. </a:t>
            </a:r>
            <a:endParaRPr lang="tr-TR" dirty="0"/>
          </a:p>
        </p:txBody>
      </p:sp>
    </p:spTree>
    <p:extLst>
      <p:ext uri="{BB962C8B-B14F-4D97-AF65-F5344CB8AC3E}">
        <p14:creationId xmlns:p14="http://schemas.microsoft.com/office/powerpoint/2010/main" val="12868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Dikdörtgen 1"/>
          <p:cNvSpPr>
            <a:spLocks noChangeArrowheads="1"/>
          </p:cNvSpPr>
          <p:nvPr/>
        </p:nvSpPr>
        <p:spPr bwMode="auto">
          <a:xfrm>
            <a:off x="2111375" y="688975"/>
            <a:ext cx="9299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a:p>
            <a:pPr eaLnBrk="1" hangingPunct="1">
              <a:lnSpc>
                <a:spcPct val="100000"/>
              </a:lnSpc>
              <a:spcBef>
                <a:spcPct val="0"/>
              </a:spcBef>
              <a:buClrTx/>
              <a:buFontTx/>
              <a:buNone/>
            </a:pPr>
            <a:r>
              <a:rPr lang="tr-TR" sz="1800"/>
              <a:t> </a:t>
            </a:r>
          </a:p>
        </p:txBody>
      </p:sp>
      <p:pic>
        <p:nvPicPr>
          <p:cNvPr id="2" name="Resim 1"/>
          <p:cNvPicPr>
            <a:picLocks noChangeAspect="1"/>
          </p:cNvPicPr>
          <p:nvPr/>
        </p:nvPicPr>
        <p:blipFill>
          <a:blip r:embed="rId2"/>
          <a:stretch>
            <a:fillRect/>
          </a:stretch>
        </p:blipFill>
        <p:spPr>
          <a:xfrm>
            <a:off x="48829" y="1983022"/>
            <a:ext cx="12143171" cy="406508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Dikdörtgen 1"/>
          <p:cNvSpPr>
            <a:spLocks noChangeArrowheads="1"/>
          </p:cNvSpPr>
          <p:nvPr/>
        </p:nvSpPr>
        <p:spPr bwMode="auto">
          <a:xfrm>
            <a:off x="2111375" y="688975"/>
            <a:ext cx="9299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dirty="0"/>
          </a:p>
          <a:p>
            <a:pPr eaLnBrk="1" hangingPunct="1">
              <a:lnSpc>
                <a:spcPct val="100000"/>
              </a:lnSpc>
              <a:spcBef>
                <a:spcPct val="0"/>
              </a:spcBef>
              <a:buClrTx/>
              <a:buFontTx/>
              <a:buNone/>
            </a:pPr>
            <a:r>
              <a:rPr lang="tr-TR" sz="1800" dirty="0"/>
              <a:t> </a:t>
            </a:r>
          </a:p>
        </p:txBody>
      </p:sp>
      <p:sp>
        <p:nvSpPr>
          <p:cNvPr id="4" name="Dikdörtgen 3"/>
          <p:cNvSpPr/>
          <p:nvPr/>
        </p:nvSpPr>
        <p:spPr>
          <a:xfrm>
            <a:off x="1219200" y="875010"/>
            <a:ext cx="9871166" cy="646331"/>
          </a:xfrm>
          <a:prstGeom prst="rect">
            <a:avLst/>
          </a:prstGeom>
        </p:spPr>
        <p:txBody>
          <a:bodyPr wrap="square">
            <a:spAutoFit/>
          </a:bodyPr>
          <a:lstStyle/>
          <a:p>
            <a:r>
              <a:rPr lang="tr-TR" dirty="0">
                <a:solidFill>
                  <a:srgbClr val="000000"/>
                </a:solidFill>
                <a:latin typeface="Calibri" panose="020F0502020204030204" pitchFamily="34" charset="0"/>
              </a:rPr>
              <a:t>İptal Gerekçesi” alanına gerekli açıklamalar yapılarak “Uyarıyı Okudum” kutucuğu işaretlendikten sonra “İptal Talebi Oluştur” butonu aktif hale gelecektir. </a:t>
            </a:r>
            <a:endParaRPr lang="tr-TR" dirty="0"/>
          </a:p>
        </p:txBody>
      </p:sp>
      <p:pic>
        <p:nvPicPr>
          <p:cNvPr id="5" name="Resim 4"/>
          <p:cNvPicPr>
            <a:picLocks noChangeAspect="1"/>
          </p:cNvPicPr>
          <p:nvPr/>
        </p:nvPicPr>
        <p:blipFill>
          <a:blip r:embed="rId2"/>
          <a:stretch>
            <a:fillRect/>
          </a:stretch>
        </p:blipFill>
        <p:spPr>
          <a:xfrm>
            <a:off x="1780638" y="2266476"/>
            <a:ext cx="8630724" cy="2325047"/>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Dikdörtgen 1"/>
          <p:cNvSpPr>
            <a:spLocks noChangeArrowheads="1"/>
          </p:cNvSpPr>
          <p:nvPr/>
        </p:nvSpPr>
        <p:spPr bwMode="auto">
          <a:xfrm>
            <a:off x="2111375" y="688975"/>
            <a:ext cx="9299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a:p>
            <a:pPr eaLnBrk="1" hangingPunct="1">
              <a:lnSpc>
                <a:spcPct val="100000"/>
              </a:lnSpc>
              <a:spcBef>
                <a:spcPct val="0"/>
              </a:spcBef>
              <a:buClrTx/>
              <a:buFontTx/>
              <a:buNone/>
            </a:pPr>
            <a:r>
              <a:rPr lang="tr-TR" sz="1800"/>
              <a:t> </a:t>
            </a:r>
          </a:p>
        </p:txBody>
      </p:sp>
      <p:sp>
        <p:nvSpPr>
          <p:cNvPr id="3" name="Dikdörtgen 2"/>
          <p:cNvSpPr/>
          <p:nvPr/>
        </p:nvSpPr>
        <p:spPr>
          <a:xfrm>
            <a:off x="1049382" y="875010"/>
            <a:ext cx="10014857" cy="646331"/>
          </a:xfrm>
          <a:prstGeom prst="rect">
            <a:avLst/>
          </a:prstGeom>
        </p:spPr>
        <p:txBody>
          <a:bodyPr wrap="square">
            <a:spAutoFit/>
          </a:bodyPr>
          <a:lstStyle/>
          <a:p>
            <a:r>
              <a:rPr lang="tr-TR" dirty="0">
                <a:solidFill>
                  <a:srgbClr val="000000"/>
                </a:solidFill>
                <a:latin typeface="Calibri" panose="020F0502020204030204" pitchFamily="34" charset="0"/>
              </a:rPr>
              <a:t>Butonun onaylanması sonucunda “İptal talebiniz başarıyla oluşturulmuştur” uyarısı ile birlikte iptal talebi oluşturduğunuz belge için talebiniz alıcının sistemine iletilmiş olacaktır. </a:t>
            </a:r>
            <a:endParaRPr lang="tr-TR" dirty="0"/>
          </a:p>
        </p:txBody>
      </p:sp>
      <p:pic>
        <p:nvPicPr>
          <p:cNvPr id="4" name="Resim 3"/>
          <p:cNvPicPr>
            <a:picLocks noChangeAspect="1"/>
          </p:cNvPicPr>
          <p:nvPr/>
        </p:nvPicPr>
        <p:blipFill>
          <a:blip r:embed="rId2"/>
          <a:stretch>
            <a:fillRect/>
          </a:stretch>
        </p:blipFill>
        <p:spPr>
          <a:xfrm>
            <a:off x="653144" y="1838185"/>
            <a:ext cx="11097441" cy="4667118"/>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97577" y="728230"/>
            <a:ext cx="10119360" cy="1477328"/>
          </a:xfrm>
          <a:prstGeom prst="rect">
            <a:avLst/>
          </a:prstGeom>
        </p:spPr>
        <p:txBody>
          <a:bodyPr wrap="square">
            <a:spAutoFit/>
          </a:bodyPr>
          <a:lstStyle/>
          <a:p>
            <a:r>
              <a:rPr lang="tr-TR" dirty="0">
                <a:solidFill>
                  <a:srgbClr val="000000"/>
                </a:solidFill>
                <a:latin typeface="Calibri" panose="020F0502020204030204" pitchFamily="34" charset="0"/>
              </a:rPr>
              <a:t>Belgenin alıcısına iletilen talebin onaylanıp onaylanmama durumu, yine “Düzenlenen Belgeler” sekmesinden tarih aralığı seçilerek yapılan sorgulamada “İptal/İtiraz Durumu” sütunundan takip edilebilmektedir. </a:t>
            </a:r>
          </a:p>
          <a:p>
            <a:r>
              <a:rPr lang="tr-TR" dirty="0">
                <a:solidFill>
                  <a:srgbClr val="000000"/>
                </a:solidFill>
                <a:latin typeface="Calibri" panose="020F0502020204030204" pitchFamily="34" charset="0"/>
              </a:rPr>
              <a:t>Sorgulama sonucu aşağıdaki ekran görüntüsünde olduğu gibi iptal talebi onaylanmışsa ilgili belge hem alıcının sanal BA hem de satıcının sanal BS formunda yer almayacaktır. </a:t>
            </a:r>
            <a:endParaRPr lang="tr-TR" dirty="0"/>
          </a:p>
        </p:txBody>
      </p:sp>
      <p:pic>
        <p:nvPicPr>
          <p:cNvPr id="4" name="Resim 3"/>
          <p:cNvPicPr>
            <a:picLocks noChangeAspect="1"/>
          </p:cNvPicPr>
          <p:nvPr/>
        </p:nvPicPr>
        <p:blipFill>
          <a:blip r:embed="rId2"/>
          <a:stretch>
            <a:fillRect/>
          </a:stretch>
        </p:blipFill>
        <p:spPr>
          <a:xfrm>
            <a:off x="1619794" y="3080695"/>
            <a:ext cx="9797143" cy="1752562"/>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Dikdörtgen 1"/>
          <p:cNvSpPr>
            <a:spLocks noChangeArrowheads="1"/>
          </p:cNvSpPr>
          <p:nvPr/>
        </p:nvSpPr>
        <p:spPr bwMode="auto">
          <a:xfrm>
            <a:off x="1133475" y="688975"/>
            <a:ext cx="1027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p:txBody>
      </p:sp>
      <p:sp>
        <p:nvSpPr>
          <p:cNvPr id="4" name="Dikdörtgen 3"/>
          <p:cNvSpPr/>
          <p:nvPr/>
        </p:nvSpPr>
        <p:spPr>
          <a:xfrm>
            <a:off x="1467394" y="873919"/>
            <a:ext cx="9805851" cy="646331"/>
          </a:xfrm>
          <a:prstGeom prst="rect">
            <a:avLst/>
          </a:prstGeom>
        </p:spPr>
        <p:txBody>
          <a:bodyPr wrap="square">
            <a:spAutoFit/>
          </a:bodyPr>
          <a:lstStyle/>
          <a:p>
            <a:r>
              <a:rPr lang="tr-TR" dirty="0">
                <a:solidFill>
                  <a:srgbClr val="000000"/>
                </a:solidFill>
                <a:latin typeface="Calibri" panose="020F0502020204030204" pitchFamily="34" charset="0"/>
              </a:rPr>
              <a:t>Sorgulama sonucu aşağıdaki ekran görüntüsünde olduğu gibi iptal talebi reddedilmişse ilgili belge hem alıcının sanal BA hem de satıcının sanal BS formunda yer alacaktır. </a:t>
            </a:r>
            <a:endParaRPr lang="tr-TR" dirty="0"/>
          </a:p>
        </p:txBody>
      </p:sp>
      <p:pic>
        <p:nvPicPr>
          <p:cNvPr id="5" name="Resim 4"/>
          <p:cNvPicPr>
            <a:picLocks noChangeAspect="1"/>
          </p:cNvPicPr>
          <p:nvPr/>
        </p:nvPicPr>
        <p:blipFill>
          <a:blip r:embed="rId2"/>
          <a:stretch>
            <a:fillRect/>
          </a:stretch>
        </p:blipFill>
        <p:spPr>
          <a:xfrm>
            <a:off x="1711234" y="2155371"/>
            <a:ext cx="9222377" cy="1938607"/>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Dikdörtgen 1"/>
          <p:cNvSpPr>
            <a:spLocks noChangeArrowheads="1"/>
          </p:cNvSpPr>
          <p:nvPr/>
        </p:nvSpPr>
        <p:spPr bwMode="auto">
          <a:xfrm>
            <a:off x="1133475" y="688975"/>
            <a:ext cx="1027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p:txBody>
      </p:sp>
      <p:sp>
        <p:nvSpPr>
          <p:cNvPr id="4" name="Dikdörtgen 3"/>
          <p:cNvSpPr/>
          <p:nvPr/>
        </p:nvSpPr>
        <p:spPr>
          <a:xfrm>
            <a:off x="1463039" y="1074510"/>
            <a:ext cx="9614263" cy="4154984"/>
          </a:xfrm>
          <a:prstGeom prst="rect">
            <a:avLst/>
          </a:prstGeom>
        </p:spPr>
        <p:txBody>
          <a:bodyPr wrap="square">
            <a:spAutoFit/>
          </a:bodyPr>
          <a:lstStyle/>
          <a:p>
            <a:r>
              <a:rPr lang="tr-TR" sz="2200" dirty="0">
                <a:solidFill>
                  <a:srgbClr val="000000"/>
                </a:solidFill>
                <a:latin typeface="Calibri" panose="020F0502020204030204" pitchFamily="34" charset="0"/>
              </a:rPr>
              <a:t>Adıma Düzenlenen e-Belgeler İçin Gelen İptal Talebini Onaylama / Reddetme </a:t>
            </a:r>
          </a:p>
          <a:p>
            <a:r>
              <a:rPr lang="tr-TR" sz="2200" dirty="0">
                <a:solidFill>
                  <a:srgbClr val="000000"/>
                </a:solidFill>
                <a:latin typeface="Calibri" panose="020F0502020204030204" pitchFamily="34" charset="0"/>
              </a:rPr>
              <a:t>GİB portal yöntemini kullanan e-Arşiv Fatura ve e-SMM kayıtlı kullanıcısı olan mükellefler mali mühür/elektronik imzaları ile GİB Portal Uygulamasına giriş yaparak, Özel </a:t>
            </a:r>
            <a:r>
              <a:rPr lang="tr-TR" sz="2200" dirty="0" err="1">
                <a:solidFill>
                  <a:srgbClr val="000000"/>
                </a:solidFill>
                <a:latin typeface="Calibri" panose="020F0502020204030204" pitchFamily="34" charset="0"/>
              </a:rPr>
              <a:t>Entegratör</a:t>
            </a:r>
            <a:r>
              <a:rPr lang="tr-TR" sz="2200" dirty="0">
                <a:solidFill>
                  <a:srgbClr val="000000"/>
                </a:solidFill>
                <a:latin typeface="Calibri" panose="020F0502020204030204" pitchFamily="34" charset="0"/>
              </a:rPr>
              <a:t> ve Entegrasyon Yöntemini kullanan mükellefler ile kayıtlı e-Belge kullanıcısı olmayan (5000/30000 TL üzeri belgeleri GİB </a:t>
            </a:r>
            <a:r>
              <a:rPr lang="tr-TR" sz="2200" dirty="0" err="1">
                <a:solidFill>
                  <a:srgbClr val="000000"/>
                </a:solidFill>
                <a:latin typeface="Calibri" panose="020F0502020204030204" pitchFamily="34" charset="0"/>
              </a:rPr>
              <a:t>portaldan</a:t>
            </a:r>
            <a:r>
              <a:rPr lang="tr-TR" sz="2200" dirty="0">
                <a:solidFill>
                  <a:srgbClr val="000000"/>
                </a:solidFill>
                <a:latin typeface="Calibri" panose="020F0502020204030204" pitchFamily="34" charset="0"/>
              </a:rPr>
              <a:t> düzenleyen) mükellefler ise İnteraktif V.D kullanıcı kodu ve şifreleri ile 5.000 TL ve 30.000 TL e-Arşiv Fatura </a:t>
            </a:r>
            <a:r>
              <a:rPr lang="tr-TR" sz="2200" dirty="0" err="1">
                <a:solidFill>
                  <a:srgbClr val="000000"/>
                </a:solidFill>
                <a:latin typeface="Calibri" panose="020F0502020204030204" pitchFamily="34" charset="0"/>
              </a:rPr>
              <a:t>Portalına</a:t>
            </a:r>
            <a:r>
              <a:rPr lang="tr-TR" sz="2200" dirty="0">
                <a:solidFill>
                  <a:srgbClr val="000000"/>
                </a:solidFill>
                <a:latin typeface="Calibri" panose="020F0502020204030204" pitchFamily="34" charset="0"/>
              </a:rPr>
              <a:t> giriş yaparak aşağıda belirtilen şekilde adlarına düzenlenen e-Belgelerin kendilerine ulaşan iptal talepleri için “Onaylama/Reddetme” işlemlerini yapabilirler. </a:t>
            </a:r>
          </a:p>
          <a:p>
            <a:r>
              <a:rPr lang="tr-TR" sz="2200" dirty="0">
                <a:solidFill>
                  <a:srgbClr val="000000"/>
                </a:solidFill>
                <a:latin typeface="Calibri" panose="020F0502020204030204" pitchFamily="34" charset="0"/>
              </a:rPr>
              <a:t>Kullanıcılar kendileri için uygun olan uygulamaya giriş yaptıktan sonra “Gelen İptal/İtiraz Talepleri” sekmesine tıklayıp tarih aralığını seçerek sorgulama yapmaları halinde varsa kendilerine gelen talepleri aşağıdaki gibi görüntüleyebileceklerdir. </a:t>
            </a:r>
            <a:endParaRPr lang="tr-TR" sz="2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Dikdörtgen 1"/>
          <p:cNvSpPr>
            <a:spLocks noChangeArrowheads="1"/>
          </p:cNvSpPr>
          <p:nvPr/>
        </p:nvSpPr>
        <p:spPr bwMode="auto">
          <a:xfrm>
            <a:off x="1133475" y="688975"/>
            <a:ext cx="1027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p:txBody>
      </p:sp>
      <p:pic>
        <p:nvPicPr>
          <p:cNvPr id="3" name="Resim 2"/>
          <p:cNvPicPr>
            <a:picLocks noChangeAspect="1"/>
          </p:cNvPicPr>
          <p:nvPr/>
        </p:nvPicPr>
        <p:blipFill>
          <a:blip r:embed="rId2"/>
          <a:stretch>
            <a:fillRect/>
          </a:stretch>
        </p:blipFill>
        <p:spPr>
          <a:xfrm>
            <a:off x="-1" y="1319349"/>
            <a:ext cx="11534503" cy="34871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FC652FC-8239-4360-BF8A-7AB67D6E7CC7}"/>
              </a:ext>
            </a:extLst>
          </p:cNvPr>
          <p:cNvSpPr txBox="1"/>
          <p:nvPr/>
        </p:nvSpPr>
        <p:spPr>
          <a:xfrm>
            <a:off x="1933501" y="1312269"/>
            <a:ext cx="7734009" cy="2443939"/>
          </a:xfrm>
          <a:prstGeom prst="rect">
            <a:avLst/>
          </a:prstGeom>
          <a:noFill/>
        </p:spPr>
        <p:txBody>
          <a:bodyPr wrap="square">
            <a:spAutoFit/>
          </a:bodyPr>
          <a:lstStyle/>
          <a:p>
            <a:pPr>
              <a:lnSpc>
                <a:spcPct val="107000"/>
              </a:lnSpc>
              <a:spcAft>
                <a:spcPts val="800"/>
              </a:spcAft>
            </a:pPr>
            <a:r>
              <a:rPr lang="tr-TR" sz="2400" dirty="0">
                <a:solidFill>
                  <a:srgbClr val="494949"/>
                </a:solidFill>
                <a:effectLst/>
                <a:latin typeface="Times New Roman" panose="02020603050405020304" pitchFamily="18" charset="0"/>
                <a:ea typeface="Calibri" panose="020F0502020204030204" pitchFamily="34" charset="0"/>
                <a:cs typeface="Times New Roman" panose="02020603050405020304" pitchFamily="18" charset="0"/>
              </a:rPr>
              <a:t>Belirlenen limitler dahilinde olup </a:t>
            </a:r>
            <a:r>
              <a:rPr lang="tr-TR" sz="2400" b="1" dirty="0">
                <a:solidFill>
                  <a:srgbClr val="494949"/>
                </a:solidFill>
                <a:effectLst/>
                <a:latin typeface="Times New Roman" panose="02020603050405020304" pitchFamily="18" charset="0"/>
                <a:ea typeface="Calibri" panose="020F0502020204030204" pitchFamily="34" charset="0"/>
                <a:cs typeface="Times New Roman" panose="02020603050405020304" pitchFamily="18" charset="0"/>
              </a:rPr>
              <a:t>Defter Beyan Sistemi </a:t>
            </a:r>
            <a:r>
              <a:rPr lang="tr-TR" sz="2400" dirty="0">
                <a:solidFill>
                  <a:srgbClr val="494949"/>
                </a:solidFill>
                <a:effectLst/>
                <a:latin typeface="Times New Roman" panose="02020603050405020304" pitchFamily="18" charset="0"/>
                <a:ea typeface="Calibri" panose="020F0502020204030204" pitchFamily="34" charset="0"/>
                <a:cs typeface="Times New Roman" panose="02020603050405020304" pitchFamily="18" charset="0"/>
              </a:rPr>
              <a:t>kapsamında defter tutan firmalar belirlenen limitleri aşana kadar Defter beyan sisteminde kalabilirler. Tabiidir ki belirlenen limitler aşılıp Bilanço usulüne göre defter tutmak zorunda kaldıkları dönemde E Defter uygulamasına geçmek zorundalar.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6020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Dikdörtgen 2"/>
          <p:cNvSpPr>
            <a:spLocks noChangeArrowheads="1"/>
          </p:cNvSpPr>
          <p:nvPr/>
        </p:nvSpPr>
        <p:spPr bwMode="auto">
          <a:xfrm>
            <a:off x="1455738" y="422275"/>
            <a:ext cx="9632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tr-TR" sz="1800"/>
          </a:p>
        </p:txBody>
      </p:sp>
      <p:sp>
        <p:nvSpPr>
          <p:cNvPr id="3" name="Dikdörtgen 2"/>
          <p:cNvSpPr/>
          <p:nvPr/>
        </p:nvSpPr>
        <p:spPr>
          <a:xfrm>
            <a:off x="1345473" y="653144"/>
            <a:ext cx="9405257" cy="1477328"/>
          </a:xfrm>
          <a:prstGeom prst="rect">
            <a:avLst/>
          </a:prstGeom>
        </p:spPr>
        <p:txBody>
          <a:bodyPr wrap="square">
            <a:spAutoFit/>
          </a:bodyPr>
          <a:lstStyle/>
          <a:p>
            <a:r>
              <a:rPr lang="tr-TR" b="1" dirty="0">
                <a:solidFill>
                  <a:srgbClr val="000000"/>
                </a:solidFill>
                <a:latin typeface="Calibri" panose="020F0502020204030204" pitchFamily="34" charset="0"/>
              </a:rPr>
              <a:t>Adlarına düzenlenen e-Belge için gelen iptal talebinin kabul edilmesi durumunda; </a:t>
            </a:r>
            <a:endParaRPr lang="tr-TR"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İlgili belgenin kutucuğu seçildikten sonra “Talep Kabul Et” butonu tıklanarak aşağıdaki uyarı ekranına ulaşılır. “Uyarıyı Okudum” kutucuğu seçilince “Talebi Kabul Et” butonu aktif hale gelecektir. Aktif hale gelen “Talebi Kabul Et” butonu tıklanınca iptal talebi onaylanacak ve ilgili belge hem alıcının sanal BA hem de satıcının sanal BS formunda yer almayacaktır. </a:t>
            </a:r>
            <a:endParaRPr lang="tr-TR" dirty="0"/>
          </a:p>
        </p:txBody>
      </p:sp>
      <p:pic>
        <p:nvPicPr>
          <p:cNvPr id="4" name="Resim 3"/>
          <p:cNvPicPr>
            <a:picLocks noChangeAspect="1"/>
          </p:cNvPicPr>
          <p:nvPr/>
        </p:nvPicPr>
        <p:blipFill>
          <a:blip r:embed="rId2"/>
          <a:stretch>
            <a:fillRect/>
          </a:stretch>
        </p:blipFill>
        <p:spPr>
          <a:xfrm>
            <a:off x="1455738" y="2537882"/>
            <a:ext cx="9804445" cy="2791763"/>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71450" y="832899"/>
            <a:ext cx="9975669" cy="369332"/>
          </a:xfrm>
          <a:prstGeom prst="rect">
            <a:avLst/>
          </a:prstGeom>
        </p:spPr>
        <p:txBody>
          <a:bodyPr wrap="square">
            <a:spAutoFit/>
          </a:bodyPr>
          <a:lstStyle/>
          <a:p>
            <a:r>
              <a:rPr lang="tr-TR" dirty="0">
                <a:solidFill>
                  <a:srgbClr val="000000"/>
                </a:solidFill>
                <a:latin typeface="Calibri" panose="020F0502020204030204" pitchFamily="34" charset="0"/>
              </a:rPr>
              <a:t>Talep cevabı başarıyla kaydedildi” uyarısı ile talep cevabı kaydedilmiş olacaktır. </a:t>
            </a:r>
            <a:endParaRPr lang="tr-TR" dirty="0"/>
          </a:p>
        </p:txBody>
      </p:sp>
      <p:pic>
        <p:nvPicPr>
          <p:cNvPr id="5" name="Resim 4"/>
          <p:cNvPicPr>
            <a:picLocks noChangeAspect="1"/>
          </p:cNvPicPr>
          <p:nvPr/>
        </p:nvPicPr>
        <p:blipFill>
          <a:blip r:embed="rId2"/>
          <a:stretch>
            <a:fillRect/>
          </a:stretch>
        </p:blipFill>
        <p:spPr>
          <a:xfrm>
            <a:off x="222069" y="1755328"/>
            <a:ext cx="11730445" cy="3347344"/>
          </a:xfrm>
          <a:prstGeom prst="rect">
            <a:avLst/>
          </a:prstGeom>
        </p:spPr>
      </p:pic>
    </p:spTree>
    <p:extLst>
      <p:ext uri="{BB962C8B-B14F-4D97-AF65-F5344CB8AC3E}">
        <p14:creationId xmlns:p14="http://schemas.microsoft.com/office/powerpoint/2010/main" val="9707846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9829" y="662916"/>
            <a:ext cx="9818914" cy="1477328"/>
          </a:xfrm>
          <a:prstGeom prst="rect">
            <a:avLst/>
          </a:prstGeom>
        </p:spPr>
        <p:txBody>
          <a:bodyPr wrap="square">
            <a:spAutoFit/>
          </a:bodyPr>
          <a:lstStyle/>
          <a:p>
            <a:r>
              <a:rPr lang="tr-TR" b="1" dirty="0">
                <a:solidFill>
                  <a:srgbClr val="000000"/>
                </a:solidFill>
                <a:latin typeface="Calibri" panose="020F0502020204030204" pitchFamily="34" charset="0"/>
              </a:rPr>
              <a:t>Adlarına düzenlenen e-Belge için gelen iptal talebinin reddedilmesi durumunda; </a:t>
            </a:r>
            <a:endParaRPr lang="tr-TR"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İlgili belgenin kutucuğu seçildikten sonra “Talep Reddet” butonu tıklanarak aşağıdaki uyarı ekranına ulaşılır. “Uyarıyı Okudum” kutucuğu seçilince “Talebi Reddet” butonu aktif hale gelecektir. “Talebi Reddet” butonu seçildikten sonra “Talep Cevabı Reddedildi” uyarısı ile birlikte talep reddedilmiş olacaktır </a:t>
            </a:r>
            <a:endParaRPr lang="tr-TR" dirty="0"/>
          </a:p>
        </p:txBody>
      </p:sp>
      <p:pic>
        <p:nvPicPr>
          <p:cNvPr id="3" name="Resim 2"/>
          <p:cNvPicPr>
            <a:picLocks noChangeAspect="1"/>
          </p:cNvPicPr>
          <p:nvPr/>
        </p:nvPicPr>
        <p:blipFill>
          <a:blip r:embed="rId2"/>
          <a:stretch>
            <a:fillRect/>
          </a:stretch>
        </p:blipFill>
        <p:spPr>
          <a:xfrm>
            <a:off x="384491" y="2216718"/>
            <a:ext cx="11423017" cy="2424563"/>
          </a:xfrm>
          <a:prstGeom prst="rect">
            <a:avLst/>
          </a:prstGeom>
        </p:spPr>
      </p:pic>
      <p:sp>
        <p:nvSpPr>
          <p:cNvPr id="4" name="Dikdörtgen 3"/>
          <p:cNvSpPr/>
          <p:nvPr/>
        </p:nvSpPr>
        <p:spPr>
          <a:xfrm>
            <a:off x="879566" y="5018204"/>
            <a:ext cx="10927942" cy="646331"/>
          </a:xfrm>
          <a:prstGeom prst="rect">
            <a:avLst/>
          </a:prstGeom>
        </p:spPr>
        <p:txBody>
          <a:bodyPr wrap="square">
            <a:spAutoFit/>
          </a:bodyPr>
          <a:lstStyle/>
          <a:p>
            <a:r>
              <a:rPr lang="tr-TR" dirty="0">
                <a:solidFill>
                  <a:srgbClr val="000000"/>
                </a:solidFill>
                <a:latin typeface="Calibri" panose="020F0502020204030204" pitchFamily="34" charset="0"/>
              </a:rPr>
              <a:t>Aktif hale gelen “Talebi Reddet” butonu tıklanınca iptal talebi reddedilecek ve ilgili belge hem alıcının sanal BA hem de satıcının sanal BS formunda yer alacaktır. </a:t>
            </a:r>
            <a:endParaRPr lang="tr-TR" dirty="0"/>
          </a:p>
        </p:txBody>
      </p:sp>
    </p:spTree>
    <p:extLst>
      <p:ext uri="{BB962C8B-B14F-4D97-AF65-F5344CB8AC3E}">
        <p14:creationId xmlns:p14="http://schemas.microsoft.com/office/powerpoint/2010/main" val="19179764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84515" y="656830"/>
            <a:ext cx="9831976" cy="1292662"/>
          </a:xfrm>
          <a:prstGeom prst="rect">
            <a:avLst/>
          </a:prstGeom>
        </p:spPr>
        <p:txBody>
          <a:bodyPr wrap="square">
            <a:spAutoFit/>
          </a:bodyPr>
          <a:lstStyle/>
          <a:p>
            <a:r>
              <a:rPr lang="tr-TR" sz="2400" b="1" dirty="0">
                <a:solidFill>
                  <a:srgbClr val="000000"/>
                </a:solidFill>
                <a:latin typeface="Calibri" panose="020F0502020204030204" pitchFamily="34" charset="0"/>
              </a:rPr>
              <a:t>e-Belge (e-Arşiv Fatura, e-Serbest Meslek Makbuzu) İtiraz Bildirim Talebi </a:t>
            </a:r>
            <a:endParaRPr lang="tr-TR" sz="2400"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İtiraz bildirim talebini hem satıcı hem de alıcı başlatabilir. TTK kapsamında alıcı ya da satıcı tarafından yapılan itirazların bildirimine ilişkin itiraz işleminin onaylama/reddetme süreçlerinin detayları aşağıda açıklanmıştır </a:t>
            </a:r>
            <a:endParaRPr lang="tr-TR" dirty="0"/>
          </a:p>
        </p:txBody>
      </p:sp>
      <p:sp>
        <p:nvSpPr>
          <p:cNvPr id="3" name="Dikdörtgen 2"/>
          <p:cNvSpPr/>
          <p:nvPr/>
        </p:nvSpPr>
        <p:spPr>
          <a:xfrm>
            <a:off x="1284515" y="2380961"/>
            <a:ext cx="10223862" cy="2123658"/>
          </a:xfrm>
          <a:prstGeom prst="rect">
            <a:avLst/>
          </a:prstGeom>
        </p:spPr>
        <p:txBody>
          <a:bodyPr wrap="square">
            <a:spAutoFit/>
          </a:bodyPr>
          <a:lstStyle/>
          <a:p>
            <a:r>
              <a:rPr lang="tr-TR" sz="2400" b="1" dirty="0">
                <a:solidFill>
                  <a:srgbClr val="000000"/>
                </a:solidFill>
                <a:latin typeface="Calibri" panose="020F0502020204030204" pitchFamily="34" charset="0"/>
              </a:rPr>
              <a:t>Kendisine Düzenlenen e-Belgeler İçin İtiraz Talebi Oluşturma </a:t>
            </a:r>
            <a:endParaRPr lang="tr-TR" sz="2400"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GİB portal yöntemini kullanan e-Arşiv Fatura veya e-SMM kayıtlı kullanıcısı olan mükellefler mali mühür/elektronik imzaları ile GİB Portal Uygulamasına giriş yaparak, Özel </a:t>
            </a:r>
            <a:r>
              <a:rPr lang="tr-TR" dirty="0" err="1">
                <a:solidFill>
                  <a:srgbClr val="000000"/>
                </a:solidFill>
                <a:latin typeface="Calibri" panose="020F0502020204030204" pitchFamily="34" charset="0"/>
              </a:rPr>
              <a:t>Entegratör</a:t>
            </a:r>
            <a:r>
              <a:rPr lang="tr-TR" dirty="0">
                <a:solidFill>
                  <a:srgbClr val="000000"/>
                </a:solidFill>
                <a:latin typeface="Calibri" panose="020F0502020204030204" pitchFamily="34" charset="0"/>
              </a:rPr>
              <a:t> ve Entegrasyon Yöntemini kullanan mükellefler ile kayıtlı e-Belge kullanıcısı olmayan (5000/30000 TL üzeri belgeleri GİB </a:t>
            </a:r>
            <a:r>
              <a:rPr lang="tr-TR" dirty="0" err="1">
                <a:solidFill>
                  <a:srgbClr val="000000"/>
                </a:solidFill>
                <a:latin typeface="Calibri" panose="020F0502020204030204" pitchFamily="34" charset="0"/>
              </a:rPr>
              <a:t>portaldan</a:t>
            </a:r>
            <a:r>
              <a:rPr lang="tr-TR" dirty="0">
                <a:solidFill>
                  <a:srgbClr val="000000"/>
                </a:solidFill>
                <a:latin typeface="Calibri" panose="020F0502020204030204" pitchFamily="34" charset="0"/>
              </a:rPr>
              <a:t> düzenleyen) mükellefler ise İnteraktif V.D kullanıcı kodu ve şifreleri ile 5.000 TL ve 30.000 TL e-Arşiv Fatura </a:t>
            </a:r>
            <a:r>
              <a:rPr lang="tr-TR" dirty="0" err="1">
                <a:solidFill>
                  <a:srgbClr val="000000"/>
                </a:solidFill>
                <a:latin typeface="Calibri" panose="020F0502020204030204" pitchFamily="34" charset="0"/>
              </a:rPr>
              <a:t>Portalına</a:t>
            </a:r>
            <a:r>
              <a:rPr lang="tr-TR" dirty="0">
                <a:solidFill>
                  <a:srgbClr val="000000"/>
                </a:solidFill>
                <a:latin typeface="Calibri" panose="020F0502020204030204" pitchFamily="34" charset="0"/>
              </a:rPr>
              <a:t> giriş yaparak aşağıda belirtilen şekilde kendilerine düzenlenen e-Belgeler için ‘İtiraz Talebi’ oluşturabilirler </a:t>
            </a:r>
            <a:endParaRPr lang="tr-TR" dirty="0"/>
          </a:p>
        </p:txBody>
      </p:sp>
    </p:spTree>
    <p:extLst>
      <p:ext uri="{BB962C8B-B14F-4D97-AF65-F5344CB8AC3E}">
        <p14:creationId xmlns:p14="http://schemas.microsoft.com/office/powerpoint/2010/main" val="8498921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5771" y="702270"/>
            <a:ext cx="9479279" cy="369332"/>
          </a:xfrm>
          <a:prstGeom prst="rect">
            <a:avLst/>
          </a:prstGeom>
        </p:spPr>
        <p:txBody>
          <a:bodyPr wrap="square">
            <a:spAutoFit/>
          </a:bodyPr>
          <a:lstStyle/>
          <a:p>
            <a:r>
              <a:rPr lang="tr-TR" dirty="0">
                <a:solidFill>
                  <a:srgbClr val="000000"/>
                </a:solidFill>
                <a:latin typeface="Calibri" panose="020F0502020204030204" pitchFamily="34" charset="0"/>
              </a:rPr>
              <a:t>Aşağıdaki ekran görüntüsünde belirtildiği gibi “Adıma Düzenlenen Belgeler” sekmesi seçilmelidir. </a:t>
            </a:r>
            <a:endParaRPr lang="tr-TR" dirty="0"/>
          </a:p>
        </p:txBody>
      </p:sp>
      <p:pic>
        <p:nvPicPr>
          <p:cNvPr id="3" name="Resim 2"/>
          <p:cNvPicPr>
            <a:picLocks noChangeAspect="1"/>
          </p:cNvPicPr>
          <p:nvPr/>
        </p:nvPicPr>
        <p:blipFill>
          <a:blip r:embed="rId2"/>
          <a:stretch>
            <a:fillRect/>
          </a:stretch>
        </p:blipFill>
        <p:spPr>
          <a:xfrm>
            <a:off x="1776549" y="1438687"/>
            <a:ext cx="9829131" cy="4857610"/>
          </a:xfrm>
          <a:prstGeom prst="rect">
            <a:avLst/>
          </a:prstGeom>
        </p:spPr>
      </p:pic>
    </p:spTree>
    <p:extLst>
      <p:ext uri="{BB962C8B-B14F-4D97-AF65-F5344CB8AC3E}">
        <p14:creationId xmlns:p14="http://schemas.microsoft.com/office/powerpoint/2010/main" val="38579899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3073" y="877278"/>
            <a:ext cx="9975669" cy="646331"/>
          </a:xfrm>
          <a:prstGeom prst="rect">
            <a:avLst/>
          </a:prstGeom>
        </p:spPr>
        <p:txBody>
          <a:bodyPr wrap="square">
            <a:spAutoFit/>
          </a:bodyPr>
          <a:lstStyle/>
          <a:p>
            <a:r>
              <a:rPr lang="tr-TR" dirty="0">
                <a:solidFill>
                  <a:srgbClr val="000000"/>
                </a:solidFill>
                <a:latin typeface="Calibri" panose="020F0502020204030204" pitchFamily="34" charset="0"/>
              </a:rPr>
              <a:t>Açılan ekranda belge tarihini içerecek şekilde tarih aralıklı sorgulama yapılıp ilgili belge seçilerek “İtiraz Talebi Oluştur” butonu tıklanarak aşağıdaki ekrana ulaşılmaktadır. </a:t>
            </a:r>
            <a:endParaRPr lang="tr-TR" dirty="0"/>
          </a:p>
        </p:txBody>
      </p:sp>
      <p:pic>
        <p:nvPicPr>
          <p:cNvPr id="3" name="Resim 2"/>
          <p:cNvPicPr>
            <a:picLocks noChangeAspect="1"/>
          </p:cNvPicPr>
          <p:nvPr/>
        </p:nvPicPr>
        <p:blipFill>
          <a:blip r:embed="rId2"/>
          <a:stretch>
            <a:fillRect/>
          </a:stretch>
        </p:blipFill>
        <p:spPr>
          <a:xfrm>
            <a:off x="1200421" y="2044828"/>
            <a:ext cx="9791158" cy="2768344"/>
          </a:xfrm>
          <a:prstGeom prst="rect">
            <a:avLst/>
          </a:prstGeom>
        </p:spPr>
      </p:pic>
    </p:spTree>
    <p:extLst>
      <p:ext uri="{BB962C8B-B14F-4D97-AF65-F5344CB8AC3E}">
        <p14:creationId xmlns:p14="http://schemas.microsoft.com/office/powerpoint/2010/main" val="4754175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28651" y="759217"/>
            <a:ext cx="9100458" cy="5170646"/>
          </a:xfrm>
          <a:prstGeom prst="rect">
            <a:avLst/>
          </a:prstGeom>
        </p:spPr>
        <p:txBody>
          <a:bodyPr wrap="square">
            <a:spAutoFit/>
          </a:bodyPr>
          <a:lstStyle/>
          <a:p>
            <a:r>
              <a:rPr lang="tr-TR" sz="2200" b="1" dirty="0">
                <a:solidFill>
                  <a:srgbClr val="000000"/>
                </a:solidFill>
                <a:latin typeface="Calibri" panose="020F0502020204030204" pitchFamily="34" charset="0"/>
              </a:rPr>
              <a:t>“İtiraz Belge Numarası” </a:t>
            </a:r>
            <a:r>
              <a:rPr lang="tr-TR" sz="2200" dirty="0">
                <a:solidFill>
                  <a:srgbClr val="000000"/>
                </a:solidFill>
                <a:latin typeface="Calibri" panose="020F0502020204030204" pitchFamily="34" charset="0"/>
              </a:rPr>
              <a:t>alanına 6102 sayılı Kanunun 18 inci maddesinin üçüncü fıkrası uyarınca noter aracılığıyla, taahhütlü mektupla, telgrafla veya güvenli elektronik imza kullanılarak KEP sistemi ile yapılan işlemler neticesinde oluşacak belgenin numarası girilmelidir. </a:t>
            </a:r>
          </a:p>
          <a:p>
            <a:r>
              <a:rPr lang="tr-TR" sz="2200" b="1" dirty="0">
                <a:solidFill>
                  <a:srgbClr val="000000"/>
                </a:solidFill>
                <a:latin typeface="Calibri" panose="020F0502020204030204" pitchFamily="34" charset="0"/>
              </a:rPr>
              <a:t>“İtiraz Belge Tarihi” </a:t>
            </a:r>
            <a:r>
              <a:rPr lang="tr-TR" sz="2200" dirty="0">
                <a:solidFill>
                  <a:srgbClr val="000000"/>
                </a:solidFill>
                <a:latin typeface="Calibri" panose="020F0502020204030204" pitchFamily="34" charset="0"/>
              </a:rPr>
              <a:t>alanına 6102 sayılı Kanunun 18 inci maddesinin üçüncü fıkrası uyarınca noter aracılığıyla, taahhütlü mektupla, telgrafla veya güvenli elektronik imza kullanılarak KEP sistemi ile yapılan işlemler neticesinde oluşacak belgenin tarihi girilmelidir. </a:t>
            </a:r>
          </a:p>
          <a:p>
            <a:r>
              <a:rPr lang="tr-TR" sz="2200" b="1" dirty="0">
                <a:solidFill>
                  <a:srgbClr val="000000"/>
                </a:solidFill>
                <a:latin typeface="Calibri" panose="020F0502020204030204" pitchFamily="34" charset="0"/>
              </a:rPr>
              <a:t>“İtiraz Yöntemi” </a:t>
            </a:r>
            <a:r>
              <a:rPr lang="tr-TR" sz="2200" dirty="0">
                <a:solidFill>
                  <a:srgbClr val="000000"/>
                </a:solidFill>
                <a:latin typeface="Calibri" panose="020F0502020204030204" pitchFamily="34" charset="0"/>
              </a:rPr>
              <a:t>alanına 6102 sayılı Kanunun 18 inci maddesinin üçüncü fıkrası uyarınca noter aracılığıyla, taahhütlü mektupla, telgrafla veya güvenli elektronik imza kullanılarak KEP sistemi yöntemlerinden hangisi aracılığıyla itiraz işlemi yapılmış ise o yöntem seçilecektir. </a:t>
            </a:r>
          </a:p>
          <a:p>
            <a:r>
              <a:rPr lang="tr-TR" sz="2200" dirty="0">
                <a:solidFill>
                  <a:srgbClr val="000000"/>
                </a:solidFill>
                <a:latin typeface="Calibri" panose="020F0502020204030204" pitchFamily="34" charset="0"/>
              </a:rPr>
              <a:t>Sonrasında “Açıklama” alanına da gerekli açıklamalar yapılıp “Uyarıyı Okudum” kutucuğu işaretlendikten sonra “İtiraz Talebi Oluştur” butonu aktif hale gelecektir. </a:t>
            </a:r>
            <a:endParaRPr lang="tr-TR" sz="2200" dirty="0"/>
          </a:p>
        </p:txBody>
      </p:sp>
    </p:spTree>
    <p:extLst>
      <p:ext uri="{BB962C8B-B14F-4D97-AF65-F5344CB8AC3E}">
        <p14:creationId xmlns:p14="http://schemas.microsoft.com/office/powerpoint/2010/main" val="38552019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13099" y="1554480"/>
            <a:ext cx="10738970" cy="3113942"/>
          </a:xfrm>
          <a:prstGeom prst="rect">
            <a:avLst/>
          </a:prstGeom>
        </p:spPr>
      </p:pic>
      <p:sp>
        <p:nvSpPr>
          <p:cNvPr id="3" name="Dikdörtgen 2"/>
          <p:cNvSpPr/>
          <p:nvPr/>
        </p:nvSpPr>
        <p:spPr>
          <a:xfrm>
            <a:off x="1124932" y="5167088"/>
            <a:ext cx="10315303" cy="707886"/>
          </a:xfrm>
          <a:prstGeom prst="rect">
            <a:avLst/>
          </a:prstGeom>
        </p:spPr>
        <p:txBody>
          <a:bodyPr wrap="square">
            <a:spAutoFit/>
          </a:bodyPr>
          <a:lstStyle/>
          <a:p>
            <a:r>
              <a:rPr lang="tr-TR" sz="2000" dirty="0">
                <a:solidFill>
                  <a:srgbClr val="000000"/>
                </a:solidFill>
                <a:latin typeface="Calibri" panose="020F0502020204030204" pitchFamily="34" charset="0"/>
              </a:rPr>
              <a:t>Butonun onaylanması sonucunda “İtiraz talebiniz başarıyla oluşturulmuştur” uyarısı ile birlikte itiraz talebi oluşturduğunuz belge için talebiniz belgeyi düzenleyenin sistemine iletilmiş olacaktır. </a:t>
            </a:r>
            <a:endParaRPr lang="tr-TR" sz="2000" dirty="0"/>
          </a:p>
        </p:txBody>
      </p:sp>
    </p:spTree>
    <p:extLst>
      <p:ext uri="{BB962C8B-B14F-4D97-AF65-F5344CB8AC3E}">
        <p14:creationId xmlns:p14="http://schemas.microsoft.com/office/powerpoint/2010/main" val="3987371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62891" y="869408"/>
            <a:ext cx="9805851" cy="1015663"/>
          </a:xfrm>
          <a:prstGeom prst="rect">
            <a:avLst/>
          </a:prstGeom>
        </p:spPr>
        <p:txBody>
          <a:bodyPr wrap="square">
            <a:spAutoFit/>
          </a:bodyPr>
          <a:lstStyle/>
          <a:p>
            <a:r>
              <a:rPr lang="tr-TR" sz="2000" dirty="0">
                <a:solidFill>
                  <a:srgbClr val="000000"/>
                </a:solidFill>
                <a:latin typeface="Calibri" panose="020F0502020204030204" pitchFamily="34" charset="0"/>
              </a:rPr>
              <a:t>Belgeyi düzenleyen mükellefe iletilen talebin onaylanıp onaylanmama durumu, “Adıma Düzenlenen Belgeler” sekmesinden tarih aralığı seçilerek yapılan sorgulamada “İptal/İtiraz Durumu” sütunundan takip edilebilmektedir. </a:t>
            </a:r>
            <a:endParaRPr lang="tr-TR" sz="2000" dirty="0"/>
          </a:p>
        </p:txBody>
      </p:sp>
      <p:pic>
        <p:nvPicPr>
          <p:cNvPr id="3" name="Resim 2"/>
          <p:cNvPicPr>
            <a:picLocks noChangeAspect="1"/>
          </p:cNvPicPr>
          <p:nvPr/>
        </p:nvPicPr>
        <p:blipFill>
          <a:blip r:embed="rId2"/>
          <a:stretch>
            <a:fillRect/>
          </a:stretch>
        </p:blipFill>
        <p:spPr>
          <a:xfrm>
            <a:off x="944880" y="2780117"/>
            <a:ext cx="11086693" cy="2183769"/>
          </a:xfrm>
          <a:prstGeom prst="rect">
            <a:avLst/>
          </a:prstGeom>
        </p:spPr>
      </p:pic>
    </p:spTree>
    <p:extLst>
      <p:ext uri="{BB962C8B-B14F-4D97-AF65-F5344CB8AC3E}">
        <p14:creationId xmlns:p14="http://schemas.microsoft.com/office/powerpoint/2010/main" val="2141133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1417" y="1074509"/>
            <a:ext cx="9705703" cy="4493538"/>
          </a:xfrm>
          <a:prstGeom prst="rect">
            <a:avLst/>
          </a:prstGeom>
        </p:spPr>
        <p:txBody>
          <a:bodyPr wrap="square">
            <a:spAutoFit/>
          </a:bodyPr>
          <a:lstStyle/>
          <a:p>
            <a:r>
              <a:rPr lang="tr-TR" sz="2200" b="1" dirty="0">
                <a:solidFill>
                  <a:srgbClr val="000000"/>
                </a:solidFill>
                <a:latin typeface="Calibri" panose="020F0502020204030204" pitchFamily="34" charset="0"/>
              </a:rPr>
              <a:t>Kendisi Tarafından Düzenlenmiş e-Belgeler İçin Gelen İtiraz Talebini Onaylama / Reddetme </a:t>
            </a:r>
            <a:endParaRPr lang="tr-TR" sz="2200" dirty="0">
              <a:solidFill>
                <a:srgbClr val="000000"/>
              </a:solidFill>
              <a:latin typeface="Calibri" panose="020F0502020204030204" pitchFamily="34" charset="0"/>
            </a:endParaRPr>
          </a:p>
          <a:p>
            <a:r>
              <a:rPr lang="tr-TR" sz="2200" dirty="0">
                <a:solidFill>
                  <a:srgbClr val="000000"/>
                </a:solidFill>
                <a:latin typeface="Calibri" panose="020F0502020204030204" pitchFamily="34" charset="0"/>
              </a:rPr>
              <a:t>GİB portal yöntemini kullanan e-Arşiv Fatura veya e-SMM kayıtlı kullanıcısı olan mükellefler mali mühür/elektronik imzaları ile GİB Portal Uygulamasına giriş yaparak, Özel </a:t>
            </a:r>
            <a:r>
              <a:rPr lang="tr-TR" sz="2200" dirty="0" err="1">
                <a:solidFill>
                  <a:srgbClr val="000000"/>
                </a:solidFill>
                <a:latin typeface="Calibri" panose="020F0502020204030204" pitchFamily="34" charset="0"/>
              </a:rPr>
              <a:t>Entegratör</a:t>
            </a:r>
            <a:r>
              <a:rPr lang="tr-TR" sz="2200" dirty="0">
                <a:solidFill>
                  <a:srgbClr val="000000"/>
                </a:solidFill>
                <a:latin typeface="Calibri" panose="020F0502020204030204" pitchFamily="34" charset="0"/>
              </a:rPr>
              <a:t> ve Entegrasyon Yöntemini kullanan mükellefler ile kayıtlı e-Belge kullanıcısı olmayan (5000/30000 TL üzeri belgeleri GİB </a:t>
            </a:r>
            <a:r>
              <a:rPr lang="tr-TR" sz="2200" dirty="0" err="1">
                <a:solidFill>
                  <a:srgbClr val="000000"/>
                </a:solidFill>
                <a:latin typeface="Calibri" panose="020F0502020204030204" pitchFamily="34" charset="0"/>
              </a:rPr>
              <a:t>portaldan</a:t>
            </a:r>
            <a:r>
              <a:rPr lang="tr-TR" sz="2200" dirty="0">
                <a:solidFill>
                  <a:srgbClr val="000000"/>
                </a:solidFill>
                <a:latin typeface="Calibri" panose="020F0502020204030204" pitchFamily="34" charset="0"/>
              </a:rPr>
              <a:t> düzenleyen) mükellefler ise İnteraktif V.D kullanıcı kodu ve şifreleri ile 5.000 TL ve 30.000 TL e-Arşiv Fatura </a:t>
            </a:r>
            <a:r>
              <a:rPr lang="tr-TR" sz="2200" dirty="0" err="1">
                <a:solidFill>
                  <a:srgbClr val="000000"/>
                </a:solidFill>
                <a:latin typeface="Calibri" panose="020F0502020204030204" pitchFamily="34" charset="0"/>
              </a:rPr>
              <a:t>Portalına</a:t>
            </a:r>
            <a:r>
              <a:rPr lang="tr-TR" sz="2200" dirty="0">
                <a:solidFill>
                  <a:srgbClr val="000000"/>
                </a:solidFill>
                <a:latin typeface="Calibri" panose="020F0502020204030204" pitchFamily="34" charset="0"/>
              </a:rPr>
              <a:t> giriş yaparak aşağıda belirtilen şekilde düzenledikleri e-Belgeler için kendilerine ulaşan itiraz talepleri için “Onaylama/Reddetme” işlemlerini yapabilirler. </a:t>
            </a:r>
          </a:p>
          <a:p>
            <a:r>
              <a:rPr lang="tr-TR" sz="2200" dirty="0">
                <a:solidFill>
                  <a:srgbClr val="000000"/>
                </a:solidFill>
                <a:latin typeface="Calibri" panose="020F0502020204030204" pitchFamily="34" charset="0"/>
              </a:rPr>
              <a:t>Kullanıcılar kendileri için uygun olan uygulamaya giriş yaptıktan sonra “Gelen İptal/İtiraz Talepleri” sekmesine tıklayıp tarih aralığını seçerek sorgulama yapmaları halinde varsa kendilerine gelen talepleri aşağıdaki gibi görüntüleyebileceklerdir. </a:t>
            </a:r>
            <a:endParaRPr lang="tr-TR" sz="2200" dirty="0"/>
          </a:p>
        </p:txBody>
      </p:sp>
    </p:spTree>
    <p:extLst>
      <p:ext uri="{BB962C8B-B14F-4D97-AF65-F5344CB8AC3E}">
        <p14:creationId xmlns:p14="http://schemas.microsoft.com/office/powerpoint/2010/main" val="108602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62896DE2-128D-4FE7-9ADE-D5E011BE0FF9}"/>
              </a:ext>
            </a:extLst>
          </p:cNvPr>
          <p:cNvSpPr txBox="1"/>
          <p:nvPr/>
        </p:nvSpPr>
        <p:spPr>
          <a:xfrm>
            <a:off x="1535634" y="628214"/>
            <a:ext cx="8899694" cy="4524315"/>
          </a:xfrm>
          <a:prstGeom prst="rect">
            <a:avLst/>
          </a:prstGeom>
          <a:noFill/>
        </p:spPr>
        <p:txBody>
          <a:bodyPr wrap="square">
            <a:spAutoFit/>
          </a:bodyPr>
          <a:lstStyle/>
          <a:p>
            <a:r>
              <a:rPr lang="tr-TR" sz="2400" b="1" dirty="0"/>
              <a:t>E-Fatura Uygulamasına Geçiş Zorunluluğu</a:t>
            </a:r>
            <a:endParaRPr lang="tr-TR" sz="2400" dirty="0"/>
          </a:p>
          <a:p>
            <a:pPr>
              <a:buFont typeface="Arial" panose="020B0604020202020204" pitchFamily="34" charset="0"/>
              <a:buChar char="•"/>
            </a:pPr>
            <a:r>
              <a:rPr lang="tr-TR" sz="2400" dirty="0"/>
              <a:t>2018 veya müteakip yıllar cirosu 5 milyon TL’yi aşan mükelleflerin 1/7/2020 tarihine kadar (2020 ve izleyen yıllar cirosu 5 milyon TL’yi aşan mükelleflerin ise ilgili hesap dönemini izleyen yılın yedinci ayının başından itibaren),</a:t>
            </a:r>
          </a:p>
          <a:p>
            <a:pPr>
              <a:buFont typeface="Arial" panose="020B0604020202020204" pitchFamily="34" charset="0"/>
              <a:buChar char="•"/>
            </a:pPr>
            <a:r>
              <a:rPr lang="tr-TR" sz="2400" dirty="0"/>
              <a:t>ÖTV (I) sayılı liste kapsamındaki mallar nedeniyle EPDK’dan lisans alımı veya mezkur kanuna ekli (III) sayılı liste kapsamındaki malların imal, inşa ve ithalini 2019 yılında gerçekleştirenler 1/7/2020 tarihinden itibaren, 2020 veya müteakip yıllarda gerçekleştirenler ise, lisans alımı veya imal, inşa ve ithalin gerçekleştirildiği ayı izleyen dördüncü ayın başından itibaren,</a:t>
            </a:r>
          </a:p>
          <a:p>
            <a:r>
              <a:rPr lang="tr-TR" sz="2400" dirty="0"/>
              <a:t>Elektronik Fatura Uygulamasına geçmek zorundadır.</a:t>
            </a:r>
            <a:endParaRPr lang="tr-TR" sz="2400" dirty="0">
              <a:effectLst/>
            </a:endParaRPr>
          </a:p>
        </p:txBody>
      </p:sp>
    </p:spTree>
    <p:extLst>
      <p:ext uri="{BB962C8B-B14F-4D97-AF65-F5344CB8AC3E}">
        <p14:creationId xmlns:p14="http://schemas.microsoft.com/office/powerpoint/2010/main" val="4287516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11449" y="1532086"/>
            <a:ext cx="9231168" cy="2083624"/>
          </a:xfrm>
          <a:prstGeom prst="rect">
            <a:avLst/>
          </a:prstGeom>
        </p:spPr>
      </p:pic>
      <p:sp>
        <p:nvSpPr>
          <p:cNvPr id="3" name="Dikdörtgen 2"/>
          <p:cNvSpPr/>
          <p:nvPr/>
        </p:nvSpPr>
        <p:spPr>
          <a:xfrm>
            <a:off x="1833113" y="4189887"/>
            <a:ext cx="9387839" cy="2123658"/>
          </a:xfrm>
          <a:prstGeom prst="rect">
            <a:avLst/>
          </a:prstGeom>
        </p:spPr>
        <p:txBody>
          <a:bodyPr wrap="square">
            <a:spAutoFit/>
          </a:bodyPr>
          <a:lstStyle/>
          <a:p>
            <a:r>
              <a:rPr lang="tr-TR" sz="2200" b="1" dirty="0">
                <a:solidFill>
                  <a:srgbClr val="000000"/>
                </a:solidFill>
                <a:latin typeface="Calibri" panose="020F0502020204030204" pitchFamily="34" charset="0"/>
              </a:rPr>
              <a:t>Kendisi tarafından düzenlenmiş e-Belge için gelen itiraz talebinin kabul edilmesi durumunda; </a:t>
            </a:r>
            <a:endParaRPr lang="tr-TR" sz="2200" dirty="0">
              <a:solidFill>
                <a:srgbClr val="000000"/>
              </a:solidFill>
              <a:latin typeface="Calibri" panose="020F0502020204030204" pitchFamily="34" charset="0"/>
            </a:endParaRPr>
          </a:p>
          <a:p>
            <a:r>
              <a:rPr lang="tr-TR" sz="2200" dirty="0">
                <a:solidFill>
                  <a:srgbClr val="000000"/>
                </a:solidFill>
                <a:latin typeface="Calibri" panose="020F0502020204030204" pitchFamily="34" charset="0"/>
              </a:rPr>
              <a:t>İlgili belgenin kutucuğu seçildikten sonra “Talep Kabul Et” butonu tıklanarak aşağıdaki uyarı ekranına ulaşılır. “Uyarıyı Okudum” kutucuğu seçilince “Talebi Kabul Et” butonu aktif hale gelecektir. Aktif hale gelen “Talebi Kabul Et” butonu tıklanınca iptal talebi onaylanacaktır. </a:t>
            </a:r>
            <a:endParaRPr lang="tr-TR" sz="2200" dirty="0"/>
          </a:p>
        </p:txBody>
      </p:sp>
    </p:spTree>
    <p:extLst>
      <p:ext uri="{BB962C8B-B14F-4D97-AF65-F5344CB8AC3E}">
        <p14:creationId xmlns:p14="http://schemas.microsoft.com/office/powerpoint/2010/main" val="51965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41713" y="884984"/>
            <a:ext cx="9518469" cy="1200329"/>
          </a:xfrm>
          <a:prstGeom prst="rect">
            <a:avLst/>
          </a:prstGeom>
        </p:spPr>
        <p:txBody>
          <a:bodyPr wrap="square">
            <a:spAutoFit/>
          </a:bodyPr>
          <a:lstStyle/>
          <a:p>
            <a:r>
              <a:rPr lang="tr-TR" b="1" dirty="0">
                <a:solidFill>
                  <a:srgbClr val="000000"/>
                </a:solidFill>
                <a:latin typeface="Calibri" panose="020F0502020204030204" pitchFamily="34" charset="0"/>
              </a:rPr>
              <a:t>Kendisi tarafından düzenlenmiş e-Belge için gelen itiraz talebinin reddedilmesi durumunda; </a:t>
            </a:r>
            <a:endParaRPr lang="tr-TR"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İlgili belgenin kutucuğu seçildikten sonra “Talep Reddet” butonu tıklanarak aşağıdaki uyarı ekranına ulaşılır. “Uyarıyı Okudum” kutucuğu seçilince “Talebi Reddet” butonu aktif hale gelecektir. Aktif hale gelen “Talebi Reddet” butonu tıklanınca iptal talebi reddedilecektir. </a:t>
            </a:r>
            <a:endParaRPr lang="tr-TR" dirty="0"/>
          </a:p>
        </p:txBody>
      </p:sp>
      <p:pic>
        <p:nvPicPr>
          <p:cNvPr id="3" name="Resim 2"/>
          <p:cNvPicPr>
            <a:picLocks noChangeAspect="1"/>
          </p:cNvPicPr>
          <p:nvPr/>
        </p:nvPicPr>
        <p:blipFill>
          <a:blip r:embed="rId2"/>
          <a:stretch>
            <a:fillRect/>
          </a:stretch>
        </p:blipFill>
        <p:spPr>
          <a:xfrm>
            <a:off x="1741712" y="2707700"/>
            <a:ext cx="9882089" cy="2569694"/>
          </a:xfrm>
          <a:prstGeom prst="rect">
            <a:avLst/>
          </a:prstGeom>
        </p:spPr>
      </p:pic>
    </p:spTree>
    <p:extLst>
      <p:ext uri="{BB962C8B-B14F-4D97-AF65-F5344CB8AC3E}">
        <p14:creationId xmlns:p14="http://schemas.microsoft.com/office/powerpoint/2010/main" val="8821687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15589" y="850987"/>
            <a:ext cx="9662160" cy="1477328"/>
          </a:xfrm>
          <a:prstGeom prst="rect">
            <a:avLst/>
          </a:prstGeom>
        </p:spPr>
        <p:txBody>
          <a:bodyPr wrap="square">
            <a:spAutoFit/>
          </a:bodyPr>
          <a:lstStyle/>
          <a:p>
            <a:r>
              <a:rPr lang="tr-TR" b="1" dirty="0">
                <a:solidFill>
                  <a:srgbClr val="000000"/>
                </a:solidFill>
                <a:latin typeface="Calibri" panose="020F0502020204030204" pitchFamily="34" charset="0"/>
              </a:rPr>
              <a:t>İtiraz talebinin süresinde onaylanmaması ya da reddedilmesi durumunda; </a:t>
            </a:r>
            <a:endParaRPr lang="tr-TR"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İtiraz işleminin düzenleyicisi tarafından kabul edilmemesi ya da itiraz işlemine ilişkin kabul işlemlerinin belgenin ait olduğu ayı izleyen ayın 20 </a:t>
            </a:r>
            <a:r>
              <a:rPr lang="tr-TR" dirty="0" err="1">
                <a:solidFill>
                  <a:srgbClr val="000000"/>
                </a:solidFill>
                <a:latin typeface="Calibri" panose="020F0502020204030204" pitchFamily="34" charset="0"/>
              </a:rPr>
              <a:t>nci</a:t>
            </a:r>
            <a:r>
              <a:rPr lang="tr-TR" dirty="0">
                <a:solidFill>
                  <a:srgbClr val="000000"/>
                </a:solidFill>
                <a:latin typeface="Calibri" panose="020F0502020204030204" pitchFamily="34" charset="0"/>
              </a:rPr>
              <a:t> günü sonuna kadar yapılmaması durumunda belge, alıcısının sanal BA formunda yer almayacak olup, bununla birlikte itiraz talebini süresinde onaylamayan ya da reddeden satıcının sanal BS formunda yer alacaktır. </a:t>
            </a:r>
            <a:endParaRPr lang="tr-TR" dirty="0"/>
          </a:p>
        </p:txBody>
      </p:sp>
      <p:sp>
        <p:nvSpPr>
          <p:cNvPr id="3" name="Dikdörtgen 2"/>
          <p:cNvSpPr/>
          <p:nvPr/>
        </p:nvSpPr>
        <p:spPr>
          <a:xfrm>
            <a:off x="1715589" y="2481893"/>
            <a:ext cx="9544594" cy="2677656"/>
          </a:xfrm>
          <a:prstGeom prst="rect">
            <a:avLst/>
          </a:prstGeom>
        </p:spPr>
        <p:txBody>
          <a:bodyPr wrap="square">
            <a:spAutoFit/>
          </a:bodyPr>
          <a:lstStyle/>
          <a:p>
            <a:r>
              <a:rPr lang="tr-TR" sz="2400" b="1" dirty="0">
                <a:solidFill>
                  <a:srgbClr val="000000"/>
                </a:solidFill>
                <a:latin typeface="Calibri" panose="020F0502020204030204" pitchFamily="34" charset="0"/>
              </a:rPr>
              <a:t>Düzenleyen Tarafından İtiraz Talebi Oluşturma </a:t>
            </a:r>
            <a:endParaRPr lang="tr-TR" sz="2400" dirty="0">
              <a:solidFill>
                <a:srgbClr val="000000"/>
              </a:solidFill>
              <a:latin typeface="Calibri" panose="020F0502020204030204" pitchFamily="34" charset="0"/>
            </a:endParaRPr>
          </a:p>
          <a:p>
            <a:r>
              <a:rPr lang="tr-TR" dirty="0">
                <a:solidFill>
                  <a:srgbClr val="000000"/>
                </a:solidFill>
                <a:latin typeface="Calibri" panose="020F0502020204030204" pitchFamily="34" charset="0"/>
              </a:rPr>
              <a:t>GİB Portal Yöntemini kullanan e-Arşiv Fatura ve e-SMM kayıtlı kullanıcısı olan mükellefler mali mühür/elektronik imzaları ile GİB Portal Uygulamasına giriş yaparak, kayıtlı e-Belge kullanıcısı olmayan (5000/30000 TL üzeri belgeleri GİB </a:t>
            </a:r>
            <a:r>
              <a:rPr lang="tr-TR" dirty="0" err="1">
                <a:solidFill>
                  <a:srgbClr val="000000"/>
                </a:solidFill>
                <a:latin typeface="Calibri" panose="020F0502020204030204" pitchFamily="34" charset="0"/>
              </a:rPr>
              <a:t>portaldan</a:t>
            </a:r>
            <a:r>
              <a:rPr lang="tr-TR" dirty="0">
                <a:solidFill>
                  <a:srgbClr val="000000"/>
                </a:solidFill>
                <a:latin typeface="Calibri" panose="020F0502020204030204" pitchFamily="34" charset="0"/>
              </a:rPr>
              <a:t> düzenleyen) mükellefler ise İnteraktif V.D kullanıcı kodu ve şifreleri ile 5.000 TL ve 30.000 TL e-Arşiv Fatura </a:t>
            </a:r>
            <a:r>
              <a:rPr lang="tr-TR" dirty="0" err="1">
                <a:solidFill>
                  <a:srgbClr val="000000"/>
                </a:solidFill>
                <a:latin typeface="Calibri" panose="020F0502020204030204" pitchFamily="34" charset="0"/>
              </a:rPr>
              <a:t>Portalına</a:t>
            </a:r>
            <a:r>
              <a:rPr lang="tr-TR" dirty="0">
                <a:solidFill>
                  <a:srgbClr val="000000"/>
                </a:solidFill>
                <a:latin typeface="Calibri" panose="020F0502020204030204" pitchFamily="34" charset="0"/>
              </a:rPr>
              <a:t> giriş yaparak aşağıda belirtilen şekilde düzenledikleri e-Belgeler “İtiraz Talebinde” bulunabilirler. </a:t>
            </a:r>
          </a:p>
          <a:p>
            <a:r>
              <a:rPr lang="tr-TR" dirty="0">
                <a:solidFill>
                  <a:srgbClr val="000000"/>
                </a:solidFill>
                <a:latin typeface="Calibri" panose="020F0502020204030204" pitchFamily="34" charset="0"/>
              </a:rPr>
              <a:t>Özel </a:t>
            </a:r>
            <a:r>
              <a:rPr lang="tr-TR" dirty="0" err="1">
                <a:solidFill>
                  <a:srgbClr val="000000"/>
                </a:solidFill>
                <a:latin typeface="Calibri" panose="020F0502020204030204" pitchFamily="34" charset="0"/>
              </a:rPr>
              <a:t>Entegratör</a:t>
            </a:r>
            <a:r>
              <a:rPr lang="tr-TR" dirty="0">
                <a:solidFill>
                  <a:srgbClr val="000000"/>
                </a:solidFill>
                <a:latin typeface="Calibri" panose="020F0502020204030204" pitchFamily="34" charset="0"/>
              </a:rPr>
              <a:t> ve Entegrasyon Yöntemini kullanan mükellefler ise Başkanlığa gönderecekleri “İtiraz Raporu” ile düzenledikleri e-Belgeler için “İtiraz Talebinde” bulunabilirler. </a:t>
            </a:r>
          </a:p>
          <a:p>
            <a:r>
              <a:rPr lang="tr-TR" dirty="0">
                <a:solidFill>
                  <a:srgbClr val="000000"/>
                </a:solidFill>
                <a:latin typeface="Calibri" panose="020F0502020204030204" pitchFamily="34" charset="0"/>
              </a:rPr>
              <a:t>Aşağıdaki ekran görüntüsünde belirtildiği gibi “Düzenlenen Belgeler”’ sekmesi seçilmelidir </a:t>
            </a:r>
            <a:endParaRPr lang="tr-TR" dirty="0"/>
          </a:p>
        </p:txBody>
      </p:sp>
    </p:spTree>
    <p:extLst>
      <p:ext uri="{BB962C8B-B14F-4D97-AF65-F5344CB8AC3E}">
        <p14:creationId xmlns:p14="http://schemas.microsoft.com/office/powerpoint/2010/main" val="8557250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71601" y="1475123"/>
            <a:ext cx="9648255" cy="4220283"/>
          </a:xfrm>
          <a:prstGeom prst="rect">
            <a:avLst/>
          </a:prstGeom>
        </p:spPr>
      </p:pic>
    </p:spTree>
    <p:extLst>
      <p:ext uri="{BB962C8B-B14F-4D97-AF65-F5344CB8AC3E}">
        <p14:creationId xmlns:p14="http://schemas.microsoft.com/office/powerpoint/2010/main" val="10003235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9199" y="955655"/>
            <a:ext cx="10040983" cy="646331"/>
          </a:xfrm>
          <a:prstGeom prst="rect">
            <a:avLst/>
          </a:prstGeom>
        </p:spPr>
        <p:txBody>
          <a:bodyPr wrap="square">
            <a:spAutoFit/>
          </a:bodyPr>
          <a:lstStyle/>
          <a:p>
            <a:r>
              <a:rPr lang="tr-TR" dirty="0">
                <a:solidFill>
                  <a:srgbClr val="000000"/>
                </a:solidFill>
                <a:latin typeface="Calibri" panose="020F0502020204030204" pitchFamily="34" charset="0"/>
              </a:rPr>
              <a:t>Açılan ekranda belge tarihini içerecek şekilde tarih aralıklı sorgulama yapılıp ilgili belge seçilerek “İtiraz Talebi Oluştur” butonu tıklanarak aşağıdaki ekrana ulaşılmaktadır. </a:t>
            </a:r>
            <a:endParaRPr lang="tr-TR" dirty="0"/>
          </a:p>
        </p:txBody>
      </p:sp>
      <p:pic>
        <p:nvPicPr>
          <p:cNvPr id="3" name="Resim 2"/>
          <p:cNvPicPr>
            <a:picLocks noChangeAspect="1"/>
          </p:cNvPicPr>
          <p:nvPr/>
        </p:nvPicPr>
        <p:blipFill>
          <a:blip r:embed="rId2"/>
          <a:stretch>
            <a:fillRect/>
          </a:stretch>
        </p:blipFill>
        <p:spPr>
          <a:xfrm>
            <a:off x="0" y="1805664"/>
            <a:ext cx="11625943" cy="5545735"/>
          </a:xfrm>
          <a:prstGeom prst="rect">
            <a:avLst/>
          </a:prstGeom>
        </p:spPr>
      </p:pic>
    </p:spTree>
    <p:extLst>
      <p:ext uri="{BB962C8B-B14F-4D97-AF65-F5344CB8AC3E}">
        <p14:creationId xmlns:p14="http://schemas.microsoft.com/office/powerpoint/2010/main" val="16405168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004" y="890341"/>
            <a:ext cx="10302241" cy="646331"/>
          </a:xfrm>
          <a:prstGeom prst="rect">
            <a:avLst/>
          </a:prstGeom>
        </p:spPr>
        <p:txBody>
          <a:bodyPr wrap="square">
            <a:spAutoFit/>
          </a:bodyPr>
          <a:lstStyle/>
          <a:p>
            <a:r>
              <a:rPr lang="tr-TR" dirty="0">
                <a:solidFill>
                  <a:srgbClr val="000000"/>
                </a:solidFill>
                <a:latin typeface="Calibri" panose="020F0502020204030204" pitchFamily="34" charset="0"/>
              </a:rPr>
              <a:t>İtiraz Gerekçesi” alanına gerekli açıklamalar yapılarak “Uyarıyı Okudum” kutucuğu işaretlendikten sonra “İtiraz Talebi Oluştur” butonu aktif hale gelecektir. </a:t>
            </a:r>
            <a:endParaRPr lang="tr-TR" dirty="0"/>
          </a:p>
        </p:txBody>
      </p:sp>
      <p:pic>
        <p:nvPicPr>
          <p:cNvPr id="3" name="Resim 2"/>
          <p:cNvPicPr>
            <a:picLocks noChangeAspect="1"/>
          </p:cNvPicPr>
          <p:nvPr/>
        </p:nvPicPr>
        <p:blipFill>
          <a:blip r:embed="rId2"/>
          <a:stretch>
            <a:fillRect/>
          </a:stretch>
        </p:blipFill>
        <p:spPr>
          <a:xfrm>
            <a:off x="300446" y="2232528"/>
            <a:ext cx="10564778" cy="4251644"/>
          </a:xfrm>
          <a:prstGeom prst="rect">
            <a:avLst/>
          </a:prstGeom>
        </p:spPr>
      </p:pic>
    </p:spTree>
    <p:extLst>
      <p:ext uri="{BB962C8B-B14F-4D97-AF65-F5344CB8AC3E}">
        <p14:creationId xmlns:p14="http://schemas.microsoft.com/office/powerpoint/2010/main" val="17553839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80457" y="759713"/>
            <a:ext cx="9322526" cy="646331"/>
          </a:xfrm>
          <a:prstGeom prst="rect">
            <a:avLst/>
          </a:prstGeom>
        </p:spPr>
        <p:txBody>
          <a:bodyPr wrap="square">
            <a:spAutoFit/>
          </a:bodyPr>
          <a:lstStyle/>
          <a:p>
            <a:r>
              <a:rPr lang="tr-TR" dirty="0">
                <a:solidFill>
                  <a:srgbClr val="000000"/>
                </a:solidFill>
                <a:latin typeface="Calibri" panose="020F0502020204030204" pitchFamily="34" charset="0"/>
              </a:rPr>
              <a:t>Butonun onaylanması sonucunda “İtiraz talebiniz başarıyla oluşturulmuştur” uyarısı ile birlikte itiraz talebi oluşturduğunuz belge için talebiniz alıcının sistemine iletilmiş olacaktır. </a:t>
            </a:r>
            <a:endParaRPr lang="tr-TR" dirty="0"/>
          </a:p>
        </p:txBody>
      </p:sp>
      <p:pic>
        <p:nvPicPr>
          <p:cNvPr id="3" name="Resim 2"/>
          <p:cNvPicPr>
            <a:picLocks noChangeAspect="1"/>
          </p:cNvPicPr>
          <p:nvPr/>
        </p:nvPicPr>
        <p:blipFill>
          <a:blip r:embed="rId2"/>
          <a:stretch>
            <a:fillRect/>
          </a:stretch>
        </p:blipFill>
        <p:spPr>
          <a:xfrm>
            <a:off x="319143" y="2211824"/>
            <a:ext cx="11645153" cy="3180447"/>
          </a:xfrm>
          <a:prstGeom prst="rect">
            <a:avLst/>
          </a:prstGeom>
        </p:spPr>
      </p:pic>
    </p:spTree>
    <p:extLst>
      <p:ext uri="{BB962C8B-B14F-4D97-AF65-F5344CB8AC3E}">
        <p14:creationId xmlns:p14="http://schemas.microsoft.com/office/powerpoint/2010/main" val="6696412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84515" y="751843"/>
            <a:ext cx="9910354" cy="959392"/>
          </a:xfrm>
          <a:prstGeom prst="rect">
            <a:avLst/>
          </a:prstGeom>
        </p:spPr>
        <p:txBody>
          <a:bodyPr wrap="square">
            <a:spAutoFit/>
          </a:bodyPr>
          <a:lstStyle/>
          <a:p>
            <a:r>
              <a:rPr lang="tr-TR" dirty="0">
                <a:solidFill>
                  <a:srgbClr val="000000"/>
                </a:solidFill>
                <a:latin typeface="Calibri" panose="020F0502020204030204" pitchFamily="34" charset="0"/>
              </a:rPr>
              <a:t>Belgenin alıcısına iletilen talebin onaylanıp onaylanmama durumu, yine “Düzenlenen Belgeler” sekmesinden tarih aralığı seçilerek yapılan sorgulamada “İptal/İtiraz Durumu” sütunundan takip edilebilmektedir. </a:t>
            </a:r>
            <a:endParaRPr lang="tr-TR" dirty="0"/>
          </a:p>
        </p:txBody>
      </p:sp>
      <p:pic>
        <p:nvPicPr>
          <p:cNvPr id="3" name="Resim 2"/>
          <p:cNvPicPr>
            <a:picLocks noChangeAspect="1"/>
          </p:cNvPicPr>
          <p:nvPr/>
        </p:nvPicPr>
        <p:blipFill>
          <a:blip r:embed="rId2"/>
          <a:stretch>
            <a:fillRect/>
          </a:stretch>
        </p:blipFill>
        <p:spPr>
          <a:xfrm>
            <a:off x="1384663" y="2646445"/>
            <a:ext cx="9896126" cy="2879144"/>
          </a:xfrm>
          <a:prstGeom prst="rect">
            <a:avLst/>
          </a:prstGeom>
        </p:spPr>
      </p:pic>
    </p:spTree>
    <p:extLst>
      <p:ext uri="{BB962C8B-B14F-4D97-AF65-F5344CB8AC3E}">
        <p14:creationId xmlns:p14="http://schemas.microsoft.com/office/powerpoint/2010/main" val="41105332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6654" y="578505"/>
            <a:ext cx="9976727" cy="4359335"/>
          </a:xfrm>
          <a:prstGeom prst="rect">
            <a:avLst/>
          </a:prstGeom>
        </p:spPr>
        <p:txBody>
          <a:bodyPr wrap="square">
            <a:spAutoFit/>
          </a:bodyPr>
          <a:lstStyle/>
          <a:p>
            <a:pPr>
              <a:spcAft>
                <a:spcPts val="0"/>
              </a:spcAft>
            </a:pPr>
            <a:r>
              <a:rPr lang="tr-TR" sz="2133" b="1" dirty="0">
                <a:latin typeface="Times New Roman" panose="02020603050405020304" pitchFamily="18" charset="0"/>
                <a:ea typeface="Times New Roman" panose="02020603050405020304" pitchFamily="18" charset="0"/>
              </a:rPr>
              <a:t>VUK tebliğ 509....</a:t>
            </a:r>
            <a:endParaRPr lang="tr-TR" sz="2133" b="1" dirty="0">
              <a:latin typeface="Times New Roman" panose="02020603050405020304" pitchFamily="18" charset="0"/>
              <a:ea typeface="Calibri" panose="020F0502020204030204" pitchFamily="34" charset="0"/>
            </a:endParaRPr>
          </a:p>
          <a:p>
            <a:pPr>
              <a:spcAft>
                <a:spcPts val="0"/>
              </a:spcAft>
            </a:pPr>
            <a:r>
              <a:rPr lang="tr-TR" sz="2133" b="1" dirty="0">
                <a:latin typeface="Times New Roman" panose="02020603050405020304" pitchFamily="18" charset="0"/>
                <a:ea typeface="Times New Roman" panose="02020603050405020304" pitchFamily="18" charset="0"/>
              </a:rPr>
              <a:t> </a:t>
            </a:r>
            <a:endParaRPr lang="tr-TR" sz="2133" b="1" dirty="0">
              <a:latin typeface="Times New Roman" panose="02020603050405020304" pitchFamily="18" charset="0"/>
              <a:ea typeface="Calibri" panose="020F0502020204030204" pitchFamily="34" charset="0"/>
            </a:endParaRPr>
          </a:p>
          <a:p>
            <a:pPr>
              <a:spcAft>
                <a:spcPts val="0"/>
              </a:spcAft>
            </a:pPr>
            <a:r>
              <a:rPr lang="tr-TR" sz="2133" b="1" dirty="0">
                <a:latin typeface="Times New Roman" panose="02020603050405020304" pitchFamily="18" charset="0"/>
                <a:ea typeface="Times New Roman" panose="02020603050405020304" pitchFamily="18" charset="0"/>
              </a:rPr>
              <a:t>E fatura ve E arşiv fatura içerikleri GİB tarafından SMİYB Kontrolü yapıldıktan sonra muhataplarına iletilecek veya iletimi durdurulacak.</a:t>
            </a:r>
            <a:endParaRPr lang="tr-TR" sz="2133" b="1" dirty="0">
              <a:latin typeface="Times New Roman" panose="02020603050405020304" pitchFamily="18" charset="0"/>
              <a:ea typeface="Calibri" panose="020F0502020204030204" pitchFamily="34" charset="0"/>
            </a:endParaRPr>
          </a:p>
          <a:p>
            <a:pPr>
              <a:spcAft>
                <a:spcPts val="0"/>
              </a:spcAft>
            </a:pPr>
            <a:r>
              <a:rPr lang="tr-TR" sz="2133" b="1" dirty="0">
                <a:latin typeface="Times New Roman" panose="02020603050405020304" pitchFamily="18" charset="0"/>
                <a:ea typeface="Times New Roman" panose="02020603050405020304" pitchFamily="18" charset="0"/>
              </a:rPr>
              <a:t> </a:t>
            </a:r>
            <a:endParaRPr lang="tr-TR" sz="2133" b="1" dirty="0">
              <a:latin typeface="Times New Roman" panose="02020603050405020304" pitchFamily="18" charset="0"/>
              <a:ea typeface="Calibri" panose="020F0502020204030204" pitchFamily="34" charset="0"/>
            </a:endParaRPr>
          </a:p>
          <a:p>
            <a:pPr>
              <a:spcAft>
                <a:spcPts val="0"/>
              </a:spcAft>
            </a:pPr>
            <a:r>
              <a:rPr lang="tr-TR" sz="2133" b="1" dirty="0">
                <a:latin typeface="Times New Roman" panose="02020603050405020304" pitchFamily="18" charset="0"/>
                <a:ea typeface="Times New Roman" panose="02020603050405020304" pitchFamily="18" charset="0"/>
              </a:rPr>
              <a:t>Başkanlık, e-Belge uygulamaları kapsamında e-belgelerin düzenlenip muhataplarına iletimi sırasında, belge içeriğinin kontrolüne yönelik analizleri; mükellefin faaliyet alanı, kapasitesi, alım-satıma konu mal ve hizmetlerin türü, niteliği veya Başkanlık sistemlerinde var olan her türlü bilgileri kullanarak yapmaya, bu analizler sonucunda riskli olduğu değerlendirilen belgeleri (Belge içeriğinin sahte veya muhteviyatı itibariyle yanıltıcı belge olduğu hususunda tereddüt edilen durumların varlığı halinde ilgili belgeler riskli olarak değerlendirilir.) muhataplarına iletilmesini durdurmaya yetkilidir.</a:t>
            </a:r>
            <a:endParaRPr lang="tr-TR" sz="2133"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135416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2160"/>
            <a:ext cx="12192000" cy="2773680"/>
          </a:xfrm>
          <a:prstGeom prst="rect">
            <a:avLst/>
          </a:prstGeom>
        </p:spPr>
      </p:pic>
    </p:spTree>
    <p:extLst>
      <p:ext uri="{BB962C8B-B14F-4D97-AF65-F5344CB8AC3E}">
        <p14:creationId xmlns:p14="http://schemas.microsoft.com/office/powerpoint/2010/main" val="2230405862"/>
      </p:ext>
    </p:extLst>
  </p:cSld>
  <p:clrMapOvr>
    <a:masterClrMapping/>
  </p:clrMapOvr>
</p:sld>
</file>

<file path=ppt/theme/theme1.xml><?xml version="1.0" encoding="utf-8"?>
<a:theme xmlns:a="http://schemas.openxmlformats.org/drawingml/2006/main" name="Dam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Alper muhsgksunum [Uyumluluk Modu]" id="{6AB757C2-137E-4D36-B3C7-959E7B9EBD6A}" vid="{5648056F-E92C-4DD7-971F-47F2AF8D5A5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Alper muhsgksunum</Template>
  <TotalTime>1468</TotalTime>
  <Words>5458</Words>
  <Application>Microsoft Office PowerPoint</Application>
  <PresentationFormat>Geniş ekran</PresentationFormat>
  <Paragraphs>343</Paragraphs>
  <Slides>107</Slides>
  <Notes>8</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107</vt:i4>
      </vt:variant>
    </vt:vector>
  </HeadingPairs>
  <TitlesOfParts>
    <vt:vector size="121" baseType="lpstr">
      <vt:lpstr>맑은 고딕</vt:lpstr>
      <vt:lpstr>Arial</vt:lpstr>
      <vt:lpstr>Arial Black</vt:lpstr>
      <vt:lpstr>Calibri</vt:lpstr>
      <vt:lpstr>Calibri Light</vt:lpstr>
      <vt:lpstr>Helvetica</vt:lpstr>
      <vt:lpstr>inherit</vt:lpstr>
      <vt:lpstr>Open Sans</vt:lpstr>
      <vt:lpstr>Segoe UI</vt:lpstr>
      <vt:lpstr>Symbol</vt:lpstr>
      <vt:lpstr>Times New Roman</vt:lpstr>
      <vt:lpstr>Tw Cen MT</vt:lpstr>
      <vt:lpstr>Verdana</vt:lpstr>
      <vt:lpstr>Damla</vt:lpstr>
      <vt:lpstr>PowerPoint Sunusu</vt:lpstr>
      <vt:lpstr>PowerPoint Sunusu</vt:lpstr>
      <vt:lpstr>ECZANE, HASTANE, MEDİKAL GİBİ SAĞLIK SEKTÖRÜNE E-FATURA ZORUNLULUĞU</vt:lpstr>
      <vt:lpstr>PowerPoint Sunusu</vt:lpstr>
      <vt:lpstr>PowerPoint Sunusu</vt:lpstr>
      <vt:lpstr>PowerPoint Sunusu</vt:lpstr>
      <vt:lpstr>PowerPoint Sunusu</vt:lpstr>
      <vt:lpstr>PowerPoint Sunusu</vt:lpstr>
      <vt:lpstr>PowerPoint Sunusu</vt:lpstr>
      <vt:lpstr>PowerPoint Sunusu</vt:lpstr>
      <vt:lpstr>PowerPoint Sunusu</vt:lpstr>
      <vt:lpstr>E-İrsalİYENİN DÜZENLENMESİ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Maliye Sisteminden E-Fatura Kesmek </vt:lpstr>
      <vt:lpstr>PowerPoint Sunusu</vt:lpstr>
      <vt:lpstr>    E-Belge Özellikleri </vt:lpstr>
      <vt:lpstr>E-FATURA BAŞVURUSU</vt:lpstr>
      <vt:lpstr>E-FATURA BAŞVURUSU</vt:lpstr>
      <vt:lpstr>E-DEFTER BAŞVURUSU</vt:lpstr>
      <vt:lpstr>E-DEFTER BAŞVURUSU</vt:lpstr>
      <vt:lpstr>Dikkat Edilecek Husus</vt:lpstr>
      <vt:lpstr>Berat Alma/Yükleme Süreleri</vt:lpstr>
      <vt:lpstr>PowerPoint Sunusu</vt:lpstr>
      <vt:lpstr>PowerPoint Sunusu</vt:lpstr>
      <vt:lpstr>PowerPoint Sunusu</vt:lpstr>
      <vt:lpstr>GİB Sisteminden E-Fatura Kesmek </vt:lpstr>
      <vt:lpstr>Maliye Sisteminden E-Fatura Kesmek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e-ARŞİV UYGULAMALARI  (e-Arşiv Fatura, e-SMM)  İPTAL, İHTAR/İTİRAZ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Microsoft hesabı</cp:lastModifiedBy>
  <cp:revision>62</cp:revision>
  <dcterms:created xsi:type="dcterms:W3CDTF">2020-08-17T13:29:23Z</dcterms:created>
  <dcterms:modified xsi:type="dcterms:W3CDTF">2021-06-21T09:30:06Z</dcterms:modified>
</cp:coreProperties>
</file>