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9" r:id="rId2"/>
  </p:sldMasterIdLst>
  <p:notesMasterIdLst>
    <p:notesMasterId r:id="rId32"/>
  </p:notesMasterIdLst>
  <p:sldIdLst>
    <p:sldId id="257" r:id="rId3"/>
    <p:sldId id="936" r:id="rId4"/>
    <p:sldId id="943" r:id="rId5"/>
    <p:sldId id="944" r:id="rId6"/>
    <p:sldId id="928" r:id="rId7"/>
    <p:sldId id="909" r:id="rId8"/>
    <p:sldId id="916" r:id="rId9"/>
    <p:sldId id="515" r:id="rId10"/>
    <p:sldId id="929" r:id="rId11"/>
    <p:sldId id="930" r:id="rId12"/>
    <p:sldId id="545" r:id="rId13"/>
    <p:sldId id="546" r:id="rId14"/>
    <p:sldId id="547" r:id="rId15"/>
    <p:sldId id="932" r:id="rId16"/>
    <p:sldId id="933" r:id="rId17"/>
    <p:sldId id="931" r:id="rId18"/>
    <p:sldId id="934" r:id="rId19"/>
    <p:sldId id="531" r:id="rId20"/>
    <p:sldId id="532" r:id="rId21"/>
    <p:sldId id="940" r:id="rId22"/>
    <p:sldId id="935" r:id="rId23"/>
    <p:sldId id="937" r:id="rId24"/>
    <p:sldId id="920" r:id="rId25"/>
    <p:sldId id="921" r:id="rId26"/>
    <p:sldId id="938" r:id="rId27"/>
    <p:sldId id="939" r:id="rId28"/>
    <p:sldId id="941" r:id="rId29"/>
    <p:sldId id="942" r:id="rId30"/>
    <p:sldId id="907"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9054"/>
    <a:srgbClr val="02189C"/>
    <a:srgbClr val="021480"/>
    <a:srgbClr val="021AAA"/>
    <a:srgbClr val="0C2EFC"/>
    <a:srgbClr val="1414F4"/>
    <a:srgbClr val="4C19EF"/>
    <a:srgbClr val="FF3300"/>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44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654772-D2AC-456F-B5C5-A6F8C98ED9B6}" type="datetimeFigureOut">
              <a:rPr lang="tr-TR" smtClean="0"/>
              <a:t>7.11.2024</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8A7CB6-7E7C-47CE-84C7-EF13A17130E0}" type="slidenum">
              <a:rPr lang="tr-TR" smtClean="0"/>
              <a:t>‹#›</a:t>
            </a:fld>
            <a:endParaRPr lang="tr-TR"/>
          </a:p>
        </p:txBody>
      </p:sp>
    </p:spTree>
    <p:extLst>
      <p:ext uri="{BB962C8B-B14F-4D97-AF65-F5344CB8AC3E}">
        <p14:creationId xmlns:p14="http://schemas.microsoft.com/office/powerpoint/2010/main" val="39958534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9D8A7CB6-7E7C-47CE-84C7-EF13A17130E0}" type="slidenum">
              <a:rPr lang="tr-TR" smtClean="0"/>
              <a:t>8</a:t>
            </a:fld>
            <a:endParaRPr lang="tr-TR"/>
          </a:p>
        </p:txBody>
      </p:sp>
    </p:spTree>
    <p:extLst>
      <p:ext uri="{BB962C8B-B14F-4D97-AF65-F5344CB8AC3E}">
        <p14:creationId xmlns:p14="http://schemas.microsoft.com/office/powerpoint/2010/main" val="26382323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005542-76DB-5277-5DD6-1665012638FA}"/>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1659734-E5F2-CD16-4BAE-07B46116B0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A7CA285-3043-63C7-8711-E1BB799715EC}"/>
              </a:ext>
            </a:extLst>
          </p:cNvPr>
          <p:cNvSpPr>
            <a:spLocks noGrp="1"/>
          </p:cNvSpPr>
          <p:nvPr>
            <p:ph type="dt" sz="half" idx="10"/>
          </p:nvPr>
        </p:nvSpPr>
        <p:spPr/>
        <p:txBody>
          <a:bodyPr/>
          <a:lstStyle/>
          <a:p>
            <a:fld id="{8656D371-55E0-4353-9C49-0AA031B638BE}" type="datetimeFigureOut">
              <a:rPr lang="tr-TR" smtClean="0"/>
              <a:t>7.11.2024</a:t>
            </a:fld>
            <a:endParaRPr lang="tr-TR"/>
          </a:p>
        </p:txBody>
      </p:sp>
      <p:sp>
        <p:nvSpPr>
          <p:cNvPr id="5" name="Alt Bilgi Yer Tutucusu 4">
            <a:extLst>
              <a:ext uri="{FF2B5EF4-FFF2-40B4-BE49-F238E27FC236}">
                <a16:creationId xmlns:a16="http://schemas.microsoft.com/office/drawing/2014/main" id="{61DB5FD6-99D2-8699-1427-4A95886E8AB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94CBFC4-C4B3-1E30-8104-4D55B3336224}"/>
              </a:ext>
            </a:extLst>
          </p:cNvPr>
          <p:cNvSpPr>
            <a:spLocks noGrp="1"/>
          </p:cNvSpPr>
          <p:nvPr>
            <p:ph type="sldNum" sz="quarter" idx="12"/>
          </p:nvPr>
        </p:nvSpPr>
        <p:spPr/>
        <p:txBody>
          <a:bodyPr/>
          <a:lstStyle/>
          <a:p>
            <a:fld id="{79F2EA34-6358-416B-B324-B16051F414F0}" type="slidenum">
              <a:rPr lang="tr-TR" smtClean="0"/>
              <a:t>‹#›</a:t>
            </a:fld>
            <a:endParaRPr lang="tr-TR"/>
          </a:p>
        </p:txBody>
      </p:sp>
    </p:spTree>
    <p:extLst>
      <p:ext uri="{BB962C8B-B14F-4D97-AF65-F5344CB8AC3E}">
        <p14:creationId xmlns:p14="http://schemas.microsoft.com/office/powerpoint/2010/main" val="2239697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83C420D-CC79-236B-76BF-7593D12BE015}"/>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8878468A-3779-1817-73D1-6E7547AE4EB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0A1C92D-0176-19BD-BEAC-B6DD1DD7255D}"/>
              </a:ext>
            </a:extLst>
          </p:cNvPr>
          <p:cNvSpPr>
            <a:spLocks noGrp="1"/>
          </p:cNvSpPr>
          <p:nvPr>
            <p:ph type="dt" sz="half" idx="10"/>
          </p:nvPr>
        </p:nvSpPr>
        <p:spPr/>
        <p:txBody>
          <a:bodyPr/>
          <a:lstStyle/>
          <a:p>
            <a:fld id="{8656D371-55E0-4353-9C49-0AA031B638BE}" type="datetimeFigureOut">
              <a:rPr lang="tr-TR" smtClean="0"/>
              <a:t>7.11.2024</a:t>
            </a:fld>
            <a:endParaRPr lang="tr-TR"/>
          </a:p>
        </p:txBody>
      </p:sp>
      <p:sp>
        <p:nvSpPr>
          <p:cNvPr id="5" name="Alt Bilgi Yer Tutucusu 4">
            <a:extLst>
              <a:ext uri="{FF2B5EF4-FFF2-40B4-BE49-F238E27FC236}">
                <a16:creationId xmlns:a16="http://schemas.microsoft.com/office/drawing/2014/main" id="{9EAB7F7F-DD3F-BFB3-5A19-8ED1308AA42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4F6A08A-36C3-8DD8-0B5D-F919E8FA9D7A}"/>
              </a:ext>
            </a:extLst>
          </p:cNvPr>
          <p:cNvSpPr>
            <a:spLocks noGrp="1"/>
          </p:cNvSpPr>
          <p:nvPr>
            <p:ph type="sldNum" sz="quarter" idx="12"/>
          </p:nvPr>
        </p:nvSpPr>
        <p:spPr/>
        <p:txBody>
          <a:bodyPr/>
          <a:lstStyle/>
          <a:p>
            <a:fld id="{79F2EA34-6358-416B-B324-B16051F414F0}" type="slidenum">
              <a:rPr lang="tr-TR" smtClean="0"/>
              <a:t>‹#›</a:t>
            </a:fld>
            <a:endParaRPr lang="tr-TR"/>
          </a:p>
        </p:txBody>
      </p:sp>
    </p:spTree>
    <p:extLst>
      <p:ext uri="{BB962C8B-B14F-4D97-AF65-F5344CB8AC3E}">
        <p14:creationId xmlns:p14="http://schemas.microsoft.com/office/powerpoint/2010/main" val="202776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F3C1D427-50CD-4DAD-D1DE-B70A56A7EA5F}"/>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59BD78A-207B-426D-E843-7F67E63D52F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7E47BD9-A576-7E01-80AD-A0B993BC3EAA}"/>
              </a:ext>
            </a:extLst>
          </p:cNvPr>
          <p:cNvSpPr>
            <a:spLocks noGrp="1"/>
          </p:cNvSpPr>
          <p:nvPr>
            <p:ph type="dt" sz="half" idx="10"/>
          </p:nvPr>
        </p:nvSpPr>
        <p:spPr/>
        <p:txBody>
          <a:bodyPr/>
          <a:lstStyle/>
          <a:p>
            <a:fld id="{8656D371-55E0-4353-9C49-0AA031B638BE}" type="datetimeFigureOut">
              <a:rPr lang="tr-TR" smtClean="0"/>
              <a:t>7.11.2024</a:t>
            </a:fld>
            <a:endParaRPr lang="tr-TR"/>
          </a:p>
        </p:txBody>
      </p:sp>
      <p:sp>
        <p:nvSpPr>
          <p:cNvPr id="5" name="Alt Bilgi Yer Tutucusu 4">
            <a:extLst>
              <a:ext uri="{FF2B5EF4-FFF2-40B4-BE49-F238E27FC236}">
                <a16:creationId xmlns:a16="http://schemas.microsoft.com/office/drawing/2014/main" id="{4ABA85C6-3EC8-DA09-7287-8045EDF566F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1A5EEED-A892-6C2B-E59E-B990CDBADE33}"/>
              </a:ext>
            </a:extLst>
          </p:cNvPr>
          <p:cNvSpPr>
            <a:spLocks noGrp="1"/>
          </p:cNvSpPr>
          <p:nvPr>
            <p:ph type="sldNum" sz="quarter" idx="12"/>
          </p:nvPr>
        </p:nvSpPr>
        <p:spPr/>
        <p:txBody>
          <a:bodyPr/>
          <a:lstStyle/>
          <a:p>
            <a:fld id="{79F2EA34-6358-416B-B324-B16051F414F0}" type="slidenum">
              <a:rPr lang="tr-TR" smtClean="0"/>
              <a:t>‹#›</a:t>
            </a:fld>
            <a:endParaRPr lang="tr-TR"/>
          </a:p>
        </p:txBody>
      </p:sp>
    </p:spTree>
    <p:extLst>
      <p:ext uri="{BB962C8B-B14F-4D97-AF65-F5344CB8AC3E}">
        <p14:creationId xmlns:p14="http://schemas.microsoft.com/office/powerpoint/2010/main" val="1015278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FA6116-5EFE-999B-5687-5CAD22ACC3BC}"/>
              </a:ext>
            </a:extLst>
          </p:cNvPr>
          <p:cNvSpPr>
            <a:spLocks noGrp="1"/>
          </p:cNvSpPr>
          <p:nvPr>
            <p:ph type="ctrTitle"/>
          </p:nvPr>
        </p:nvSpPr>
        <p:spPr>
          <a:xfrm>
            <a:off x="1524000" y="1122364"/>
            <a:ext cx="9144000" cy="2387600"/>
          </a:xfrm>
        </p:spPr>
        <p:txBody>
          <a:bodyPr anchor="b"/>
          <a:lstStyle>
            <a:lvl1pPr algn="ctr">
              <a:defRPr sz="5075"/>
            </a:lvl1pPr>
          </a:lstStyle>
          <a:p>
            <a:r>
              <a:rPr lang="tr-TR"/>
              <a:t>Asıl başlık stilini düzenlemek için tıklayın</a:t>
            </a:r>
          </a:p>
        </p:txBody>
      </p:sp>
      <p:sp>
        <p:nvSpPr>
          <p:cNvPr id="3" name="Alt Başlık 2">
            <a:extLst>
              <a:ext uri="{FF2B5EF4-FFF2-40B4-BE49-F238E27FC236}">
                <a16:creationId xmlns:a16="http://schemas.microsoft.com/office/drawing/2014/main" id="{1194FAA5-63DB-C335-44C1-CFCB40DA6E3C}"/>
              </a:ext>
            </a:extLst>
          </p:cNvPr>
          <p:cNvSpPr>
            <a:spLocks noGrp="1"/>
          </p:cNvSpPr>
          <p:nvPr>
            <p:ph type="subTitle" idx="1"/>
          </p:nvPr>
        </p:nvSpPr>
        <p:spPr>
          <a:xfrm>
            <a:off x="1524000" y="3602039"/>
            <a:ext cx="9144000" cy="1655762"/>
          </a:xfrm>
        </p:spPr>
        <p:txBody>
          <a:bodyPr/>
          <a:lstStyle>
            <a:lvl1pPr marL="0" indent="0" algn="ctr">
              <a:buNone/>
              <a:defRPr sz="2030"/>
            </a:lvl1pPr>
            <a:lvl2pPr marL="386718" indent="0" algn="ctr">
              <a:buNone/>
              <a:defRPr sz="1692"/>
            </a:lvl2pPr>
            <a:lvl3pPr marL="773434" indent="0" algn="ctr">
              <a:buNone/>
              <a:defRPr sz="1522"/>
            </a:lvl3pPr>
            <a:lvl4pPr marL="1160152" indent="0" algn="ctr">
              <a:buNone/>
              <a:defRPr sz="1354"/>
            </a:lvl4pPr>
            <a:lvl5pPr marL="1546869" indent="0" algn="ctr">
              <a:buNone/>
              <a:defRPr sz="1354"/>
            </a:lvl5pPr>
            <a:lvl6pPr marL="1933586" indent="0" algn="ctr">
              <a:buNone/>
              <a:defRPr sz="1354"/>
            </a:lvl6pPr>
            <a:lvl7pPr marL="2320303" indent="0" algn="ctr">
              <a:buNone/>
              <a:defRPr sz="1354"/>
            </a:lvl7pPr>
            <a:lvl8pPr marL="2707020" indent="0" algn="ctr">
              <a:buNone/>
              <a:defRPr sz="1354"/>
            </a:lvl8pPr>
            <a:lvl9pPr marL="3093737" indent="0" algn="ctr">
              <a:buNone/>
              <a:defRPr sz="1354"/>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5599EA41-505F-BE99-D252-95DBE82CC25A}"/>
              </a:ext>
            </a:extLst>
          </p:cNvPr>
          <p:cNvSpPr>
            <a:spLocks noGrp="1"/>
          </p:cNvSpPr>
          <p:nvPr>
            <p:ph type="dt" sz="half" idx="10"/>
          </p:nvPr>
        </p:nvSpPr>
        <p:spPr/>
        <p:txBody>
          <a:bodyPr/>
          <a:lstStyle/>
          <a:p>
            <a:fld id="{31F157C7-8639-4000-987F-642841CA3051}" type="datetimeFigureOut">
              <a:rPr lang="tr-TR" smtClean="0">
                <a:solidFill>
                  <a:prstClr val="black">
                    <a:tint val="75000"/>
                  </a:prstClr>
                </a:solidFill>
              </a:rPr>
              <a:pPr/>
              <a:t>7.11.2024</a:t>
            </a:fld>
            <a:endParaRPr lang="tr-TR">
              <a:solidFill>
                <a:prstClr val="black">
                  <a:tint val="75000"/>
                </a:prstClr>
              </a:solidFill>
            </a:endParaRPr>
          </a:p>
        </p:txBody>
      </p:sp>
      <p:sp>
        <p:nvSpPr>
          <p:cNvPr id="5" name="Alt Bilgi Yer Tutucusu 4">
            <a:extLst>
              <a:ext uri="{FF2B5EF4-FFF2-40B4-BE49-F238E27FC236}">
                <a16:creationId xmlns:a16="http://schemas.microsoft.com/office/drawing/2014/main" id="{B8638F0C-B83E-BCFB-6F30-1F825434FDEB}"/>
              </a:ext>
            </a:extLst>
          </p:cNvPr>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a:extLst>
              <a:ext uri="{FF2B5EF4-FFF2-40B4-BE49-F238E27FC236}">
                <a16:creationId xmlns:a16="http://schemas.microsoft.com/office/drawing/2014/main" id="{AA00EA15-A0DA-EEE3-F213-D0D0FC97955F}"/>
              </a:ext>
            </a:extLst>
          </p:cNvPr>
          <p:cNvSpPr>
            <a:spLocks noGrp="1"/>
          </p:cNvSpPr>
          <p:nvPr>
            <p:ph type="sldNum" sz="quarter" idx="12"/>
          </p:nvPr>
        </p:nvSpPr>
        <p:spPr/>
        <p:txBody>
          <a:bodyPr/>
          <a:lstStyle/>
          <a:p>
            <a:fld id="{4F34DB56-7335-4496-974A-8967F0EC17A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436704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F88EE5-64AB-34F8-CA6B-05E9BD8513D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D831034-8FDB-6829-BC8A-34B7764B243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4678C2A-21DC-7CFD-FD2D-56484FCC1204}"/>
              </a:ext>
            </a:extLst>
          </p:cNvPr>
          <p:cNvSpPr>
            <a:spLocks noGrp="1"/>
          </p:cNvSpPr>
          <p:nvPr>
            <p:ph type="dt" sz="half" idx="10"/>
          </p:nvPr>
        </p:nvSpPr>
        <p:spPr/>
        <p:txBody>
          <a:bodyPr/>
          <a:lstStyle/>
          <a:p>
            <a:fld id="{31F157C7-8639-4000-987F-642841CA3051}" type="datetimeFigureOut">
              <a:rPr lang="tr-TR" smtClean="0">
                <a:solidFill>
                  <a:prstClr val="black">
                    <a:tint val="75000"/>
                  </a:prstClr>
                </a:solidFill>
              </a:rPr>
              <a:pPr/>
              <a:t>7.11.2024</a:t>
            </a:fld>
            <a:endParaRPr lang="tr-TR" dirty="0">
              <a:solidFill>
                <a:prstClr val="black">
                  <a:tint val="75000"/>
                </a:prstClr>
              </a:solidFill>
            </a:endParaRPr>
          </a:p>
        </p:txBody>
      </p:sp>
      <p:sp>
        <p:nvSpPr>
          <p:cNvPr id="5" name="Alt Bilgi Yer Tutucusu 4">
            <a:extLst>
              <a:ext uri="{FF2B5EF4-FFF2-40B4-BE49-F238E27FC236}">
                <a16:creationId xmlns:a16="http://schemas.microsoft.com/office/drawing/2014/main" id="{F7119612-E31E-04BF-56DB-0716C5EE634F}"/>
              </a:ext>
            </a:extLst>
          </p:cNvPr>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a:extLst>
              <a:ext uri="{FF2B5EF4-FFF2-40B4-BE49-F238E27FC236}">
                <a16:creationId xmlns:a16="http://schemas.microsoft.com/office/drawing/2014/main" id="{6FC4C0D3-7262-3050-9618-E927E7BCABBA}"/>
              </a:ext>
            </a:extLst>
          </p:cNvPr>
          <p:cNvSpPr>
            <a:spLocks noGrp="1"/>
          </p:cNvSpPr>
          <p:nvPr>
            <p:ph type="sldNum" sz="quarter" idx="12"/>
          </p:nvPr>
        </p:nvSpPr>
        <p:spPr/>
        <p:txBody>
          <a:bodyPr/>
          <a:lstStyle/>
          <a:p>
            <a:fld id="{4F34DB56-7335-4496-974A-8967F0EC17A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13775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D561E3-83F9-7404-731E-9BCAE803D202}"/>
              </a:ext>
            </a:extLst>
          </p:cNvPr>
          <p:cNvSpPr>
            <a:spLocks noGrp="1"/>
          </p:cNvSpPr>
          <p:nvPr>
            <p:ph type="title"/>
          </p:nvPr>
        </p:nvSpPr>
        <p:spPr>
          <a:xfrm>
            <a:off x="831851" y="1709738"/>
            <a:ext cx="10515600" cy="2852737"/>
          </a:xfrm>
        </p:spPr>
        <p:txBody>
          <a:bodyPr anchor="b"/>
          <a:lstStyle>
            <a:lvl1pPr>
              <a:defRPr sz="5075"/>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505D097-451E-3FAD-BF95-34E2985499A8}"/>
              </a:ext>
            </a:extLst>
          </p:cNvPr>
          <p:cNvSpPr>
            <a:spLocks noGrp="1"/>
          </p:cNvSpPr>
          <p:nvPr>
            <p:ph type="body" idx="1"/>
          </p:nvPr>
        </p:nvSpPr>
        <p:spPr>
          <a:xfrm>
            <a:off x="831851" y="4589464"/>
            <a:ext cx="10515600" cy="1500187"/>
          </a:xfrm>
        </p:spPr>
        <p:txBody>
          <a:bodyPr/>
          <a:lstStyle>
            <a:lvl1pPr marL="0" indent="0">
              <a:buNone/>
              <a:defRPr sz="2030">
                <a:solidFill>
                  <a:schemeClr val="tx1">
                    <a:tint val="75000"/>
                  </a:schemeClr>
                </a:solidFill>
              </a:defRPr>
            </a:lvl1pPr>
            <a:lvl2pPr marL="386718" indent="0">
              <a:buNone/>
              <a:defRPr sz="1692">
                <a:solidFill>
                  <a:schemeClr val="tx1">
                    <a:tint val="75000"/>
                  </a:schemeClr>
                </a:solidFill>
              </a:defRPr>
            </a:lvl2pPr>
            <a:lvl3pPr marL="773434" indent="0">
              <a:buNone/>
              <a:defRPr sz="1522">
                <a:solidFill>
                  <a:schemeClr val="tx1">
                    <a:tint val="75000"/>
                  </a:schemeClr>
                </a:solidFill>
              </a:defRPr>
            </a:lvl3pPr>
            <a:lvl4pPr marL="1160152" indent="0">
              <a:buNone/>
              <a:defRPr sz="1354">
                <a:solidFill>
                  <a:schemeClr val="tx1">
                    <a:tint val="75000"/>
                  </a:schemeClr>
                </a:solidFill>
              </a:defRPr>
            </a:lvl4pPr>
            <a:lvl5pPr marL="1546869" indent="0">
              <a:buNone/>
              <a:defRPr sz="1354">
                <a:solidFill>
                  <a:schemeClr val="tx1">
                    <a:tint val="75000"/>
                  </a:schemeClr>
                </a:solidFill>
              </a:defRPr>
            </a:lvl5pPr>
            <a:lvl6pPr marL="1933586" indent="0">
              <a:buNone/>
              <a:defRPr sz="1354">
                <a:solidFill>
                  <a:schemeClr val="tx1">
                    <a:tint val="75000"/>
                  </a:schemeClr>
                </a:solidFill>
              </a:defRPr>
            </a:lvl6pPr>
            <a:lvl7pPr marL="2320303" indent="0">
              <a:buNone/>
              <a:defRPr sz="1354">
                <a:solidFill>
                  <a:schemeClr val="tx1">
                    <a:tint val="75000"/>
                  </a:schemeClr>
                </a:solidFill>
              </a:defRPr>
            </a:lvl7pPr>
            <a:lvl8pPr marL="2707020" indent="0">
              <a:buNone/>
              <a:defRPr sz="1354">
                <a:solidFill>
                  <a:schemeClr val="tx1">
                    <a:tint val="75000"/>
                  </a:schemeClr>
                </a:solidFill>
              </a:defRPr>
            </a:lvl8pPr>
            <a:lvl9pPr marL="3093737" indent="0">
              <a:buNone/>
              <a:defRPr sz="1354">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5EC08F6F-0CD0-5269-C10A-E4A3E18D3174}"/>
              </a:ext>
            </a:extLst>
          </p:cNvPr>
          <p:cNvSpPr>
            <a:spLocks noGrp="1"/>
          </p:cNvSpPr>
          <p:nvPr>
            <p:ph type="dt" sz="half" idx="10"/>
          </p:nvPr>
        </p:nvSpPr>
        <p:spPr/>
        <p:txBody>
          <a:bodyPr/>
          <a:lstStyle/>
          <a:p>
            <a:fld id="{31F157C7-8639-4000-987F-642841CA3051}" type="datetimeFigureOut">
              <a:rPr lang="tr-TR" smtClean="0">
                <a:solidFill>
                  <a:prstClr val="black">
                    <a:tint val="75000"/>
                  </a:prstClr>
                </a:solidFill>
              </a:rPr>
              <a:pPr/>
              <a:t>7.11.2024</a:t>
            </a:fld>
            <a:endParaRPr lang="tr-TR">
              <a:solidFill>
                <a:prstClr val="black">
                  <a:tint val="75000"/>
                </a:prstClr>
              </a:solidFill>
            </a:endParaRPr>
          </a:p>
        </p:txBody>
      </p:sp>
      <p:sp>
        <p:nvSpPr>
          <p:cNvPr id="5" name="Alt Bilgi Yer Tutucusu 4">
            <a:extLst>
              <a:ext uri="{FF2B5EF4-FFF2-40B4-BE49-F238E27FC236}">
                <a16:creationId xmlns:a16="http://schemas.microsoft.com/office/drawing/2014/main" id="{5CD87DF5-79FA-8528-5103-6F318F647D5F}"/>
              </a:ext>
            </a:extLst>
          </p:cNvPr>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a:extLst>
              <a:ext uri="{FF2B5EF4-FFF2-40B4-BE49-F238E27FC236}">
                <a16:creationId xmlns:a16="http://schemas.microsoft.com/office/drawing/2014/main" id="{3F9444EF-E75A-C507-B523-F3D680C053E8}"/>
              </a:ext>
            </a:extLst>
          </p:cNvPr>
          <p:cNvSpPr>
            <a:spLocks noGrp="1"/>
          </p:cNvSpPr>
          <p:nvPr>
            <p:ph type="sldNum" sz="quarter" idx="12"/>
          </p:nvPr>
        </p:nvSpPr>
        <p:spPr/>
        <p:txBody>
          <a:bodyPr/>
          <a:lstStyle/>
          <a:p>
            <a:fld id="{4F34DB56-7335-4496-974A-8967F0EC17A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071074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968FAB-D206-6A00-C911-BD84D5CF8F1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B25E438-F5FB-964F-B03C-4488CC27E721}"/>
              </a:ext>
            </a:extLst>
          </p:cNvPr>
          <p:cNvSpPr>
            <a:spLocks noGrp="1"/>
          </p:cNvSpPr>
          <p:nvPr>
            <p:ph sz="half" idx="1"/>
          </p:nvPr>
        </p:nvSpPr>
        <p:spPr>
          <a:xfrm>
            <a:off x="838201" y="1825626"/>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FE0BC16-6B35-AAF2-AFA4-90CCEE1DE36E}"/>
              </a:ext>
            </a:extLst>
          </p:cNvPr>
          <p:cNvSpPr>
            <a:spLocks noGrp="1"/>
          </p:cNvSpPr>
          <p:nvPr>
            <p:ph sz="half" idx="2"/>
          </p:nvPr>
        </p:nvSpPr>
        <p:spPr>
          <a:xfrm>
            <a:off x="6172200" y="1825626"/>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AC16C26B-AC5F-ABCF-648D-F80F9E0CA772}"/>
              </a:ext>
            </a:extLst>
          </p:cNvPr>
          <p:cNvSpPr>
            <a:spLocks noGrp="1"/>
          </p:cNvSpPr>
          <p:nvPr>
            <p:ph type="dt" sz="half" idx="10"/>
          </p:nvPr>
        </p:nvSpPr>
        <p:spPr/>
        <p:txBody>
          <a:bodyPr/>
          <a:lstStyle/>
          <a:p>
            <a:fld id="{31F157C7-8639-4000-987F-642841CA3051}" type="datetimeFigureOut">
              <a:rPr lang="tr-TR" smtClean="0">
                <a:solidFill>
                  <a:prstClr val="black">
                    <a:tint val="75000"/>
                  </a:prstClr>
                </a:solidFill>
              </a:rPr>
              <a:pPr/>
              <a:t>7.11.2024</a:t>
            </a:fld>
            <a:endParaRPr lang="tr-TR">
              <a:solidFill>
                <a:prstClr val="black">
                  <a:tint val="75000"/>
                </a:prstClr>
              </a:solidFill>
            </a:endParaRPr>
          </a:p>
        </p:txBody>
      </p:sp>
      <p:sp>
        <p:nvSpPr>
          <p:cNvPr id="6" name="Alt Bilgi Yer Tutucusu 5">
            <a:extLst>
              <a:ext uri="{FF2B5EF4-FFF2-40B4-BE49-F238E27FC236}">
                <a16:creationId xmlns:a16="http://schemas.microsoft.com/office/drawing/2014/main" id="{E4462CEF-FE5B-318C-03AC-E7A110EB9DCD}"/>
              </a:ext>
            </a:extLst>
          </p:cNvPr>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a:extLst>
              <a:ext uri="{FF2B5EF4-FFF2-40B4-BE49-F238E27FC236}">
                <a16:creationId xmlns:a16="http://schemas.microsoft.com/office/drawing/2014/main" id="{D303B0BB-5B0F-A95E-6789-54742A841932}"/>
              </a:ext>
            </a:extLst>
          </p:cNvPr>
          <p:cNvSpPr>
            <a:spLocks noGrp="1"/>
          </p:cNvSpPr>
          <p:nvPr>
            <p:ph type="sldNum" sz="quarter" idx="12"/>
          </p:nvPr>
        </p:nvSpPr>
        <p:spPr/>
        <p:txBody>
          <a:bodyPr/>
          <a:lstStyle/>
          <a:p>
            <a:fld id="{4F34DB56-7335-4496-974A-8967F0EC17A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29170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F47ED9-766E-47B6-56AD-A43BE431139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8421BC9-450F-A0D6-E6C5-6CBB75434FDC}"/>
              </a:ext>
            </a:extLst>
          </p:cNvPr>
          <p:cNvSpPr>
            <a:spLocks noGrp="1"/>
          </p:cNvSpPr>
          <p:nvPr>
            <p:ph type="body" idx="1"/>
          </p:nvPr>
        </p:nvSpPr>
        <p:spPr>
          <a:xfrm>
            <a:off x="839788" y="1681163"/>
            <a:ext cx="5157787" cy="823912"/>
          </a:xfrm>
        </p:spPr>
        <p:txBody>
          <a:bodyPr anchor="b"/>
          <a:lstStyle>
            <a:lvl1pPr marL="0" indent="0">
              <a:buNone/>
              <a:defRPr sz="2030" b="1"/>
            </a:lvl1pPr>
            <a:lvl2pPr marL="386718" indent="0">
              <a:buNone/>
              <a:defRPr sz="1692" b="1"/>
            </a:lvl2pPr>
            <a:lvl3pPr marL="773434" indent="0">
              <a:buNone/>
              <a:defRPr sz="1522" b="1"/>
            </a:lvl3pPr>
            <a:lvl4pPr marL="1160152" indent="0">
              <a:buNone/>
              <a:defRPr sz="1354" b="1"/>
            </a:lvl4pPr>
            <a:lvl5pPr marL="1546869" indent="0">
              <a:buNone/>
              <a:defRPr sz="1354" b="1"/>
            </a:lvl5pPr>
            <a:lvl6pPr marL="1933586" indent="0">
              <a:buNone/>
              <a:defRPr sz="1354" b="1"/>
            </a:lvl6pPr>
            <a:lvl7pPr marL="2320303" indent="0">
              <a:buNone/>
              <a:defRPr sz="1354" b="1"/>
            </a:lvl7pPr>
            <a:lvl8pPr marL="2707020" indent="0">
              <a:buNone/>
              <a:defRPr sz="1354" b="1"/>
            </a:lvl8pPr>
            <a:lvl9pPr marL="3093737" indent="0">
              <a:buNone/>
              <a:defRPr sz="1354"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1D41CF6A-40A5-107E-2015-157EC1E84E8B}"/>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320EF7B-6B00-963D-131E-703A50D73F0F}"/>
              </a:ext>
            </a:extLst>
          </p:cNvPr>
          <p:cNvSpPr>
            <a:spLocks noGrp="1"/>
          </p:cNvSpPr>
          <p:nvPr>
            <p:ph type="body" sz="quarter" idx="3"/>
          </p:nvPr>
        </p:nvSpPr>
        <p:spPr>
          <a:xfrm>
            <a:off x="6172200" y="1681163"/>
            <a:ext cx="5183188" cy="823912"/>
          </a:xfrm>
        </p:spPr>
        <p:txBody>
          <a:bodyPr anchor="b"/>
          <a:lstStyle>
            <a:lvl1pPr marL="0" indent="0">
              <a:buNone/>
              <a:defRPr sz="2030" b="1"/>
            </a:lvl1pPr>
            <a:lvl2pPr marL="386718" indent="0">
              <a:buNone/>
              <a:defRPr sz="1692" b="1"/>
            </a:lvl2pPr>
            <a:lvl3pPr marL="773434" indent="0">
              <a:buNone/>
              <a:defRPr sz="1522" b="1"/>
            </a:lvl3pPr>
            <a:lvl4pPr marL="1160152" indent="0">
              <a:buNone/>
              <a:defRPr sz="1354" b="1"/>
            </a:lvl4pPr>
            <a:lvl5pPr marL="1546869" indent="0">
              <a:buNone/>
              <a:defRPr sz="1354" b="1"/>
            </a:lvl5pPr>
            <a:lvl6pPr marL="1933586" indent="0">
              <a:buNone/>
              <a:defRPr sz="1354" b="1"/>
            </a:lvl6pPr>
            <a:lvl7pPr marL="2320303" indent="0">
              <a:buNone/>
              <a:defRPr sz="1354" b="1"/>
            </a:lvl7pPr>
            <a:lvl8pPr marL="2707020" indent="0">
              <a:buNone/>
              <a:defRPr sz="1354" b="1"/>
            </a:lvl8pPr>
            <a:lvl9pPr marL="3093737" indent="0">
              <a:buNone/>
              <a:defRPr sz="1354"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0371F5F9-4A67-CA7E-8774-9787C4879D3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ED635D0-45BC-6496-0E99-E21638781578}"/>
              </a:ext>
            </a:extLst>
          </p:cNvPr>
          <p:cNvSpPr>
            <a:spLocks noGrp="1"/>
          </p:cNvSpPr>
          <p:nvPr>
            <p:ph type="dt" sz="half" idx="10"/>
          </p:nvPr>
        </p:nvSpPr>
        <p:spPr/>
        <p:txBody>
          <a:bodyPr/>
          <a:lstStyle/>
          <a:p>
            <a:fld id="{31F157C7-8639-4000-987F-642841CA3051}" type="datetimeFigureOut">
              <a:rPr lang="tr-TR" smtClean="0">
                <a:solidFill>
                  <a:prstClr val="black">
                    <a:tint val="75000"/>
                  </a:prstClr>
                </a:solidFill>
              </a:rPr>
              <a:pPr/>
              <a:t>7.11.2024</a:t>
            </a:fld>
            <a:endParaRPr lang="tr-TR">
              <a:solidFill>
                <a:prstClr val="black">
                  <a:tint val="75000"/>
                </a:prstClr>
              </a:solidFill>
            </a:endParaRPr>
          </a:p>
        </p:txBody>
      </p:sp>
      <p:sp>
        <p:nvSpPr>
          <p:cNvPr id="8" name="Alt Bilgi Yer Tutucusu 7">
            <a:extLst>
              <a:ext uri="{FF2B5EF4-FFF2-40B4-BE49-F238E27FC236}">
                <a16:creationId xmlns:a16="http://schemas.microsoft.com/office/drawing/2014/main" id="{AEE72223-356B-01EE-E7C7-5CFA88F09F78}"/>
              </a:ext>
            </a:extLst>
          </p:cNvPr>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a:extLst>
              <a:ext uri="{FF2B5EF4-FFF2-40B4-BE49-F238E27FC236}">
                <a16:creationId xmlns:a16="http://schemas.microsoft.com/office/drawing/2014/main" id="{AC2BF700-6C1F-D49B-86E7-16C8E53B5B66}"/>
              </a:ext>
            </a:extLst>
          </p:cNvPr>
          <p:cNvSpPr>
            <a:spLocks noGrp="1"/>
          </p:cNvSpPr>
          <p:nvPr>
            <p:ph type="sldNum" sz="quarter" idx="12"/>
          </p:nvPr>
        </p:nvSpPr>
        <p:spPr/>
        <p:txBody>
          <a:bodyPr/>
          <a:lstStyle/>
          <a:p>
            <a:fld id="{4F34DB56-7335-4496-974A-8967F0EC17A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023793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BE7965-E3DE-55E1-A307-39648D304CE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1B30DCC6-582F-CE9C-B882-C860FF2B23A8}"/>
              </a:ext>
            </a:extLst>
          </p:cNvPr>
          <p:cNvSpPr>
            <a:spLocks noGrp="1"/>
          </p:cNvSpPr>
          <p:nvPr>
            <p:ph type="dt" sz="half" idx="10"/>
          </p:nvPr>
        </p:nvSpPr>
        <p:spPr/>
        <p:txBody>
          <a:bodyPr/>
          <a:lstStyle/>
          <a:p>
            <a:fld id="{31F157C7-8639-4000-987F-642841CA3051}" type="datetimeFigureOut">
              <a:rPr lang="tr-TR" smtClean="0">
                <a:solidFill>
                  <a:prstClr val="black">
                    <a:tint val="75000"/>
                  </a:prstClr>
                </a:solidFill>
              </a:rPr>
              <a:pPr/>
              <a:t>7.11.2024</a:t>
            </a:fld>
            <a:endParaRPr lang="tr-TR">
              <a:solidFill>
                <a:prstClr val="black">
                  <a:tint val="75000"/>
                </a:prstClr>
              </a:solidFill>
            </a:endParaRPr>
          </a:p>
        </p:txBody>
      </p:sp>
      <p:sp>
        <p:nvSpPr>
          <p:cNvPr id="4" name="Alt Bilgi Yer Tutucusu 3">
            <a:extLst>
              <a:ext uri="{FF2B5EF4-FFF2-40B4-BE49-F238E27FC236}">
                <a16:creationId xmlns:a16="http://schemas.microsoft.com/office/drawing/2014/main" id="{54C6B199-4A28-CF5E-5703-9E32762AC43F}"/>
              </a:ext>
            </a:extLst>
          </p:cNvPr>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a:extLst>
              <a:ext uri="{FF2B5EF4-FFF2-40B4-BE49-F238E27FC236}">
                <a16:creationId xmlns:a16="http://schemas.microsoft.com/office/drawing/2014/main" id="{41BEF320-D0EF-80D6-DC02-CF4F33837A3A}"/>
              </a:ext>
            </a:extLst>
          </p:cNvPr>
          <p:cNvSpPr>
            <a:spLocks noGrp="1"/>
          </p:cNvSpPr>
          <p:nvPr>
            <p:ph type="sldNum" sz="quarter" idx="12"/>
          </p:nvPr>
        </p:nvSpPr>
        <p:spPr/>
        <p:txBody>
          <a:bodyPr/>
          <a:lstStyle/>
          <a:p>
            <a:fld id="{4F34DB56-7335-4496-974A-8967F0EC17A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835134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E5B7F54-6108-F772-B329-DABC1D802BB1}"/>
              </a:ext>
            </a:extLst>
          </p:cNvPr>
          <p:cNvSpPr>
            <a:spLocks noGrp="1"/>
          </p:cNvSpPr>
          <p:nvPr>
            <p:ph type="dt" sz="half" idx="10"/>
          </p:nvPr>
        </p:nvSpPr>
        <p:spPr/>
        <p:txBody>
          <a:bodyPr/>
          <a:lstStyle/>
          <a:p>
            <a:fld id="{31F157C7-8639-4000-987F-642841CA3051}" type="datetimeFigureOut">
              <a:rPr lang="tr-TR" smtClean="0">
                <a:solidFill>
                  <a:prstClr val="black">
                    <a:tint val="75000"/>
                  </a:prstClr>
                </a:solidFill>
              </a:rPr>
              <a:pPr/>
              <a:t>7.11.2024</a:t>
            </a:fld>
            <a:endParaRPr lang="tr-TR">
              <a:solidFill>
                <a:prstClr val="black">
                  <a:tint val="75000"/>
                </a:prstClr>
              </a:solidFill>
            </a:endParaRPr>
          </a:p>
        </p:txBody>
      </p:sp>
      <p:sp>
        <p:nvSpPr>
          <p:cNvPr id="3" name="Alt Bilgi Yer Tutucusu 2">
            <a:extLst>
              <a:ext uri="{FF2B5EF4-FFF2-40B4-BE49-F238E27FC236}">
                <a16:creationId xmlns:a16="http://schemas.microsoft.com/office/drawing/2014/main" id="{25A56237-A716-353F-F084-64A5407BEF41}"/>
              </a:ext>
            </a:extLst>
          </p:cNvPr>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a:extLst>
              <a:ext uri="{FF2B5EF4-FFF2-40B4-BE49-F238E27FC236}">
                <a16:creationId xmlns:a16="http://schemas.microsoft.com/office/drawing/2014/main" id="{9788468C-CF91-1B82-59B8-42F5EE0887E0}"/>
              </a:ext>
            </a:extLst>
          </p:cNvPr>
          <p:cNvSpPr>
            <a:spLocks noGrp="1"/>
          </p:cNvSpPr>
          <p:nvPr>
            <p:ph type="sldNum" sz="quarter" idx="12"/>
          </p:nvPr>
        </p:nvSpPr>
        <p:spPr/>
        <p:txBody>
          <a:bodyPr/>
          <a:lstStyle/>
          <a:p>
            <a:fld id="{4F34DB56-7335-4496-974A-8967F0EC17A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497504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A4EA63-5B30-7686-F2B9-F583C1DEBE90}"/>
              </a:ext>
            </a:extLst>
          </p:cNvPr>
          <p:cNvSpPr>
            <a:spLocks noGrp="1"/>
          </p:cNvSpPr>
          <p:nvPr>
            <p:ph type="title"/>
          </p:nvPr>
        </p:nvSpPr>
        <p:spPr>
          <a:xfrm>
            <a:off x="839789" y="457200"/>
            <a:ext cx="3932237" cy="1600200"/>
          </a:xfrm>
        </p:spPr>
        <p:txBody>
          <a:bodyPr anchor="b"/>
          <a:lstStyle>
            <a:lvl1pPr>
              <a:defRPr sz="2707"/>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7925968A-659B-A933-083F-577945C8E770}"/>
              </a:ext>
            </a:extLst>
          </p:cNvPr>
          <p:cNvSpPr>
            <a:spLocks noGrp="1"/>
          </p:cNvSpPr>
          <p:nvPr>
            <p:ph idx="1"/>
          </p:nvPr>
        </p:nvSpPr>
        <p:spPr>
          <a:xfrm>
            <a:off x="5183188" y="987425"/>
            <a:ext cx="6172200" cy="4873625"/>
          </a:xfrm>
        </p:spPr>
        <p:txBody>
          <a:bodyPr/>
          <a:lstStyle>
            <a:lvl1pPr>
              <a:defRPr sz="2707"/>
            </a:lvl1pPr>
            <a:lvl2pPr>
              <a:defRPr sz="2368"/>
            </a:lvl2pPr>
            <a:lvl3pPr>
              <a:defRPr sz="2030"/>
            </a:lvl3pPr>
            <a:lvl4pPr>
              <a:defRPr sz="1692"/>
            </a:lvl4pPr>
            <a:lvl5pPr>
              <a:defRPr sz="1692"/>
            </a:lvl5pPr>
            <a:lvl6pPr>
              <a:defRPr sz="1692"/>
            </a:lvl6pPr>
            <a:lvl7pPr>
              <a:defRPr sz="1692"/>
            </a:lvl7pPr>
            <a:lvl8pPr>
              <a:defRPr sz="1692"/>
            </a:lvl8pPr>
            <a:lvl9pPr>
              <a:defRPr sz="1692"/>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2D58E4E-28CD-FCE8-D7DF-6B1FCD79C611}"/>
              </a:ext>
            </a:extLst>
          </p:cNvPr>
          <p:cNvSpPr>
            <a:spLocks noGrp="1"/>
          </p:cNvSpPr>
          <p:nvPr>
            <p:ph type="body" sz="half" idx="2"/>
          </p:nvPr>
        </p:nvSpPr>
        <p:spPr>
          <a:xfrm>
            <a:off x="839789" y="2057401"/>
            <a:ext cx="3932237" cy="3811588"/>
          </a:xfrm>
        </p:spPr>
        <p:txBody>
          <a:bodyPr/>
          <a:lstStyle>
            <a:lvl1pPr marL="0" indent="0">
              <a:buNone/>
              <a:defRPr sz="1354"/>
            </a:lvl1pPr>
            <a:lvl2pPr marL="386718" indent="0">
              <a:buNone/>
              <a:defRPr sz="1184"/>
            </a:lvl2pPr>
            <a:lvl3pPr marL="773434" indent="0">
              <a:buNone/>
              <a:defRPr sz="1015"/>
            </a:lvl3pPr>
            <a:lvl4pPr marL="1160152" indent="0">
              <a:buNone/>
              <a:defRPr sz="846"/>
            </a:lvl4pPr>
            <a:lvl5pPr marL="1546869" indent="0">
              <a:buNone/>
              <a:defRPr sz="846"/>
            </a:lvl5pPr>
            <a:lvl6pPr marL="1933586" indent="0">
              <a:buNone/>
              <a:defRPr sz="846"/>
            </a:lvl6pPr>
            <a:lvl7pPr marL="2320303" indent="0">
              <a:buNone/>
              <a:defRPr sz="846"/>
            </a:lvl7pPr>
            <a:lvl8pPr marL="2707020" indent="0">
              <a:buNone/>
              <a:defRPr sz="846"/>
            </a:lvl8pPr>
            <a:lvl9pPr marL="3093737" indent="0">
              <a:buNone/>
              <a:defRPr sz="846"/>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B61C8D-A445-A574-9BF7-93862065811C}"/>
              </a:ext>
            </a:extLst>
          </p:cNvPr>
          <p:cNvSpPr>
            <a:spLocks noGrp="1"/>
          </p:cNvSpPr>
          <p:nvPr>
            <p:ph type="dt" sz="half" idx="10"/>
          </p:nvPr>
        </p:nvSpPr>
        <p:spPr/>
        <p:txBody>
          <a:bodyPr/>
          <a:lstStyle/>
          <a:p>
            <a:fld id="{31F157C7-8639-4000-987F-642841CA3051}" type="datetimeFigureOut">
              <a:rPr lang="tr-TR" smtClean="0">
                <a:solidFill>
                  <a:prstClr val="black">
                    <a:tint val="75000"/>
                  </a:prstClr>
                </a:solidFill>
              </a:rPr>
              <a:pPr/>
              <a:t>7.11.2024</a:t>
            </a:fld>
            <a:endParaRPr lang="tr-TR">
              <a:solidFill>
                <a:prstClr val="black">
                  <a:tint val="75000"/>
                </a:prstClr>
              </a:solidFill>
            </a:endParaRPr>
          </a:p>
        </p:txBody>
      </p:sp>
      <p:sp>
        <p:nvSpPr>
          <p:cNvPr id="6" name="Alt Bilgi Yer Tutucusu 5">
            <a:extLst>
              <a:ext uri="{FF2B5EF4-FFF2-40B4-BE49-F238E27FC236}">
                <a16:creationId xmlns:a16="http://schemas.microsoft.com/office/drawing/2014/main" id="{BD38FC1A-525A-1C4A-097E-CAFFCEBCDC7C}"/>
              </a:ext>
            </a:extLst>
          </p:cNvPr>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a:extLst>
              <a:ext uri="{FF2B5EF4-FFF2-40B4-BE49-F238E27FC236}">
                <a16:creationId xmlns:a16="http://schemas.microsoft.com/office/drawing/2014/main" id="{A9762099-71A9-28C1-E67C-D312B4AB6B68}"/>
              </a:ext>
            </a:extLst>
          </p:cNvPr>
          <p:cNvSpPr>
            <a:spLocks noGrp="1"/>
          </p:cNvSpPr>
          <p:nvPr>
            <p:ph type="sldNum" sz="quarter" idx="12"/>
          </p:nvPr>
        </p:nvSpPr>
        <p:spPr/>
        <p:txBody>
          <a:bodyPr/>
          <a:lstStyle/>
          <a:p>
            <a:fld id="{4F34DB56-7335-4496-974A-8967F0EC17A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17339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798B5D5-FEA4-A79E-28C6-A805F20E655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7E97DF0-D8D2-7331-7008-479F83564FAA}"/>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02B3C6D-E049-D0ED-696E-C193BF02CB48}"/>
              </a:ext>
            </a:extLst>
          </p:cNvPr>
          <p:cNvSpPr>
            <a:spLocks noGrp="1"/>
          </p:cNvSpPr>
          <p:nvPr>
            <p:ph type="dt" sz="half" idx="10"/>
          </p:nvPr>
        </p:nvSpPr>
        <p:spPr/>
        <p:txBody>
          <a:bodyPr/>
          <a:lstStyle>
            <a:lvl1pPr>
              <a:defRPr/>
            </a:lvl1pPr>
          </a:lstStyle>
          <a:p>
            <a:r>
              <a:rPr lang="tr-TR" dirty="0"/>
              <a:t>S</a:t>
            </a:r>
          </a:p>
        </p:txBody>
      </p:sp>
      <p:sp>
        <p:nvSpPr>
          <p:cNvPr id="5" name="Alt Bilgi Yer Tutucusu 4">
            <a:extLst>
              <a:ext uri="{FF2B5EF4-FFF2-40B4-BE49-F238E27FC236}">
                <a16:creationId xmlns:a16="http://schemas.microsoft.com/office/drawing/2014/main" id="{17F53F74-C046-7FE6-7AAD-257A6629D61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8666344-5E6F-79F4-B7BD-0217F4DB9BDB}"/>
              </a:ext>
            </a:extLst>
          </p:cNvPr>
          <p:cNvSpPr>
            <a:spLocks noGrp="1"/>
          </p:cNvSpPr>
          <p:nvPr>
            <p:ph type="sldNum" sz="quarter" idx="12"/>
          </p:nvPr>
        </p:nvSpPr>
        <p:spPr/>
        <p:txBody>
          <a:bodyPr/>
          <a:lstStyle/>
          <a:p>
            <a:fld id="{79F2EA34-6358-416B-B324-B16051F414F0}" type="slidenum">
              <a:rPr lang="tr-TR" smtClean="0"/>
              <a:t>‹#›</a:t>
            </a:fld>
            <a:endParaRPr lang="tr-TR" dirty="0"/>
          </a:p>
        </p:txBody>
      </p:sp>
    </p:spTree>
    <p:extLst>
      <p:ext uri="{BB962C8B-B14F-4D97-AF65-F5344CB8AC3E}">
        <p14:creationId xmlns:p14="http://schemas.microsoft.com/office/powerpoint/2010/main" val="15919218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C40B31-EB24-2C82-6A77-E43205202C78}"/>
              </a:ext>
            </a:extLst>
          </p:cNvPr>
          <p:cNvSpPr>
            <a:spLocks noGrp="1"/>
          </p:cNvSpPr>
          <p:nvPr>
            <p:ph type="title"/>
          </p:nvPr>
        </p:nvSpPr>
        <p:spPr>
          <a:xfrm>
            <a:off x="839789" y="457200"/>
            <a:ext cx="3932237" cy="1600200"/>
          </a:xfrm>
        </p:spPr>
        <p:txBody>
          <a:bodyPr anchor="b"/>
          <a:lstStyle>
            <a:lvl1pPr>
              <a:defRPr sz="2707"/>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2283C84C-4B59-2A94-0D01-5FFFA1457506}"/>
              </a:ext>
            </a:extLst>
          </p:cNvPr>
          <p:cNvSpPr>
            <a:spLocks noGrp="1"/>
          </p:cNvSpPr>
          <p:nvPr>
            <p:ph type="pic" idx="1"/>
          </p:nvPr>
        </p:nvSpPr>
        <p:spPr>
          <a:xfrm>
            <a:off x="5183188" y="987425"/>
            <a:ext cx="6172200" cy="4873625"/>
          </a:xfrm>
        </p:spPr>
        <p:txBody>
          <a:bodyPr/>
          <a:lstStyle>
            <a:lvl1pPr marL="0" indent="0">
              <a:buNone/>
              <a:defRPr sz="2707"/>
            </a:lvl1pPr>
            <a:lvl2pPr marL="386718" indent="0">
              <a:buNone/>
              <a:defRPr sz="2368"/>
            </a:lvl2pPr>
            <a:lvl3pPr marL="773434" indent="0">
              <a:buNone/>
              <a:defRPr sz="2030"/>
            </a:lvl3pPr>
            <a:lvl4pPr marL="1160152" indent="0">
              <a:buNone/>
              <a:defRPr sz="1692"/>
            </a:lvl4pPr>
            <a:lvl5pPr marL="1546869" indent="0">
              <a:buNone/>
              <a:defRPr sz="1692"/>
            </a:lvl5pPr>
            <a:lvl6pPr marL="1933586" indent="0">
              <a:buNone/>
              <a:defRPr sz="1692"/>
            </a:lvl6pPr>
            <a:lvl7pPr marL="2320303" indent="0">
              <a:buNone/>
              <a:defRPr sz="1692"/>
            </a:lvl7pPr>
            <a:lvl8pPr marL="2707020" indent="0">
              <a:buNone/>
              <a:defRPr sz="1692"/>
            </a:lvl8pPr>
            <a:lvl9pPr marL="3093737" indent="0">
              <a:buNone/>
              <a:defRPr sz="1692"/>
            </a:lvl9pPr>
          </a:lstStyle>
          <a:p>
            <a:endParaRPr lang="tr-TR"/>
          </a:p>
        </p:txBody>
      </p:sp>
      <p:sp>
        <p:nvSpPr>
          <p:cNvPr id="4" name="Metin Yer Tutucusu 3">
            <a:extLst>
              <a:ext uri="{FF2B5EF4-FFF2-40B4-BE49-F238E27FC236}">
                <a16:creationId xmlns:a16="http://schemas.microsoft.com/office/drawing/2014/main" id="{91E87262-76B2-4527-296B-D5869F8B0228}"/>
              </a:ext>
            </a:extLst>
          </p:cNvPr>
          <p:cNvSpPr>
            <a:spLocks noGrp="1"/>
          </p:cNvSpPr>
          <p:nvPr>
            <p:ph type="body" sz="half" idx="2"/>
          </p:nvPr>
        </p:nvSpPr>
        <p:spPr>
          <a:xfrm>
            <a:off x="839789" y="2057401"/>
            <a:ext cx="3932237" cy="3811588"/>
          </a:xfrm>
        </p:spPr>
        <p:txBody>
          <a:bodyPr/>
          <a:lstStyle>
            <a:lvl1pPr marL="0" indent="0">
              <a:buNone/>
              <a:defRPr sz="1354"/>
            </a:lvl1pPr>
            <a:lvl2pPr marL="386718" indent="0">
              <a:buNone/>
              <a:defRPr sz="1184"/>
            </a:lvl2pPr>
            <a:lvl3pPr marL="773434" indent="0">
              <a:buNone/>
              <a:defRPr sz="1015"/>
            </a:lvl3pPr>
            <a:lvl4pPr marL="1160152" indent="0">
              <a:buNone/>
              <a:defRPr sz="846"/>
            </a:lvl4pPr>
            <a:lvl5pPr marL="1546869" indent="0">
              <a:buNone/>
              <a:defRPr sz="846"/>
            </a:lvl5pPr>
            <a:lvl6pPr marL="1933586" indent="0">
              <a:buNone/>
              <a:defRPr sz="846"/>
            </a:lvl6pPr>
            <a:lvl7pPr marL="2320303" indent="0">
              <a:buNone/>
              <a:defRPr sz="846"/>
            </a:lvl7pPr>
            <a:lvl8pPr marL="2707020" indent="0">
              <a:buNone/>
              <a:defRPr sz="846"/>
            </a:lvl8pPr>
            <a:lvl9pPr marL="3093737" indent="0">
              <a:buNone/>
              <a:defRPr sz="846"/>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D251819-0428-6C0D-95DB-2DDF6D8575D7}"/>
              </a:ext>
            </a:extLst>
          </p:cNvPr>
          <p:cNvSpPr>
            <a:spLocks noGrp="1"/>
          </p:cNvSpPr>
          <p:nvPr>
            <p:ph type="dt" sz="half" idx="10"/>
          </p:nvPr>
        </p:nvSpPr>
        <p:spPr/>
        <p:txBody>
          <a:bodyPr/>
          <a:lstStyle/>
          <a:p>
            <a:fld id="{31F157C7-8639-4000-987F-642841CA3051}" type="datetimeFigureOut">
              <a:rPr lang="tr-TR" smtClean="0">
                <a:solidFill>
                  <a:prstClr val="black">
                    <a:tint val="75000"/>
                  </a:prstClr>
                </a:solidFill>
              </a:rPr>
              <a:pPr/>
              <a:t>7.11.2024</a:t>
            </a:fld>
            <a:endParaRPr lang="tr-TR">
              <a:solidFill>
                <a:prstClr val="black">
                  <a:tint val="75000"/>
                </a:prstClr>
              </a:solidFill>
            </a:endParaRPr>
          </a:p>
        </p:txBody>
      </p:sp>
      <p:sp>
        <p:nvSpPr>
          <p:cNvPr id="6" name="Alt Bilgi Yer Tutucusu 5">
            <a:extLst>
              <a:ext uri="{FF2B5EF4-FFF2-40B4-BE49-F238E27FC236}">
                <a16:creationId xmlns:a16="http://schemas.microsoft.com/office/drawing/2014/main" id="{6E152BCD-D6C7-26A0-3639-76DE7F0E54CF}"/>
              </a:ext>
            </a:extLst>
          </p:cNvPr>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a:extLst>
              <a:ext uri="{FF2B5EF4-FFF2-40B4-BE49-F238E27FC236}">
                <a16:creationId xmlns:a16="http://schemas.microsoft.com/office/drawing/2014/main" id="{13C1A900-61D4-E77E-2A24-51A020E96825}"/>
              </a:ext>
            </a:extLst>
          </p:cNvPr>
          <p:cNvSpPr>
            <a:spLocks noGrp="1"/>
          </p:cNvSpPr>
          <p:nvPr>
            <p:ph type="sldNum" sz="quarter" idx="12"/>
          </p:nvPr>
        </p:nvSpPr>
        <p:spPr/>
        <p:txBody>
          <a:bodyPr/>
          <a:lstStyle/>
          <a:p>
            <a:fld id="{4F34DB56-7335-4496-974A-8967F0EC17A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128957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48F082-993D-3CDF-DB3F-C9CD2CE925C5}"/>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9589728-69CF-B150-4C6C-20F20D6E99D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E83058-1AAE-E30E-5297-D03792EF846C}"/>
              </a:ext>
            </a:extLst>
          </p:cNvPr>
          <p:cNvSpPr>
            <a:spLocks noGrp="1"/>
          </p:cNvSpPr>
          <p:nvPr>
            <p:ph type="dt" sz="half" idx="10"/>
          </p:nvPr>
        </p:nvSpPr>
        <p:spPr/>
        <p:txBody>
          <a:bodyPr/>
          <a:lstStyle/>
          <a:p>
            <a:fld id="{31F157C7-8639-4000-987F-642841CA3051}" type="datetimeFigureOut">
              <a:rPr lang="tr-TR" smtClean="0">
                <a:solidFill>
                  <a:prstClr val="black">
                    <a:tint val="75000"/>
                  </a:prstClr>
                </a:solidFill>
              </a:rPr>
              <a:pPr/>
              <a:t>7.11.2024</a:t>
            </a:fld>
            <a:endParaRPr lang="tr-TR">
              <a:solidFill>
                <a:prstClr val="black">
                  <a:tint val="75000"/>
                </a:prstClr>
              </a:solidFill>
            </a:endParaRPr>
          </a:p>
        </p:txBody>
      </p:sp>
      <p:sp>
        <p:nvSpPr>
          <p:cNvPr id="5" name="Alt Bilgi Yer Tutucusu 4">
            <a:extLst>
              <a:ext uri="{FF2B5EF4-FFF2-40B4-BE49-F238E27FC236}">
                <a16:creationId xmlns:a16="http://schemas.microsoft.com/office/drawing/2014/main" id="{70A733E9-B772-123E-AF70-52BF7A94D763}"/>
              </a:ext>
            </a:extLst>
          </p:cNvPr>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a:extLst>
              <a:ext uri="{FF2B5EF4-FFF2-40B4-BE49-F238E27FC236}">
                <a16:creationId xmlns:a16="http://schemas.microsoft.com/office/drawing/2014/main" id="{30720DD4-AEE8-6D06-548D-324AE7661608}"/>
              </a:ext>
            </a:extLst>
          </p:cNvPr>
          <p:cNvSpPr>
            <a:spLocks noGrp="1"/>
          </p:cNvSpPr>
          <p:nvPr>
            <p:ph type="sldNum" sz="quarter" idx="12"/>
          </p:nvPr>
        </p:nvSpPr>
        <p:spPr/>
        <p:txBody>
          <a:bodyPr/>
          <a:lstStyle/>
          <a:p>
            <a:fld id="{4F34DB56-7335-4496-974A-8967F0EC17A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744637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5022271D-4F91-1468-364B-252BA3F9F56A}"/>
              </a:ext>
            </a:extLst>
          </p:cNvPr>
          <p:cNvSpPr>
            <a:spLocks noGrp="1"/>
          </p:cNvSpPr>
          <p:nvPr>
            <p:ph type="title" orient="vert"/>
          </p:nvPr>
        </p:nvSpPr>
        <p:spPr>
          <a:xfrm>
            <a:off x="8724900" y="365126"/>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FF2F50E3-E314-BBB8-225F-973FD5B78CBA}"/>
              </a:ext>
            </a:extLst>
          </p:cNvPr>
          <p:cNvSpPr>
            <a:spLocks noGrp="1"/>
          </p:cNvSpPr>
          <p:nvPr>
            <p:ph type="body" orient="vert" idx="1"/>
          </p:nvPr>
        </p:nvSpPr>
        <p:spPr>
          <a:xfrm>
            <a:off x="838200" y="365126"/>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172C0E4-8AC7-600E-D72B-59043684452C}"/>
              </a:ext>
            </a:extLst>
          </p:cNvPr>
          <p:cNvSpPr>
            <a:spLocks noGrp="1"/>
          </p:cNvSpPr>
          <p:nvPr>
            <p:ph type="dt" sz="half" idx="10"/>
          </p:nvPr>
        </p:nvSpPr>
        <p:spPr/>
        <p:txBody>
          <a:bodyPr/>
          <a:lstStyle/>
          <a:p>
            <a:fld id="{31F157C7-8639-4000-987F-642841CA3051}" type="datetimeFigureOut">
              <a:rPr lang="tr-TR" smtClean="0">
                <a:solidFill>
                  <a:prstClr val="black">
                    <a:tint val="75000"/>
                  </a:prstClr>
                </a:solidFill>
              </a:rPr>
              <a:pPr/>
              <a:t>7.11.2024</a:t>
            </a:fld>
            <a:endParaRPr lang="tr-TR">
              <a:solidFill>
                <a:prstClr val="black">
                  <a:tint val="75000"/>
                </a:prstClr>
              </a:solidFill>
            </a:endParaRPr>
          </a:p>
        </p:txBody>
      </p:sp>
      <p:sp>
        <p:nvSpPr>
          <p:cNvPr id="5" name="Alt Bilgi Yer Tutucusu 4">
            <a:extLst>
              <a:ext uri="{FF2B5EF4-FFF2-40B4-BE49-F238E27FC236}">
                <a16:creationId xmlns:a16="http://schemas.microsoft.com/office/drawing/2014/main" id="{E19364C7-066D-E464-9AE6-A9CBE456DA51}"/>
              </a:ext>
            </a:extLst>
          </p:cNvPr>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a:extLst>
              <a:ext uri="{FF2B5EF4-FFF2-40B4-BE49-F238E27FC236}">
                <a16:creationId xmlns:a16="http://schemas.microsoft.com/office/drawing/2014/main" id="{4C3A1EEB-D036-4549-FD9C-EE8C7C1F1B0B}"/>
              </a:ext>
            </a:extLst>
          </p:cNvPr>
          <p:cNvSpPr>
            <a:spLocks noGrp="1"/>
          </p:cNvSpPr>
          <p:nvPr>
            <p:ph type="sldNum" sz="quarter" idx="12"/>
          </p:nvPr>
        </p:nvSpPr>
        <p:spPr/>
        <p:txBody>
          <a:bodyPr/>
          <a:lstStyle/>
          <a:p>
            <a:fld id="{4F34DB56-7335-4496-974A-8967F0EC17A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61962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FC9A75-3C22-2913-993C-5D5CCB20F78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DCD74300-8D2F-3040-84F4-2D4A214FE6E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69690CD-7F88-D270-C2E1-4195FCB3EA92}"/>
              </a:ext>
            </a:extLst>
          </p:cNvPr>
          <p:cNvSpPr>
            <a:spLocks noGrp="1"/>
          </p:cNvSpPr>
          <p:nvPr>
            <p:ph type="dt" sz="half" idx="10"/>
          </p:nvPr>
        </p:nvSpPr>
        <p:spPr/>
        <p:txBody>
          <a:bodyPr/>
          <a:lstStyle/>
          <a:p>
            <a:fld id="{8656D371-55E0-4353-9C49-0AA031B638BE}" type="datetimeFigureOut">
              <a:rPr lang="tr-TR" smtClean="0"/>
              <a:t>7.11.2024</a:t>
            </a:fld>
            <a:endParaRPr lang="tr-TR"/>
          </a:p>
        </p:txBody>
      </p:sp>
      <p:sp>
        <p:nvSpPr>
          <p:cNvPr id="5" name="Alt Bilgi Yer Tutucusu 4">
            <a:extLst>
              <a:ext uri="{FF2B5EF4-FFF2-40B4-BE49-F238E27FC236}">
                <a16:creationId xmlns:a16="http://schemas.microsoft.com/office/drawing/2014/main" id="{B0B8A8B4-A0AC-4287-843A-51BEF4C6FBA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4790679-B212-9F5A-3A8E-3BED460B9783}"/>
              </a:ext>
            </a:extLst>
          </p:cNvPr>
          <p:cNvSpPr>
            <a:spLocks noGrp="1"/>
          </p:cNvSpPr>
          <p:nvPr>
            <p:ph type="sldNum" sz="quarter" idx="12"/>
          </p:nvPr>
        </p:nvSpPr>
        <p:spPr/>
        <p:txBody>
          <a:bodyPr/>
          <a:lstStyle/>
          <a:p>
            <a:fld id="{79F2EA34-6358-416B-B324-B16051F414F0}" type="slidenum">
              <a:rPr lang="tr-TR" smtClean="0"/>
              <a:t>‹#›</a:t>
            </a:fld>
            <a:endParaRPr lang="tr-TR"/>
          </a:p>
        </p:txBody>
      </p:sp>
    </p:spTree>
    <p:extLst>
      <p:ext uri="{BB962C8B-B14F-4D97-AF65-F5344CB8AC3E}">
        <p14:creationId xmlns:p14="http://schemas.microsoft.com/office/powerpoint/2010/main" val="3773450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ADBE0EF-17D9-1D84-D678-2A26D213484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6A14EE1-3392-222C-C35D-D31AD12581F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3E911A6-8C27-8E7D-3126-0E7FF350275A}"/>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49EE61D-CE69-AAA7-4BF7-466759B13165}"/>
              </a:ext>
            </a:extLst>
          </p:cNvPr>
          <p:cNvSpPr>
            <a:spLocks noGrp="1"/>
          </p:cNvSpPr>
          <p:nvPr>
            <p:ph type="dt" sz="half" idx="10"/>
          </p:nvPr>
        </p:nvSpPr>
        <p:spPr/>
        <p:txBody>
          <a:bodyPr/>
          <a:lstStyle/>
          <a:p>
            <a:fld id="{8656D371-55E0-4353-9C49-0AA031B638BE}" type="datetimeFigureOut">
              <a:rPr lang="tr-TR" smtClean="0"/>
              <a:t>7.11.2024</a:t>
            </a:fld>
            <a:endParaRPr lang="tr-TR"/>
          </a:p>
        </p:txBody>
      </p:sp>
      <p:sp>
        <p:nvSpPr>
          <p:cNvPr id="6" name="Alt Bilgi Yer Tutucusu 5">
            <a:extLst>
              <a:ext uri="{FF2B5EF4-FFF2-40B4-BE49-F238E27FC236}">
                <a16:creationId xmlns:a16="http://schemas.microsoft.com/office/drawing/2014/main" id="{5400C903-77C8-EB08-A85C-9A99611C344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399D586-7DAE-754E-E4CD-CD8D954944FB}"/>
              </a:ext>
            </a:extLst>
          </p:cNvPr>
          <p:cNvSpPr>
            <a:spLocks noGrp="1"/>
          </p:cNvSpPr>
          <p:nvPr>
            <p:ph type="sldNum" sz="quarter" idx="12"/>
          </p:nvPr>
        </p:nvSpPr>
        <p:spPr/>
        <p:txBody>
          <a:bodyPr/>
          <a:lstStyle/>
          <a:p>
            <a:fld id="{79F2EA34-6358-416B-B324-B16051F414F0}" type="slidenum">
              <a:rPr lang="tr-TR" smtClean="0"/>
              <a:t>‹#›</a:t>
            </a:fld>
            <a:endParaRPr lang="tr-TR"/>
          </a:p>
        </p:txBody>
      </p:sp>
    </p:spTree>
    <p:extLst>
      <p:ext uri="{BB962C8B-B14F-4D97-AF65-F5344CB8AC3E}">
        <p14:creationId xmlns:p14="http://schemas.microsoft.com/office/powerpoint/2010/main" val="2487094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C6399A-FD2F-9E6A-8421-EB7442BD0FB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EFF3C6E-4048-53DE-9F34-988E2EE4FA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0B33DBFB-D89C-4873-8394-ABA375B4A284}"/>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A9AD112B-3381-2F7C-50C0-514355DEE6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C6F94D4-6F60-280E-408C-E2A524EBD3CF}"/>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48133D79-24EF-F67B-8D88-64205F5FA60E}"/>
              </a:ext>
            </a:extLst>
          </p:cNvPr>
          <p:cNvSpPr>
            <a:spLocks noGrp="1"/>
          </p:cNvSpPr>
          <p:nvPr>
            <p:ph type="dt" sz="half" idx="10"/>
          </p:nvPr>
        </p:nvSpPr>
        <p:spPr/>
        <p:txBody>
          <a:bodyPr/>
          <a:lstStyle/>
          <a:p>
            <a:fld id="{8656D371-55E0-4353-9C49-0AA031B638BE}" type="datetimeFigureOut">
              <a:rPr lang="tr-TR" smtClean="0"/>
              <a:t>7.11.2024</a:t>
            </a:fld>
            <a:endParaRPr lang="tr-TR"/>
          </a:p>
        </p:txBody>
      </p:sp>
      <p:sp>
        <p:nvSpPr>
          <p:cNvPr id="8" name="Alt Bilgi Yer Tutucusu 7">
            <a:extLst>
              <a:ext uri="{FF2B5EF4-FFF2-40B4-BE49-F238E27FC236}">
                <a16:creationId xmlns:a16="http://schemas.microsoft.com/office/drawing/2014/main" id="{5F0A9F82-3974-32BD-F1F8-605ED8EC274F}"/>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DF45E43E-A07C-3848-7FAA-DA3987F672A6}"/>
              </a:ext>
            </a:extLst>
          </p:cNvPr>
          <p:cNvSpPr>
            <a:spLocks noGrp="1"/>
          </p:cNvSpPr>
          <p:nvPr>
            <p:ph type="sldNum" sz="quarter" idx="12"/>
          </p:nvPr>
        </p:nvSpPr>
        <p:spPr/>
        <p:txBody>
          <a:bodyPr/>
          <a:lstStyle/>
          <a:p>
            <a:fld id="{79F2EA34-6358-416B-B324-B16051F414F0}" type="slidenum">
              <a:rPr lang="tr-TR" smtClean="0"/>
              <a:t>‹#›</a:t>
            </a:fld>
            <a:endParaRPr lang="tr-TR"/>
          </a:p>
        </p:txBody>
      </p:sp>
    </p:spTree>
    <p:extLst>
      <p:ext uri="{BB962C8B-B14F-4D97-AF65-F5344CB8AC3E}">
        <p14:creationId xmlns:p14="http://schemas.microsoft.com/office/powerpoint/2010/main" val="2315990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224A73-E6AF-A60A-A53C-28F142F59C0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DD10A2C-1111-78B5-B1FF-279ED49D50BF}"/>
              </a:ext>
            </a:extLst>
          </p:cNvPr>
          <p:cNvSpPr>
            <a:spLocks noGrp="1"/>
          </p:cNvSpPr>
          <p:nvPr>
            <p:ph type="dt" sz="half" idx="10"/>
          </p:nvPr>
        </p:nvSpPr>
        <p:spPr/>
        <p:txBody>
          <a:bodyPr/>
          <a:lstStyle/>
          <a:p>
            <a:fld id="{8656D371-55E0-4353-9C49-0AA031B638BE}" type="datetimeFigureOut">
              <a:rPr lang="tr-TR" smtClean="0"/>
              <a:t>7.11.2024</a:t>
            </a:fld>
            <a:endParaRPr lang="tr-TR"/>
          </a:p>
        </p:txBody>
      </p:sp>
      <p:sp>
        <p:nvSpPr>
          <p:cNvPr id="4" name="Alt Bilgi Yer Tutucusu 3">
            <a:extLst>
              <a:ext uri="{FF2B5EF4-FFF2-40B4-BE49-F238E27FC236}">
                <a16:creationId xmlns:a16="http://schemas.microsoft.com/office/drawing/2014/main" id="{6B0A5321-DC00-BE84-C575-EAA06F4FBF6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E07C9D47-89C3-1822-0F10-E83DC21F1B9D}"/>
              </a:ext>
            </a:extLst>
          </p:cNvPr>
          <p:cNvSpPr>
            <a:spLocks noGrp="1"/>
          </p:cNvSpPr>
          <p:nvPr>
            <p:ph type="sldNum" sz="quarter" idx="12"/>
          </p:nvPr>
        </p:nvSpPr>
        <p:spPr/>
        <p:txBody>
          <a:bodyPr/>
          <a:lstStyle/>
          <a:p>
            <a:fld id="{79F2EA34-6358-416B-B324-B16051F414F0}" type="slidenum">
              <a:rPr lang="tr-TR" smtClean="0"/>
              <a:t>‹#›</a:t>
            </a:fld>
            <a:endParaRPr lang="tr-TR"/>
          </a:p>
        </p:txBody>
      </p:sp>
    </p:spTree>
    <p:extLst>
      <p:ext uri="{BB962C8B-B14F-4D97-AF65-F5344CB8AC3E}">
        <p14:creationId xmlns:p14="http://schemas.microsoft.com/office/powerpoint/2010/main" val="172313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6358D22-AE19-A20A-C1D5-6D73FE0E0870}"/>
              </a:ext>
            </a:extLst>
          </p:cNvPr>
          <p:cNvSpPr>
            <a:spLocks noGrp="1"/>
          </p:cNvSpPr>
          <p:nvPr>
            <p:ph type="dt" sz="half" idx="10"/>
          </p:nvPr>
        </p:nvSpPr>
        <p:spPr/>
        <p:txBody>
          <a:bodyPr/>
          <a:lstStyle/>
          <a:p>
            <a:fld id="{8656D371-55E0-4353-9C49-0AA031B638BE}" type="datetimeFigureOut">
              <a:rPr lang="tr-TR" smtClean="0"/>
              <a:t>7.11.2024</a:t>
            </a:fld>
            <a:endParaRPr lang="tr-TR"/>
          </a:p>
        </p:txBody>
      </p:sp>
      <p:sp>
        <p:nvSpPr>
          <p:cNvPr id="3" name="Alt Bilgi Yer Tutucusu 2">
            <a:extLst>
              <a:ext uri="{FF2B5EF4-FFF2-40B4-BE49-F238E27FC236}">
                <a16:creationId xmlns:a16="http://schemas.microsoft.com/office/drawing/2014/main" id="{09630B35-1C78-2571-4EA0-C49D5EE9D9F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9F22930-3EE9-4CBB-2A1F-9F943D74826A}"/>
              </a:ext>
            </a:extLst>
          </p:cNvPr>
          <p:cNvSpPr>
            <a:spLocks noGrp="1"/>
          </p:cNvSpPr>
          <p:nvPr>
            <p:ph type="sldNum" sz="quarter" idx="12"/>
          </p:nvPr>
        </p:nvSpPr>
        <p:spPr/>
        <p:txBody>
          <a:bodyPr/>
          <a:lstStyle/>
          <a:p>
            <a:fld id="{79F2EA34-6358-416B-B324-B16051F414F0}" type="slidenum">
              <a:rPr lang="tr-TR" smtClean="0"/>
              <a:t>‹#›</a:t>
            </a:fld>
            <a:endParaRPr lang="tr-TR"/>
          </a:p>
        </p:txBody>
      </p:sp>
    </p:spTree>
    <p:extLst>
      <p:ext uri="{BB962C8B-B14F-4D97-AF65-F5344CB8AC3E}">
        <p14:creationId xmlns:p14="http://schemas.microsoft.com/office/powerpoint/2010/main" val="1223791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215E71E-327E-BCCD-E6E2-C8274615B91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34E39442-C789-0B6F-F60A-F54A9595B2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4A7FAD57-7FEF-BF75-7A7B-AFEBBCFA3E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9412B73-871B-B1A3-50B6-5D4C1EABF56E}"/>
              </a:ext>
            </a:extLst>
          </p:cNvPr>
          <p:cNvSpPr>
            <a:spLocks noGrp="1"/>
          </p:cNvSpPr>
          <p:nvPr>
            <p:ph type="dt" sz="half" idx="10"/>
          </p:nvPr>
        </p:nvSpPr>
        <p:spPr/>
        <p:txBody>
          <a:bodyPr/>
          <a:lstStyle/>
          <a:p>
            <a:fld id="{8656D371-55E0-4353-9C49-0AA031B638BE}" type="datetimeFigureOut">
              <a:rPr lang="tr-TR" smtClean="0"/>
              <a:t>7.11.2024</a:t>
            </a:fld>
            <a:endParaRPr lang="tr-TR"/>
          </a:p>
        </p:txBody>
      </p:sp>
      <p:sp>
        <p:nvSpPr>
          <p:cNvPr id="6" name="Alt Bilgi Yer Tutucusu 5">
            <a:extLst>
              <a:ext uri="{FF2B5EF4-FFF2-40B4-BE49-F238E27FC236}">
                <a16:creationId xmlns:a16="http://schemas.microsoft.com/office/drawing/2014/main" id="{9DEABA28-0B0D-2701-E72D-7438BC11C11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3A4BE98-6ECB-A8AC-1E0E-E8B07F6C9C35}"/>
              </a:ext>
            </a:extLst>
          </p:cNvPr>
          <p:cNvSpPr>
            <a:spLocks noGrp="1"/>
          </p:cNvSpPr>
          <p:nvPr>
            <p:ph type="sldNum" sz="quarter" idx="12"/>
          </p:nvPr>
        </p:nvSpPr>
        <p:spPr/>
        <p:txBody>
          <a:bodyPr/>
          <a:lstStyle/>
          <a:p>
            <a:fld id="{79F2EA34-6358-416B-B324-B16051F414F0}" type="slidenum">
              <a:rPr lang="tr-TR" smtClean="0"/>
              <a:t>‹#›</a:t>
            </a:fld>
            <a:endParaRPr lang="tr-TR"/>
          </a:p>
        </p:txBody>
      </p:sp>
    </p:spTree>
    <p:extLst>
      <p:ext uri="{BB962C8B-B14F-4D97-AF65-F5344CB8AC3E}">
        <p14:creationId xmlns:p14="http://schemas.microsoft.com/office/powerpoint/2010/main" val="3758489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8CB5A2-C2EC-BBD7-3953-AD6E48ECEF5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CB74A37A-B9F9-8EB0-0569-04575E0E52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63DE0E9-FD9E-AC64-D602-57EA948FFD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9D74C7E-738C-072E-B408-818D48F45D6E}"/>
              </a:ext>
            </a:extLst>
          </p:cNvPr>
          <p:cNvSpPr>
            <a:spLocks noGrp="1"/>
          </p:cNvSpPr>
          <p:nvPr>
            <p:ph type="dt" sz="half" idx="10"/>
          </p:nvPr>
        </p:nvSpPr>
        <p:spPr/>
        <p:txBody>
          <a:bodyPr/>
          <a:lstStyle/>
          <a:p>
            <a:fld id="{8656D371-55E0-4353-9C49-0AA031B638BE}" type="datetimeFigureOut">
              <a:rPr lang="tr-TR" smtClean="0"/>
              <a:t>7.11.2024</a:t>
            </a:fld>
            <a:endParaRPr lang="tr-TR"/>
          </a:p>
        </p:txBody>
      </p:sp>
      <p:sp>
        <p:nvSpPr>
          <p:cNvPr id="6" name="Alt Bilgi Yer Tutucusu 5">
            <a:extLst>
              <a:ext uri="{FF2B5EF4-FFF2-40B4-BE49-F238E27FC236}">
                <a16:creationId xmlns:a16="http://schemas.microsoft.com/office/drawing/2014/main" id="{713AF736-FBBB-17F9-396E-4ABBDAF84E8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C794144-5F8D-FFDD-3DC8-E464F280BA6B}"/>
              </a:ext>
            </a:extLst>
          </p:cNvPr>
          <p:cNvSpPr>
            <a:spLocks noGrp="1"/>
          </p:cNvSpPr>
          <p:nvPr>
            <p:ph type="sldNum" sz="quarter" idx="12"/>
          </p:nvPr>
        </p:nvSpPr>
        <p:spPr/>
        <p:txBody>
          <a:bodyPr/>
          <a:lstStyle/>
          <a:p>
            <a:fld id="{79F2EA34-6358-416B-B324-B16051F414F0}" type="slidenum">
              <a:rPr lang="tr-TR" smtClean="0"/>
              <a:t>‹#›</a:t>
            </a:fld>
            <a:endParaRPr lang="tr-TR"/>
          </a:p>
        </p:txBody>
      </p:sp>
    </p:spTree>
    <p:extLst>
      <p:ext uri="{BB962C8B-B14F-4D97-AF65-F5344CB8AC3E}">
        <p14:creationId xmlns:p14="http://schemas.microsoft.com/office/powerpoint/2010/main" val="2524898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7DE9481E-B8AE-F6AE-811A-D348D64D9D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CE6FAD1-4A62-9819-0D43-9D8BE86463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FD2BE7E-B07C-FE74-48D6-C7DADA3DB2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56D371-55E0-4353-9C49-0AA031B638BE}" type="datetimeFigureOut">
              <a:rPr lang="tr-TR" smtClean="0"/>
              <a:t>7.11.2024</a:t>
            </a:fld>
            <a:endParaRPr lang="tr-TR"/>
          </a:p>
        </p:txBody>
      </p:sp>
      <p:sp>
        <p:nvSpPr>
          <p:cNvPr id="5" name="Alt Bilgi Yer Tutucusu 4">
            <a:extLst>
              <a:ext uri="{FF2B5EF4-FFF2-40B4-BE49-F238E27FC236}">
                <a16:creationId xmlns:a16="http://schemas.microsoft.com/office/drawing/2014/main" id="{46A1C94A-4268-F120-B4D7-F1E593B2A6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6E77BC13-8E0F-2B45-DEF5-B10F68B9A2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F2EA34-6358-416B-B324-B16051F414F0}" type="slidenum">
              <a:rPr lang="tr-TR" smtClean="0"/>
              <a:t>‹#›</a:t>
            </a:fld>
            <a:endParaRPr lang="tr-TR"/>
          </a:p>
        </p:txBody>
      </p:sp>
    </p:spTree>
    <p:extLst>
      <p:ext uri="{BB962C8B-B14F-4D97-AF65-F5344CB8AC3E}">
        <p14:creationId xmlns:p14="http://schemas.microsoft.com/office/powerpoint/2010/main" val="1572471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71FA284B-2F8E-D9EF-D639-4D5F728AE4CE}"/>
              </a:ext>
            </a:extLst>
          </p:cNvPr>
          <p:cNvSpPr>
            <a:spLocks noGrp="1"/>
          </p:cNvSpPr>
          <p:nvPr>
            <p:ph type="title"/>
          </p:nvPr>
        </p:nvSpPr>
        <p:spPr>
          <a:xfrm>
            <a:off x="838201"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6B8D83A-8330-CA16-C22F-BB7EF71972FE}"/>
              </a:ext>
            </a:extLst>
          </p:cNvPr>
          <p:cNvSpPr>
            <a:spLocks noGrp="1"/>
          </p:cNvSpPr>
          <p:nvPr>
            <p:ph type="body" idx="1"/>
          </p:nvPr>
        </p:nvSpPr>
        <p:spPr>
          <a:xfrm>
            <a:off x="838201" y="1825626"/>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78F6A09-32AD-241F-65D1-7944CB68BBE6}"/>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015">
                <a:solidFill>
                  <a:schemeClr val="tx1">
                    <a:tint val="75000"/>
                  </a:schemeClr>
                </a:solidFill>
              </a:defRPr>
            </a:lvl1pPr>
          </a:lstStyle>
          <a:p>
            <a:fld id="{31F157C7-8639-4000-987F-642841CA3051}" type="datetimeFigureOut">
              <a:rPr lang="tr-TR" smtClean="0">
                <a:solidFill>
                  <a:prstClr val="black">
                    <a:tint val="75000"/>
                  </a:prstClr>
                </a:solidFill>
              </a:rPr>
              <a:pPr/>
              <a:t>7.11.2024</a:t>
            </a:fld>
            <a:endParaRPr lang="tr-TR">
              <a:solidFill>
                <a:prstClr val="black">
                  <a:tint val="75000"/>
                </a:prstClr>
              </a:solidFill>
            </a:endParaRPr>
          </a:p>
        </p:txBody>
      </p:sp>
      <p:sp>
        <p:nvSpPr>
          <p:cNvPr id="5" name="Alt Bilgi Yer Tutucusu 4">
            <a:extLst>
              <a:ext uri="{FF2B5EF4-FFF2-40B4-BE49-F238E27FC236}">
                <a16:creationId xmlns:a16="http://schemas.microsoft.com/office/drawing/2014/main" id="{37A17D86-CCBC-2959-4A15-13A82F8B0A17}"/>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015">
                <a:solidFill>
                  <a:schemeClr val="tx1">
                    <a:tint val="75000"/>
                  </a:schemeClr>
                </a:solidFill>
              </a:defRPr>
            </a:lvl1pPr>
          </a:lstStyle>
          <a:p>
            <a:endParaRPr lang="tr-TR">
              <a:solidFill>
                <a:prstClr val="black">
                  <a:tint val="75000"/>
                </a:prstClr>
              </a:solidFill>
            </a:endParaRPr>
          </a:p>
        </p:txBody>
      </p:sp>
      <p:sp>
        <p:nvSpPr>
          <p:cNvPr id="6" name="Slayt Numarası Yer Tutucusu 5">
            <a:extLst>
              <a:ext uri="{FF2B5EF4-FFF2-40B4-BE49-F238E27FC236}">
                <a16:creationId xmlns:a16="http://schemas.microsoft.com/office/drawing/2014/main" id="{9B7A8FBE-E126-E318-7C29-9148880C9441}"/>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015">
                <a:solidFill>
                  <a:schemeClr val="tx1">
                    <a:tint val="75000"/>
                  </a:schemeClr>
                </a:solidFill>
              </a:defRPr>
            </a:lvl1pPr>
          </a:lstStyle>
          <a:p>
            <a:fld id="{4F34DB56-7335-4496-974A-8967F0EC17A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46264598"/>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l" defTabSz="773434" rtl="0" eaLnBrk="1" latinLnBrk="0" hangingPunct="1">
        <a:lnSpc>
          <a:spcPct val="90000"/>
        </a:lnSpc>
        <a:spcBef>
          <a:spcPct val="0"/>
        </a:spcBef>
        <a:buNone/>
        <a:defRPr sz="3722" kern="1200">
          <a:solidFill>
            <a:schemeClr val="tx1"/>
          </a:solidFill>
          <a:latin typeface="+mj-lt"/>
          <a:ea typeface="+mj-ea"/>
          <a:cs typeface="+mj-cs"/>
        </a:defRPr>
      </a:lvl1pPr>
    </p:titleStyle>
    <p:bodyStyle>
      <a:lvl1pPr marL="193358" indent="-193358" algn="l" defTabSz="773434" rtl="0" eaLnBrk="1" latinLnBrk="0" hangingPunct="1">
        <a:lnSpc>
          <a:spcPct val="90000"/>
        </a:lnSpc>
        <a:spcBef>
          <a:spcPts val="846"/>
        </a:spcBef>
        <a:buFont typeface="Arial" panose="020B0604020202020204" pitchFamily="34" charset="0"/>
        <a:buChar char="•"/>
        <a:defRPr sz="2368" kern="1200">
          <a:solidFill>
            <a:schemeClr val="tx1"/>
          </a:solidFill>
          <a:latin typeface="+mn-lt"/>
          <a:ea typeface="+mn-ea"/>
          <a:cs typeface="+mn-cs"/>
        </a:defRPr>
      </a:lvl1pPr>
      <a:lvl2pPr marL="580076" indent="-193358" algn="l" defTabSz="773434" rtl="0" eaLnBrk="1" latinLnBrk="0" hangingPunct="1">
        <a:lnSpc>
          <a:spcPct val="90000"/>
        </a:lnSpc>
        <a:spcBef>
          <a:spcPts val="423"/>
        </a:spcBef>
        <a:buFont typeface="Arial" panose="020B0604020202020204" pitchFamily="34" charset="0"/>
        <a:buChar char="•"/>
        <a:defRPr sz="2030" kern="1200">
          <a:solidFill>
            <a:schemeClr val="tx1"/>
          </a:solidFill>
          <a:latin typeface="+mn-lt"/>
          <a:ea typeface="+mn-ea"/>
          <a:cs typeface="+mn-cs"/>
        </a:defRPr>
      </a:lvl2pPr>
      <a:lvl3pPr marL="966793" indent="-193358" algn="l" defTabSz="773434" rtl="0" eaLnBrk="1" latinLnBrk="0" hangingPunct="1">
        <a:lnSpc>
          <a:spcPct val="90000"/>
        </a:lnSpc>
        <a:spcBef>
          <a:spcPts val="423"/>
        </a:spcBef>
        <a:buFont typeface="Arial" panose="020B0604020202020204" pitchFamily="34" charset="0"/>
        <a:buChar char="•"/>
        <a:defRPr sz="1692" kern="1200">
          <a:solidFill>
            <a:schemeClr val="tx1"/>
          </a:solidFill>
          <a:latin typeface="+mn-lt"/>
          <a:ea typeface="+mn-ea"/>
          <a:cs typeface="+mn-cs"/>
        </a:defRPr>
      </a:lvl3pPr>
      <a:lvl4pPr marL="1353510"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4pPr>
      <a:lvl5pPr marL="1740227"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5pPr>
      <a:lvl6pPr marL="2126945"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6pPr>
      <a:lvl7pPr marL="2513661"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7pPr>
      <a:lvl8pPr marL="2900379"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8pPr>
      <a:lvl9pPr marL="3287096"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9pPr>
    </p:bodyStyle>
    <p:otherStyle>
      <a:defPPr>
        <a:defRPr lang="tr-TR"/>
      </a:defPPr>
      <a:lvl1pPr marL="0" algn="l" defTabSz="773434" rtl="0" eaLnBrk="1" latinLnBrk="0" hangingPunct="1">
        <a:defRPr sz="1522" kern="1200">
          <a:solidFill>
            <a:schemeClr val="tx1"/>
          </a:solidFill>
          <a:latin typeface="+mn-lt"/>
          <a:ea typeface="+mn-ea"/>
          <a:cs typeface="+mn-cs"/>
        </a:defRPr>
      </a:lvl1pPr>
      <a:lvl2pPr marL="386718" algn="l" defTabSz="773434" rtl="0" eaLnBrk="1" latinLnBrk="0" hangingPunct="1">
        <a:defRPr sz="1522" kern="1200">
          <a:solidFill>
            <a:schemeClr val="tx1"/>
          </a:solidFill>
          <a:latin typeface="+mn-lt"/>
          <a:ea typeface="+mn-ea"/>
          <a:cs typeface="+mn-cs"/>
        </a:defRPr>
      </a:lvl2pPr>
      <a:lvl3pPr marL="773434" algn="l" defTabSz="773434" rtl="0" eaLnBrk="1" latinLnBrk="0" hangingPunct="1">
        <a:defRPr sz="1522" kern="1200">
          <a:solidFill>
            <a:schemeClr val="tx1"/>
          </a:solidFill>
          <a:latin typeface="+mn-lt"/>
          <a:ea typeface="+mn-ea"/>
          <a:cs typeface="+mn-cs"/>
        </a:defRPr>
      </a:lvl3pPr>
      <a:lvl4pPr marL="1160152" algn="l" defTabSz="773434" rtl="0" eaLnBrk="1" latinLnBrk="0" hangingPunct="1">
        <a:defRPr sz="1522" kern="1200">
          <a:solidFill>
            <a:schemeClr val="tx1"/>
          </a:solidFill>
          <a:latin typeface="+mn-lt"/>
          <a:ea typeface="+mn-ea"/>
          <a:cs typeface="+mn-cs"/>
        </a:defRPr>
      </a:lvl4pPr>
      <a:lvl5pPr marL="1546869" algn="l" defTabSz="773434" rtl="0" eaLnBrk="1" latinLnBrk="0" hangingPunct="1">
        <a:defRPr sz="1522" kern="1200">
          <a:solidFill>
            <a:schemeClr val="tx1"/>
          </a:solidFill>
          <a:latin typeface="+mn-lt"/>
          <a:ea typeface="+mn-ea"/>
          <a:cs typeface="+mn-cs"/>
        </a:defRPr>
      </a:lvl5pPr>
      <a:lvl6pPr marL="1933586" algn="l" defTabSz="773434" rtl="0" eaLnBrk="1" latinLnBrk="0" hangingPunct="1">
        <a:defRPr sz="1522" kern="1200">
          <a:solidFill>
            <a:schemeClr val="tx1"/>
          </a:solidFill>
          <a:latin typeface="+mn-lt"/>
          <a:ea typeface="+mn-ea"/>
          <a:cs typeface="+mn-cs"/>
        </a:defRPr>
      </a:lvl6pPr>
      <a:lvl7pPr marL="2320303" algn="l" defTabSz="773434" rtl="0" eaLnBrk="1" latinLnBrk="0" hangingPunct="1">
        <a:defRPr sz="1522" kern="1200">
          <a:solidFill>
            <a:schemeClr val="tx1"/>
          </a:solidFill>
          <a:latin typeface="+mn-lt"/>
          <a:ea typeface="+mn-ea"/>
          <a:cs typeface="+mn-cs"/>
        </a:defRPr>
      </a:lvl7pPr>
      <a:lvl8pPr marL="2707020" algn="l" defTabSz="773434" rtl="0" eaLnBrk="1" latinLnBrk="0" hangingPunct="1">
        <a:defRPr sz="1522" kern="1200">
          <a:solidFill>
            <a:schemeClr val="tx1"/>
          </a:solidFill>
          <a:latin typeface="+mn-lt"/>
          <a:ea typeface="+mn-ea"/>
          <a:cs typeface="+mn-cs"/>
        </a:defRPr>
      </a:lvl8pPr>
      <a:lvl9pPr marL="3093737" algn="l" defTabSz="773434" rtl="0" eaLnBrk="1" latinLnBrk="0" hangingPunct="1">
        <a:defRPr sz="152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FB47D386-7FC1-17C9-0ACD-F8956E587B3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5109759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818A24-06E0-4200-DF90-6B7ACAC30CD3}"/>
              </a:ext>
            </a:extLst>
          </p:cNvPr>
          <p:cNvSpPr>
            <a:spLocks noGrp="1"/>
          </p:cNvSpPr>
          <p:nvPr>
            <p:ph type="title"/>
          </p:nvPr>
        </p:nvSpPr>
        <p:spPr/>
        <p:txBody>
          <a:bodyPr>
            <a:normAutofit/>
          </a:bodyPr>
          <a:lstStyle/>
          <a:p>
            <a:r>
              <a:rPr lang="tr-TR" sz="4800" b="1" dirty="0">
                <a:solidFill>
                  <a:srgbClr val="C00000"/>
                </a:solidFill>
                <a:effectLst>
                  <a:outerShdw blurRad="38100" dist="38100" dir="2700000" algn="tl">
                    <a:srgbClr val="000000">
                      <a:alpha val="43137"/>
                    </a:srgbClr>
                  </a:outerShdw>
                </a:effectLst>
              </a:rPr>
              <a:t>150, 151, 152, 153, 157 KODLU HESAPLAR</a:t>
            </a:r>
          </a:p>
        </p:txBody>
      </p:sp>
      <p:sp>
        <p:nvSpPr>
          <p:cNvPr id="3" name="İçerik Yer Tutucusu 2">
            <a:extLst>
              <a:ext uri="{FF2B5EF4-FFF2-40B4-BE49-F238E27FC236}">
                <a16:creationId xmlns:a16="http://schemas.microsoft.com/office/drawing/2014/main" id="{D7BC07FC-0302-775C-20FA-C4B93EBF8F37}"/>
              </a:ext>
            </a:extLst>
          </p:cNvPr>
          <p:cNvSpPr>
            <a:spLocks noGrp="1"/>
          </p:cNvSpPr>
          <p:nvPr>
            <p:ph idx="1"/>
          </p:nvPr>
        </p:nvSpPr>
        <p:spPr>
          <a:xfrm>
            <a:off x="838201" y="1825626"/>
            <a:ext cx="6074663" cy="4351338"/>
          </a:xfrm>
        </p:spPr>
        <p:txBody>
          <a:bodyPr/>
          <a:lstStyle/>
          <a:p>
            <a:pPr>
              <a:spcBef>
                <a:spcPts val="1800"/>
              </a:spcBef>
            </a:pPr>
            <a:r>
              <a:rPr lang="tr-TR" dirty="0"/>
              <a:t>Önceki dönem düzeltme farklarının durumu?</a:t>
            </a:r>
          </a:p>
          <a:p>
            <a:pPr>
              <a:spcBef>
                <a:spcPts val="1800"/>
              </a:spcBef>
            </a:pPr>
            <a:r>
              <a:rPr lang="tr-TR" dirty="0"/>
              <a:t>Dönem içerisinde satılan stokların durumu?</a:t>
            </a:r>
          </a:p>
          <a:p>
            <a:pPr>
              <a:spcBef>
                <a:spcPts val="1800"/>
              </a:spcBef>
            </a:pPr>
            <a:r>
              <a:rPr lang="tr-TR" dirty="0"/>
              <a:t>Dönem sonu düzeltme öncesi stok tutarının tespiti?</a:t>
            </a:r>
          </a:p>
          <a:p>
            <a:pPr>
              <a:spcBef>
                <a:spcPts val="1800"/>
              </a:spcBef>
            </a:pPr>
            <a:r>
              <a:rPr lang="tr-TR" dirty="0"/>
              <a:t>İmalat işletmelerinde stok maliyetine aktarılması gereken amortismanların durumu?</a:t>
            </a:r>
          </a:p>
          <a:p>
            <a:pPr>
              <a:spcBef>
                <a:spcPts val="1800"/>
              </a:spcBef>
            </a:pPr>
            <a:r>
              <a:rPr lang="tr-TR" dirty="0"/>
              <a:t>Toplulaştırılmış düzeltme katsayıları?</a:t>
            </a:r>
          </a:p>
          <a:p>
            <a:pPr>
              <a:spcBef>
                <a:spcPts val="1800"/>
              </a:spcBef>
            </a:pPr>
            <a:r>
              <a:rPr lang="tr-TR" dirty="0"/>
              <a:t>…?</a:t>
            </a:r>
          </a:p>
        </p:txBody>
      </p:sp>
      <p:pic>
        <p:nvPicPr>
          <p:cNvPr id="4" name="Resim 3">
            <a:extLst>
              <a:ext uri="{FF2B5EF4-FFF2-40B4-BE49-F238E27FC236}">
                <a16:creationId xmlns:a16="http://schemas.microsoft.com/office/drawing/2014/main" id="{3424C570-6B7F-E3FC-E88F-0BB08E0E66BE}"/>
              </a:ext>
            </a:extLst>
          </p:cNvPr>
          <p:cNvPicPr>
            <a:picLocks noChangeAspect="1"/>
          </p:cNvPicPr>
          <p:nvPr/>
        </p:nvPicPr>
        <p:blipFill rotWithShape="1">
          <a:blip r:embed="rId2"/>
          <a:srcRect l="9587"/>
          <a:stretch/>
        </p:blipFill>
        <p:spPr>
          <a:xfrm>
            <a:off x="7260336" y="2871216"/>
            <a:ext cx="4829365" cy="3621659"/>
          </a:xfrm>
          <a:prstGeom prst="rect">
            <a:avLst/>
          </a:prstGeom>
        </p:spPr>
      </p:pic>
    </p:spTree>
    <p:extLst>
      <p:ext uri="{BB962C8B-B14F-4D97-AF65-F5344CB8AC3E}">
        <p14:creationId xmlns:p14="http://schemas.microsoft.com/office/powerpoint/2010/main" val="341283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45B2BF-E35C-8A8B-C03E-269D1E726CF6}"/>
              </a:ext>
            </a:extLst>
          </p:cNvPr>
          <p:cNvSpPr>
            <a:spLocks noGrp="1"/>
          </p:cNvSpPr>
          <p:nvPr>
            <p:ph type="title"/>
          </p:nvPr>
        </p:nvSpPr>
        <p:spPr>
          <a:xfrm>
            <a:off x="838200" y="1014349"/>
            <a:ext cx="10515600" cy="421259"/>
          </a:xfrm>
        </p:spPr>
        <p:txBody>
          <a:bodyPr>
            <a:noAutofit/>
          </a:bodyPr>
          <a:lstStyle/>
          <a:p>
            <a:pPr algn="ctr"/>
            <a:r>
              <a:rPr lang="tr-TR" sz="5400" b="1" dirty="0">
                <a:solidFill>
                  <a:srgbClr val="C00000"/>
                </a:solidFill>
                <a:effectLst>
                  <a:outerShdw blurRad="38100" dist="38100" dir="2700000" algn="tl">
                    <a:srgbClr val="000000">
                      <a:alpha val="43137"/>
                    </a:srgbClr>
                  </a:outerShdw>
                </a:effectLst>
              </a:rPr>
              <a:t>Stoklar için toplulaştırılmış yöntemlere göre düzeltme katsayısı</a:t>
            </a:r>
          </a:p>
        </p:txBody>
      </p:sp>
      <p:sp>
        <p:nvSpPr>
          <p:cNvPr id="5" name="Dikdörtgen: Köşeleri Yuvarlatılmış 4">
            <a:extLst>
              <a:ext uri="{FF2B5EF4-FFF2-40B4-BE49-F238E27FC236}">
                <a16:creationId xmlns:a16="http://schemas.microsoft.com/office/drawing/2014/main" id="{0C105477-28E7-3CC5-E731-DA8E76F48DC5}"/>
              </a:ext>
            </a:extLst>
          </p:cNvPr>
          <p:cNvSpPr/>
          <p:nvPr/>
        </p:nvSpPr>
        <p:spPr>
          <a:xfrm>
            <a:off x="838200" y="2587752"/>
            <a:ext cx="4846320" cy="2825496"/>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4800" b="1" dirty="0"/>
              <a:t>Basit ortalama yöntemi</a:t>
            </a:r>
          </a:p>
        </p:txBody>
      </p:sp>
      <p:sp>
        <p:nvSpPr>
          <p:cNvPr id="6" name="Dikdörtgen: Köşeleri Yuvarlatılmış 5">
            <a:extLst>
              <a:ext uri="{FF2B5EF4-FFF2-40B4-BE49-F238E27FC236}">
                <a16:creationId xmlns:a16="http://schemas.microsoft.com/office/drawing/2014/main" id="{64052DFC-B187-FDA1-C766-A2DC1D201106}"/>
              </a:ext>
            </a:extLst>
          </p:cNvPr>
          <p:cNvSpPr/>
          <p:nvPr/>
        </p:nvSpPr>
        <p:spPr>
          <a:xfrm>
            <a:off x="6653784" y="2587752"/>
            <a:ext cx="4846320" cy="2825496"/>
          </a:xfrm>
          <a:prstGeom prst="round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4800" b="1" dirty="0"/>
              <a:t>Hareketli ağırlıklı ortalama yöntemi</a:t>
            </a:r>
          </a:p>
        </p:txBody>
      </p:sp>
    </p:spTree>
    <p:extLst>
      <p:ext uri="{BB962C8B-B14F-4D97-AF65-F5344CB8AC3E}">
        <p14:creationId xmlns:p14="http://schemas.microsoft.com/office/powerpoint/2010/main" val="3971160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F8D2BE-16CD-EA43-8F3D-10C237E318AD}"/>
              </a:ext>
            </a:extLst>
          </p:cNvPr>
          <p:cNvSpPr>
            <a:spLocks noGrp="1"/>
          </p:cNvSpPr>
          <p:nvPr>
            <p:ph type="title"/>
          </p:nvPr>
        </p:nvSpPr>
        <p:spPr>
          <a:xfrm>
            <a:off x="838200" y="365125"/>
            <a:ext cx="10515600" cy="869315"/>
          </a:xfrm>
        </p:spPr>
        <p:txBody>
          <a:bodyPr/>
          <a:lstStyle/>
          <a:p>
            <a:r>
              <a:rPr lang="tr-TR" b="1" dirty="0">
                <a:solidFill>
                  <a:srgbClr val="C00000"/>
                </a:solidFill>
              </a:rPr>
              <a:t>“Basit Ortalama Yöntemi”</a:t>
            </a:r>
          </a:p>
        </p:txBody>
      </p:sp>
      <p:sp>
        <p:nvSpPr>
          <p:cNvPr id="3" name="İçerik Yer Tutucusu 2">
            <a:extLst>
              <a:ext uri="{FF2B5EF4-FFF2-40B4-BE49-F238E27FC236}">
                <a16:creationId xmlns:a16="http://schemas.microsoft.com/office/drawing/2014/main" id="{73175043-4493-AA93-6C5E-1BFE0058AA14}"/>
              </a:ext>
            </a:extLst>
          </p:cNvPr>
          <p:cNvSpPr>
            <a:spLocks noGrp="1"/>
          </p:cNvSpPr>
          <p:nvPr>
            <p:ph idx="1"/>
          </p:nvPr>
        </p:nvSpPr>
        <p:spPr>
          <a:xfrm>
            <a:off x="774192" y="1234440"/>
            <a:ext cx="6477000" cy="3557016"/>
          </a:xfrm>
        </p:spPr>
        <p:txBody>
          <a:bodyPr>
            <a:normAutofit/>
          </a:bodyPr>
          <a:lstStyle/>
          <a:p>
            <a:r>
              <a:rPr lang="tr-TR" sz="1600" b="1" dirty="0"/>
              <a:t>Mali tabloların ait olduğu aya ilişkin fiyat endeksinin</a:t>
            </a:r>
            <a:r>
              <a:rPr lang="tr-TR" sz="1600" dirty="0"/>
              <a:t>, bu endeks ile bir önceki geçici vergi döneminin sonundaki fiyat endeksi toplamının ikiye bölünmesi sonucu bulunan endekse bölünmesiyle elde edilen katsayı olarak hesaplanır. </a:t>
            </a:r>
            <a:r>
              <a:rPr lang="tr-TR" sz="1600" b="1" dirty="0">
                <a:solidFill>
                  <a:srgbClr val="0070C0"/>
                </a:solidFill>
              </a:rPr>
              <a:t>(555 </a:t>
            </a:r>
            <a:r>
              <a:rPr lang="tr-TR" sz="1600" b="1" dirty="0" err="1">
                <a:solidFill>
                  <a:srgbClr val="0070C0"/>
                </a:solidFill>
              </a:rPr>
              <a:t>nolu</a:t>
            </a:r>
            <a:r>
              <a:rPr lang="tr-TR" sz="1600" b="1" dirty="0">
                <a:solidFill>
                  <a:srgbClr val="0070C0"/>
                </a:solidFill>
              </a:rPr>
              <a:t> Tebliğ)</a:t>
            </a:r>
          </a:p>
          <a:p>
            <a:pPr marL="0" indent="0">
              <a:buNone/>
            </a:pPr>
            <a:endParaRPr lang="tr-TR" sz="1600" dirty="0"/>
          </a:p>
        </p:txBody>
      </p:sp>
      <p:pic>
        <p:nvPicPr>
          <p:cNvPr id="5" name="Resim 4">
            <a:extLst>
              <a:ext uri="{FF2B5EF4-FFF2-40B4-BE49-F238E27FC236}">
                <a16:creationId xmlns:a16="http://schemas.microsoft.com/office/drawing/2014/main" id="{4A8870E4-901C-7388-944A-1116986FE097}"/>
              </a:ext>
            </a:extLst>
          </p:cNvPr>
          <p:cNvPicPr>
            <a:picLocks noChangeAspect="1"/>
          </p:cNvPicPr>
          <p:nvPr/>
        </p:nvPicPr>
        <p:blipFill>
          <a:blip r:embed="rId2"/>
          <a:stretch>
            <a:fillRect/>
          </a:stretch>
        </p:blipFill>
        <p:spPr>
          <a:xfrm>
            <a:off x="545592" y="2595167"/>
            <a:ext cx="8113776" cy="1667665"/>
          </a:xfrm>
          <a:prstGeom prst="rect">
            <a:avLst/>
          </a:prstGeom>
        </p:spPr>
      </p:pic>
      <p:sp>
        <p:nvSpPr>
          <p:cNvPr id="7" name="Metin kutusu 6">
            <a:extLst>
              <a:ext uri="{FF2B5EF4-FFF2-40B4-BE49-F238E27FC236}">
                <a16:creationId xmlns:a16="http://schemas.microsoft.com/office/drawing/2014/main" id="{25B23804-B62C-7E38-1675-33DF5A785BAF}"/>
              </a:ext>
            </a:extLst>
          </p:cNvPr>
          <p:cNvSpPr txBox="1"/>
          <p:nvPr/>
        </p:nvSpPr>
        <p:spPr>
          <a:xfrm>
            <a:off x="774192" y="4694212"/>
            <a:ext cx="6687312" cy="1569660"/>
          </a:xfrm>
          <a:prstGeom prst="rect">
            <a:avLst/>
          </a:prstGeom>
          <a:noFill/>
        </p:spPr>
        <p:txBody>
          <a:bodyPr wrap="square">
            <a:spAutoFit/>
          </a:bodyPr>
          <a:lstStyle/>
          <a:p>
            <a:r>
              <a:rPr lang="tr-TR" sz="1600" dirty="0"/>
              <a:t>Bu bakımdan, stokların düzeltilmesinde kullanılabilecek basit ortalama yöntemindeki katsayıların doğru hesaplanabilmesi için söz konusu formülde enflasyon düzeltmesinin uygulanmadığı geçici vergi dönem sonundaki fiyat endeksi (Yİ-ÜFE) yerine, enflasyon düzeltmesinin uygulandığı en son geçici vergi dönemi ya da hesap dönemi sonundaki fiyat endeksinin (Yİ-ÜFE) dikkate alınması gerekmektedir</a:t>
            </a:r>
            <a:r>
              <a:rPr lang="tr-TR" sz="1600" b="1" dirty="0">
                <a:solidFill>
                  <a:srgbClr val="0070C0"/>
                </a:solidFill>
              </a:rPr>
              <a:t>. (176 </a:t>
            </a:r>
            <a:r>
              <a:rPr lang="tr-TR" sz="1600" b="1" dirty="0" err="1">
                <a:solidFill>
                  <a:srgbClr val="0070C0"/>
                </a:solidFill>
              </a:rPr>
              <a:t>nolu</a:t>
            </a:r>
            <a:r>
              <a:rPr lang="tr-TR" sz="1600" b="1" dirty="0">
                <a:solidFill>
                  <a:srgbClr val="0070C0"/>
                </a:solidFill>
              </a:rPr>
              <a:t> Sirküler)</a:t>
            </a:r>
          </a:p>
        </p:txBody>
      </p:sp>
      <p:sp>
        <p:nvSpPr>
          <p:cNvPr id="9" name="Metin kutusu 8">
            <a:extLst>
              <a:ext uri="{FF2B5EF4-FFF2-40B4-BE49-F238E27FC236}">
                <a16:creationId xmlns:a16="http://schemas.microsoft.com/office/drawing/2014/main" id="{B8F7ACB3-ECEC-AE8D-BEB8-73ED8F9405B8}"/>
              </a:ext>
            </a:extLst>
          </p:cNvPr>
          <p:cNvSpPr txBox="1"/>
          <p:nvPr/>
        </p:nvSpPr>
        <p:spPr>
          <a:xfrm>
            <a:off x="7687056" y="1267244"/>
            <a:ext cx="1944624" cy="1015663"/>
          </a:xfrm>
          <a:prstGeom prst="rect">
            <a:avLst/>
          </a:prstGeom>
          <a:solidFill>
            <a:schemeClr val="accent5">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r>
              <a:rPr lang="tr-TR" b="1" dirty="0">
                <a:solidFill>
                  <a:schemeClr val="tx1">
                    <a:lumMod val="50000"/>
                    <a:lumOff val="50000"/>
                  </a:schemeClr>
                </a:solidFill>
              </a:rPr>
              <a:t>2024/2G</a:t>
            </a:r>
          </a:p>
          <a:p>
            <a:r>
              <a:rPr lang="tr-TR" sz="4000" b="1" dirty="0">
                <a:solidFill>
                  <a:schemeClr val="tx1">
                    <a:lumMod val="50000"/>
                    <a:lumOff val="50000"/>
                  </a:schemeClr>
                </a:solidFill>
              </a:rPr>
              <a:t>1,03421</a:t>
            </a:r>
          </a:p>
        </p:txBody>
      </p:sp>
      <p:sp>
        <p:nvSpPr>
          <p:cNvPr id="10" name="Metin kutusu 9">
            <a:extLst>
              <a:ext uri="{FF2B5EF4-FFF2-40B4-BE49-F238E27FC236}">
                <a16:creationId xmlns:a16="http://schemas.microsoft.com/office/drawing/2014/main" id="{F2236221-7D9C-08B1-CC69-B10DBB6C450F}"/>
              </a:ext>
            </a:extLst>
          </p:cNvPr>
          <p:cNvSpPr txBox="1"/>
          <p:nvPr/>
        </p:nvSpPr>
        <p:spPr>
          <a:xfrm>
            <a:off x="7687056" y="4887351"/>
            <a:ext cx="1944624" cy="1015663"/>
          </a:xfrm>
          <a:prstGeom prst="rect">
            <a:avLst/>
          </a:prstGeo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r>
              <a:rPr lang="tr-TR" b="1" dirty="0">
                <a:solidFill>
                  <a:schemeClr val="bg1"/>
                </a:solidFill>
              </a:rPr>
              <a:t>2024/2G</a:t>
            </a:r>
            <a:endParaRPr lang="tr-TR" sz="4000" b="1" dirty="0">
              <a:solidFill>
                <a:schemeClr val="bg1"/>
              </a:solidFill>
            </a:endParaRPr>
          </a:p>
          <a:p>
            <a:r>
              <a:rPr lang="tr-TR" sz="4000" b="1" dirty="0">
                <a:solidFill>
                  <a:schemeClr val="bg1"/>
                </a:solidFill>
              </a:rPr>
              <a:t>1,0888</a:t>
            </a:r>
          </a:p>
        </p:txBody>
      </p:sp>
      <p:sp>
        <p:nvSpPr>
          <p:cNvPr id="4" name="Metin kutusu 3">
            <a:extLst>
              <a:ext uri="{FF2B5EF4-FFF2-40B4-BE49-F238E27FC236}">
                <a16:creationId xmlns:a16="http://schemas.microsoft.com/office/drawing/2014/main" id="{03FE693D-C5B7-60EA-F31D-5F457B5A8BBB}"/>
              </a:ext>
            </a:extLst>
          </p:cNvPr>
          <p:cNvSpPr txBox="1"/>
          <p:nvPr/>
        </p:nvSpPr>
        <p:spPr>
          <a:xfrm>
            <a:off x="9336024" y="2675962"/>
            <a:ext cx="2587752" cy="1754326"/>
          </a:xfrm>
          <a:prstGeom prst="rect">
            <a:avLst/>
          </a:prstGeom>
          <a:solidFill>
            <a:srgbClr val="C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r>
              <a:rPr lang="tr-TR" sz="2800" b="1" dirty="0">
                <a:solidFill>
                  <a:schemeClr val="bg1"/>
                </a:solidFill>
              </a:rPr>
              <a:t>2024/3G</a:t>
            </a:r>
            <a:endParaRPr lang="tr-TR" sz="5400" b="1" dirty="0">
              <a:solidFill>
                <a:schemeClr val="bg1"/>
              </a:solidFill>
            </a:endParaRPr>
          </a:p>
          <a:p>
            <a:endParaRPr lang="tr-TR" sz="4000" b="1" dirty="0">
              <a:solidFill>
                <a:schemeClr val="bg1"/>
              </a:solidFill>
            </a:endParaRPr>
          </a:p>
          <a:p>
            <a:pPr algn="ctr"/>
            <a:r>
              <a:rPr lang="tr-TR" sz="4000" b="1" dirty="0">
                <a:solidFill>
                  <a:schemeClr val="bg1"/>
                </a:solidFill>
              </a:rPr>
              <a:t>1,02472</a:t>
            </a:r>
          </a:p>
        </p:txBody>
      </p:sp>
    </p:spTree>
    <p:extLst>
      <p:ext uri="{BB962C8B-B14F-4D97-AF65-F5344CB8AC3E}">
        <p14:creationId xmlns:p14="http://schemas.microsoft.com/office/powerpoint/2010/main" val="3369301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3FEA4B-8E54-1472-EB63-5C692EFBDFC9}"/>
              </a:ext>
            </a:extLst>
          </p:cNvPr>
          <p:cNvSpPr>
            <a:spLocks noGrp="1"/>
          </p:cNvSpPr>
          <p:nvPr>
            <p:ph type="title"/>
          </p:nvPr>
        </p:nvSpPr>
        <p:spPr>
          <a:xfrm>
            <a:off x="838200" y="365125"/>
            <a:ext cx="10515600" cy="887603"/>
          </a:xfrm>
        </p:spPr>
        <p:txBody>
          <a:bodyPr/>
          <a:lstStyle/>
          <a:p>
            <a:r>
              <a:rPr lang="tr-TR" b="1" dirty="0">
                <a:solidFill>
                  <a:srgbClr val="C00000"/>
                </a:solidFill>
              </a:rPr>
              <a:t>“Hareketli ağırlıklı ortalama yöntemi”</a:t>
            </a:r>
          </a:p>
        </p:txBody>
      </p:sp>
      <p:sp>
        <p:nvSpPr>
          <p:cNvPr id="5" name="İçerik Yer Tutucusu 4">
            <a:extLst>
              <a:ext uri="{FF2B5EF4-FFF2-40B4-BE49-F238E27FC236}">
                <a16:creationId xmlns:a16="http://schemas.microsoft.com/office/drawing/2014/main" id="{D49883AB-1BB6-A381-61DD-5AFB59F962E6}"/>
              </a:ext>
            </a:extLst>
          </p:cNvPr>
          <p:cNvSpPr>
            <a:spLocks noGrp="1"/>
          </p:cNvSpPr>
          <p:nvPr>
            <p:ph idx="1"/>
          </p:nvPr>
        </p:nvSpPr>
        <p:spPr>
          <a:xfrm>
            <a:off x="838201" y="4992624"/>
            <a:ext cx="10515600" cy="1184340"/>
          </a:xfrm>
        </p:spPr>
        <p:txBody>
          <a:bodyPr/>
          <a:lstStyle/>
          <a:p>
            <a:endParaRPr lang="tr-TR" dirty="0"/>
          </a:p>
        </p:txBody>
      </p:sp>
      <p:pic>
        <p:nvPicPr>
          <p:cNvPr id="7" name="Resim 6">
            <a:extLst>
              <a:ext uri="{FF2B5EF4-FFF2-40B4-BE49-F238E27FC236}">
                <a16:creationId xmlns:a16="http://schemas.microsoft.com/office/drawing/2014/main" id="{52EDC788-F8DA-7C61-1715-6A6AE941F502}"/>
              </a:ext>
            </a:extLst>
          </p:cNvPr>
          <p:cNvPicPr>
            <a:picLocks noChangeAspect="1"/>
          </p:cNvPicPr>
          <p:nvPr/>
        </p:nvPicPr>
        <p:blipFill>
          <a:blip r:embed="rId2"/>
          <a:stretch>
            <a:fillRect/>
          </a:stretch>
        </p:blipFill>
        <p:spPr>
          <a:xfrm>
            <a:off x="838198" y="1252728"/>
            <a:ext cx="11013385" cy="1865376"/>
          </a:xfrm>
          <a:prstGeom prst="rect">
            <a:avLst/>
          </a:prstGeom>
        </p:spPr>
      </p:pic>
      <p:pic>
        <p:nvPicPr>
          <p:cNvPr id="9" name="Resim 8">
            <a:extLst>
              <a:ext uri="{FF2B5EF4-FFF2-40B4-BE49-F238E27FC236}">
                <a16:creationId xmlns:a16="http://schemas.microsoft.com/office/drawing/2014/main" id="{2C44ADE9-F1FD-15CE-16CB-D08C4D4CCCE6}"/>
              </a:ext>
            </a:extLst>
          </p:cNvPr>
          <p:cNvPicPr>
            <a:picLocks noChangeAspect="1"/>
          </p:cNvPicPr>
          <p:nvPr/>
        </p:nvPicPr>
        <p:blipFill>
          <a:blip r:embed="rId3"/>
          <a:stretch>
            <a:fillRect/>
          </a:stretch>
        </p:blipFill>
        <p:spPr>
          <a:xfrm>
            <a:off x="917676" y="3330264"/>
            <a:ext cx="6794092" cy="565079"/>
          </a:xfrm>
          <a:prstGeom prst="rect">
            <a:avLst/>
          </a:prstGeom>
        </p:spPr>
      </p:pic>
    </p:spTree>
    <p:extLst>
      <p:ext uri="{BB962C8B-B14F-4D97-AF65-F5344CB8AC3E}">
        <p14:creationId xmlns:p14="http://schemas.microsoft.com/office/powerpoint/2010/main" val="1051549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BF04A9-B9EE-EADC-5FFD-74B29796A1BB}"/>
              </a:ext>
            </a:extLst>
          </p:cNvPr>
          <p:cNvSpPr>
            <a:spLocks noGrp="1"/>
          </p:cNvSpPr>
          <p:nvPr>
            <p:ph type="title"/>
          </p:nvPr>
        </p:nvSpPr>
        <p:spPr/>
        <p:txBody>
          <a:bodyPr/>
          <a:lstStyle/>
          <a:p>
            <a:r>
              <a:rPr lang="tr-TR" sz="4000" b="1" dirty="0">
                <a:solidFill>
                  <a:srgbClr val="C00000"/>
                </a:solidFill>
                <a:effectLst>
                  <a:outerShdw blurRad="38100" dist="38100" dir="2700000" algn="tl">
                    <a:srgbClr val="000000">
                      <a:alpha val="43137"/>
                    </a:srgbClr>
                  </a:outerShdw>
                </a:effectLst>
              </a:rPr>
              <a:t>159, 259 / 340, 440 KODLU HESAPLAR</a:t>
            </a:r>
            <a:endParaRPr lang="tr-TR" dirty="0"/>
          </a:p>
        </p:txBody>
      </p:sp>
      <p:sp>
        <p:nvSpPr>
          <p:cNvPr id="3" name="İçerik Yer Tutucusu 2">
            <a:extLst>
              <a:ext uri="{FF2B5EF4-FFF2-40B4-BE49-F238E27FC236}">
                <a16:creationId xmlns:a16="http://schemas.microsoft.com/office/drawing/2014/main" id="{164E54E2-AD07-1751-980E-CDAC21D7D23A}"/>
              </a:ext>
            </a:extLst>
          </p:cNvPr>
          <p:cNvSpPr>
            <a:spLocks noGrp="1"/>
          </p:cNvSpPr>
          <p:nvPr>
            <p:ph idx="1"/>
          </p:nvPr>
        </p:nvSpPr>
        <p:spPr>
          <a:xfrm>
            <a:off x="838201" y="1825626"/>
            <a:ext cx="6321551" cy="4351338"/>
          </a:xfrm>
        </p:spPr>
        <p:txBody>
          <a:bodyPr/>
          <a:lstStyle/>
          <a:p>
            <a:pPr>
              <a:spcBef>
                <a:spcPts val="1800"/>
              </a:spcBef>
            </a:pPr>
            <a:r>
              <a:rPr lang="tr-TR" dirty="0"/>
              <a:t>Döviz cinsinden iştiraklerin durumu?</a:t>
            </a:r>
          </a:p>
          <a:p>
            <a:pPr>
              <a:spcBef>
                <a:spcPts val="1800"/>
              </a:spcBef>
            </a:pPr>
            <a:r>
              <a:rPr lang="tr-TR" dirty="0"/>
              <a:t>Önceki döneme ait düzeltme farkları?</a:t>
            </a:r>
          </a:p>
          <a:p>
            <a:pPr>
              <a:spcBef>
                <a:spcPts val="1800"/>
              </a:spcBef>
            </a:pPr>
            <a:r>
              <a:rPr lang="tr-TR" dirty="0"/>
              <a:t>Kapanan siparişlere ait bakiye farklar?</a:t>
            </a:r>
          </a:p>
          <a:p>
            <a:pPr>
              <a:spcBef>
                <a:spcPts val="1800"/>
              </a:spcBef>
            </a:pPr>
            <a:r>
              <a:rPr lang="tr-TR" dirty="0"/>
              <a:t>Alınan avanslara ait düzeltme farkları bakiyesinin kapatılması sırasında vergiden istisna gelir? </a:t>
            </a:r>
          </a:p>
          <a:p>
            <a:pPr>
              <a:spcBef>
                <a:spcPts val="1800"/>
              </a:spcBef>
            </a:pPr>
            <a:r>
              <a:rPr lang="tr-TR" dirty="0"/>
              <a:t>…?</a:t>
            </a:r>
          </a:p>
          <a:p>
            <a:endParaRPr lang="tr-TR" dirty="0"/>
          </a:p>
        </p:txBody>
      </p:sp>
      <p:pic>
        <p:nvPicPr>
          <p:cNvPr id="4" name="Resim 3">
            <a:extLst>
              <a:ext uri="{FF2B5EF4-FFF2-40B4-BE49-F238E27FC236}">
                <a16:creationId xmlns:a16="http://schemas.microsoft.com/office/drawing/2014/main" id="{80508C4B-D645-C238-E2B0-BE7F450590A8}"/>
              </a:ext>
            </a:extLst>
          </p:cNvPr>
          <p:cNvPicPr>
            <a:picLocks noChangeAspect="1"/>
          </p:cNvPicPr>
          <p:nvPr/>
        </p:nvPicPr>
        <p:blipFill rotWithShape="1">
          <a:blip r:embed="rId2"/>
          <a:srcRect l="16862" t="412" r="12986" b="-412"/>
          <a:stretch/>
        </p:blipFill>
        <p:spPr>
          <a:xfrm>
            <a:off x="7260336" y="1825626"/>
            <a:ext cx="4736592" cy="4569997"/>
          </a:xfrm>
          <a:prstGeom prst="rect">
            <a:avLst/>
          </a:prstGeom>
        </p:spPr>
      </p:pic>
    </p:spTree>
    <p:extLst>
      <p:ext uri="{BB962C8B-B14F-4D97-AF65-F5344CB8AC3E}">
        <p14:creationId xmlns:p14="http://schemas.microsoft.com/office/powerpoint/2010/main" val="3435125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BF04A9-B9EE-EADC-5FFD-74B29796A1BB}"/>
              </a:ext>
            </a:extLst>
          </p:cNvPr>
          <p:cNvSpPr>
            <a:spLocks noGrp="1"/>
          </p:cNvSpPr>
          <p:nvPr>
            <p:ph type="title"/>
          </p:nvPr>
        </p:nvSpPr>
        <p:spPr/>
        <p:txBody>
          <a:bodyPr/>
          <a:lstStyle/>
          <a:p>
            <a:r>
              <a:rPr lang="tr-TR" sz="4000" b="1" dirty="0">
                <a:solidFill>
                  <a:srgbClr val="C00000"/>
                </a:solidFill>
                <a:effectLst>
                  <a:outerShdw blurRad="38100" dist="38100" dir="2700000" algn="tl">
                    <a:srgbClr val="000000">
                      <a:alpha val="43137"/>
                    </a:srgbClr>
                  </a:outerShdw>
                </a:effectLst>
              </a:rPr>
              <a:t>180, 280 / 380, 480 KODLU HESAPLAR</a:t>
            </a:r>
            <a:endParaRPr lang="tr-TR" dirty="0"/>
          </a:p>
        </p:txBody>
      </p:sp>
      <p:sp>
        <p:nvSpPr>
          <p:cNvPr id="3" name="İçerik Yer Tutucusu 2">
            <a:extLst>
              <a:ext uri="{FF2B5EF4-FFF2-40B4-BE49-F238E27FC236}">
                <a16:creationId xmlns:a16="http://schemas.microsoft.com/office/drawing/2014/main" id="{164E54E2-AD07-1751-980E-CDAC21D7D23A}"/>
              </a:ext>
            </a:extLst>
          </p:cNvPr>
          <p:cNvSpPr>
            <a:spLocks noGrp="1"/>
          </p:cNvSpPr>
          <p:nvPr>
            <p:ph idx="1"/>
          </p:nvPr>
        </p:nvSpPr>
        <p:spPr>
          <a:xfrm>
            <a:off x="838201" y="1825626"/>
            <a:ext cx="6321551" cy="4351338"/>
          </a:xfrm>
        </p:spPr>
        <p:txBody>
          <a:bodyPr/>
          <a:lstStyle/>
          <a:p>
            <a:pPr>
              <a:spcBef>
                <a:spcPts val="1800"/>
              </a:spcBef>
            </a:pPr>
            <a:r>
              <a:rPr lang="tr-TR" dirty="0"/>
              <a:t>Önceki döneme ait düzeltme farkları?</a:t>
            </a:r>
          </a:p>
          <a:p>
            <a:pPr>
              <a:spcBef>
                <a:spcPts val="1800"/>
              </a:spcBef>
            </a:pPr>
            <a:r>
              <a:rPr lang="tr-TR" dirty="0"/>
              <a:t>KKEG veya istisna olma durumu söz konusu mu?</a:t>
            </a:r>
          </a:p>
          <a:p>
            <a:pPr>
              <a:spcBef>
                <a:spcPts val="1800"/>
              </a:spcBef>
            </a:pPr>
            <a:r>
              <a:rPr lang="tr-TR" dirty="0"/>
              <a:t>Döneme ait 180 hesapların hangi aşamada gider hesaplarına aktarılması gerektiği?</a:t>
            </a:r>
          </a:p>
          <a:p>
            <a:r>
              <a:rPr lang="tr-TR" dirty="0"/>
              <a:t>…?</a:t>
            </a:r>
          </a:p>
        </p:txBody>
      </p:sp>
      <p:pic>
        <p:nvPicPr>
          <p:cNvPr id="5" name="Resim 4">
            <a:extLst>
              <a:ext uri="{FF2B5EF4-FFF2-40B4-BE49-F238E27FC236}">
                <a16:creationId xmlns:a16="http://schemas.microsoft.com/office/drawing/2014/main" id="{D52EB7BB-A4AE-C585-100F-8046894B400C}"/>
              </a:ext>
            </a:extLst>
          </p:cNvPr>
          <p:cNvPicPr>
            <a:picLocks noChangeAspect="1"/>
          </p:cNvPicPr>
          <p:nvPr/>
        </p:nvPicPr>
        <p:blipFill>
          <a:blip r:embed="rId2"/>
          <a:stretch>
            <a:fillRect/>
          </a:stretch>
        </p:blipFill>
        <p:spPr>
          <a:xfrm>
            <a:off x="7159752" y="2340864"/>
            <a:ext cx="5032248" cy="4510805"/>
          </a:xfrm>
          <a:prstGeom prst="rect">
            <a:avLst/>
          </a:prstGeom>
        </p:spPr>
      </p:pic>
    </p:spTree>
    <p:extLst>
      <p:ext uri="{BB962C8B-B14F-4D97-AF65-F5344CB8AC3E}">
        <p14:creationId xmlns:p14="http://schemas.microsoft.com/office/powerpoint/2010/main" val="29212664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BF04A9-B9EE-EADC-5FFD-74B29796A1BB}"/>
              </a:ext>
            </a:extLst>
          </p:cNvPr>
          <p:cNvSpPr>
            <a:spLocks noGrp="1"/>
          </p:cNvSpPr>
          <p:nvPr>
            <p:ph type="title"/>
          </p:nvPr>
        </p:nvSpPr>
        <p:spPr/>
        <p:txBody>
          <a:bodyPr/>
          <a:lstStyle/>
          <a:p>
            <a:r>
              <a:rPr lang="tr-TR" sz="4000" b="1" dirty="0">
                <a:solidFill>
                  <a:srgbClr val="C00000"/>
                </a:solidFill>
                <a:effectLst>
                  <a:outerShdw blurRad="38100" dist="38100" dir="2700000" algn="tl">
                    <a:srgbClr val="000000">
                      <a:alpha val="43137"/>
                    </a:srgbClr>
                  </a:outerShdw>
                </a:effectLst>
              </a:rPr>
              <a:t>240, 242, 245 KODLU HESAPLAR</a:t>
            </a:r>
            <a:endParaRPr lang="tr-TR" dirty="0"/>
          </a:p>
        </p:txBody>
      </p:sp>
      <p:sp>
        <p:nvSpPr>
          <p:cNvPr id="3" name="İçerik Yer Tutucusu 2">
            <a:extLst>
              <a:ext uri="{FF2B5EF4-FFF2-40B4-BE49-F238E27FC236}">
                <a16:creationId xmlns:a16="http://schemas.microsoft.com/office/drawing/2014/main" id="{164E54E2-AD07-1751-980E-CDAC21D7D23A}"/>
              </a:ext>
            </a:extLst>
          </p:cNvPr>
          <p:cNvSpPr>
            <a:spLocks noGrp="1"/>
          </p:cNvSpPr>
          <p:nvPr>
            <p:ph idx="1"/>
          </p:nvPr>
        </p:nvSpPr>
        <p:spPr>
          <a:xfrm>
            <a:off x="838201" y="1825626"/>
            <a:ext cx="6321551" cy="4351338"/>
          </a:xfrm>
        </p:spPr>
        <p:txBody>
          <a:bodyPr/>
          <a:lstStyle/>
          <a:p>
            <a:pPr>
              <a:spcBef>
                <a:spcPts val="1800"/>
              </a:spcBef>
            </a:pPr>
            <a:r>
              <a:rPr lang="tr-TR" dirty="0"/>
              <a:t>Hangi durumlarda düzeltmeye tabi tutulacağı?</a:t>
            </a:r>
          </a:p>
          <a:p>
            <a:pPr>
              <a:spcBef>
                <a:spcPts val="1800"/>
              </a:spcBef>
            </a:pPr>
            <a:r>
              <a:rPr lang="tr-TR" dirty="0"/>
              <a:t>Zararına satış söz konusuysa?</a:t>
            </a:r>
          </a:p>
          <a:p>
            <a:pPr>
              <a:spcBef>
                <a:spcPts val="1800"/>
              </a:spcBef>
            </a:pPr>
            <a:r>
              <a:rPr lang="tr-TR" dirty="0"/>
              <a:t>…?</a:t>
            </a:r>
          </a:p>
          <a:p>
            <a:endParaRPr lang="tr-TR" dirty="0"/>
          </a:p>
        </p:txBody>
      </p:sp>
      <p:pic>
        <p:nvPicPr>
          <p:cNvPr id="5" name="Resim 4">
            <a:extLst>
              <a:ext uri="{FF2B5EF4-FFF2-40B4-BE49-F238E27FC236}">
                <a16:creationId xmlns:a16="http://schemas.microsoft.com/office/drawing/2014/main" id="{27A77B2C-FCD7-CAC6-B105-D8E047EBC3D6}"/>
              </a:ext>
            </a:extLst>
          </p:cNvPr>
          <p:cNvPicPr>
            <a:picLocks noChangeAspect="1"/>
          </p:cNvPicPr>
          <p:nvPr/>
        </p:nvPicPr>
        <p:blipFill>
          <a:blip r:embed="rId2"/>
          <a:stretch>
            <a:fillRect/>
          </a:stretch>
        </p:blipFill>
        <p:spPr>
          <a:xfrm>
            <a:off x="7525512" y="2004385"/>
            <a:ext cx="4666488" cy="4853615"/>
          </a:xfrm>
          <a:prstGeom prst="rect">
            <a:avLst/>
          </a:prstGeom>
        </p:spPr>
      </p:pic>
    </p:spTree>
    <p:extLst>
      <p:ext uri="{BB962C8B-B14F-4D97-AF65-F5344CB8AC3E}">
        <p14:creationId xmlns:p14="http://schemas.microsoft.com/office/powerpoint/2010/main" val="2436599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0C0585A-FAEA-FD1C-E6F4-D2A5B1A845E3}"/>
              </a:ext>
            </a:extLst>
          </p:cNvPr>
          <p:cNvSpPr>
            <a:spLocks noGrp="1"/>
          </p:cNvSpPr>
          <p:nvPr>
            <p:ph type="title"/>
          </p:nvPr>
        </p:nvSpPr>
        <p:spPr/>
        <p:txBody>
          <a:bodyPr>
            <a:normAutofit/>
          </a:bodyPr>
          <a:lstStyle/>
          <a:p>
            <a:r>
              <a:rPr lang="tr-TR" b="1" dirty="0">
                <a:solidFill>
                  <a:srgbClr val="C00000"/>
                </a:solidFill>
                <a:effectLst>
                  <a:outerShdw blurRad="38100" dist="38100" dir="2700000" algn="tl">
                    <a:srgbClr val="000000">
                      <a:alpha val="43137"/>
                    </a:srgbClr>
                  </a:outerShdw>
                </a:effectLst>
              </a:rPr>
              <a:t>250, 251, 252, 253, 254, 255, 256, 258, 260 …</a:t>
            </a:r>
            <a:br>
              <a:rPr lang="tr-TR" b="1" dirty="0">
                <a:solidFill>
                  <a:srgbClr val="C00000"/>
                </a:solidFill>
                <a:effectLst>
                  <a:outerShdw blurRad="38100" dist="38100" dir="2700000" algn="tl">
                    <a:srgbClr val="000000">
                      <a:alpha val="43137"/>
                    </a:srgbClr>
                  </a:outerShdw>
                </a:effectLst>
              </a:rPr>
            </a:br>
            <a:r>
              <a:rPr lang="tr-TR" b="1" dirty="0">
                <a:solidFill>
                  <a:srgbClr val="C00000"/>
                </a:solidFill>
                <a:effectLst>
                  <a:outerShdw blurRad="38100" dist="38100" dir="2700000" algn="tl">
                    <a:srgbClr val="000000">
                      <a:alpha val="43137"/>
                    </a:srgbClr>
                  </a:outerShdw>
                </a:effectLst>
              </a:rPr>
              <a:t>KODLU HESAPLAR</a:t>
            </a:r>
          </a:p>
        </p:txBody>
      </p:sp>
      <p:pic>
        <p:nvPicPr>
          <p:cNvPr id="4" name="Resim 3">
            <a:extLst>
              <a:ext uri="{FF2B5EF4-FFF2-40B4-BE49-F238E27FC236}">
                <a16:creationId xmlns:a16="http://schemas.microsoft.com/office/drawing/2014/main" id="{1DF95897-6F6A-F9E8-E5A3-306ACD8E5816}"/>
              </a:ext>
            </a:extLst>
          </p:cNvPr>
          <p:cNvPicPr>
            <a:picLocks noChangeAspect="1"/>
          </p:cNvPicPr>
          <p:nvPr/>
        </p:nvPicPr>
        <p:blipFill>
          <a:blip r:embed="rId2"/>
          <a:stretch>
            <a:fillRect/>
          </a:stretch>
        </p:blipFill>
        <p:spPr>
          <a:xfrm>
            <a:off x="0" y="2316086"/>
            <a:ext cx="12192000" cy="4541914"/>
          </a:xfrm>
          <a:prstGeom prst="rect">
            <a:avLst/>
          </a:prstGeom>
        </p:spPr>
      </p:pic>
    </p:spTree>
    <p:extLst>
      <p:ext uri="{BB962C8B-B14F-4D97-AF65-F5344CB8AC3E}">
        <p14:creationId xmlns:p14="http://schemas.microsoft.com/office/powerpoint/2010/main" val="2632996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63A210-E43D-CED7-432D-2E782016FAAB}"/>
              </a:ext>
            </a:extLst>
          </p:cNvPr>
          <p:cNvSpPr>
            <a:spLocks noGrp="1"/>
          </p:cNvSpPr>
          <p:nvPr>
            <p:ph type="title"/>
          </p:nvPr>
        </p:nvSpPr>
        <p:spPr>
          <a:xfrm>
            <a:off x="838200" y="539004"/>
            <a:ext cx="10515600" cy="1545971"/>
          </a:xfrm>
        </p:spPr>
        <p:txBody>
          <a:bodyPr>
            <a:noAutofit/>
          </a:bodyPr>
          <a:lstStyle/>
          <a:p>
            <a:pPr algn="ctr"/>
            <a:r>
              <a:rPr lang="tr-TR" sz="4800" b="1" dirty="0">
                <a:solidFill>
                  <a:srgbClr val="C00000"/>
                </a:solidFill>
                <a:effectLst>
                  <a:outerShdw blurRad="38100" dist="38100" dir="2700000" algn="tl">
                    <a:srgbClr val="000000">
                      <a:alpha val="43137"/>
                    </a:srgbClr>
                  </a:outerShdw>
                </a:effectLst>
                <a:latin typeface="+mn-lt"/>
              </a:rPr>
              <a:t>REEL OLMAYAN FİNANSMAN MALİYETİ   </a:t>
            </a:r>
            <a:r>
              <a:rPr lang="tr-TR" sz="6000" b="1" dirty="0">
                <a:solidFill>
                  <a:srgbClr val="002060"/>
                </a:solidFill>
                <a:effectLst>
                  <a:outerShdw blurRad="38100" dist="38100" dir="2700000" algn="tl">
                    <a:srgbClr val="000000">
                      <a:alpha val="43137"/>
                    </a:srgbClr>
                  </a:outerShdw>
                </a:effectLst>
                <a:latin typeface="+mn-lt"/>
              </a:rPr>
              <a:t>(ROFM)</a:t>
            </a:r>
          </a:p>
        </p:txBody>
      </p:sp>
      <p:sp>
        <p:nvSpPr>
          <p:cNvPr id="3" name="İçerik Yer Tutucusu 2">
            <a:extLst>
              <a:ext uri="{FF2B5EF4-FFF2-40B4-BE49-F238E27FC236}">
                <a16:creationId xmlns:a16="http://schemas.microsoft.com/office/drawing/2014/main" id="{6C431FEF-B302-2C8B-8BF5-C91AC698450E}"/>
              </a:ext>
            </a:extLst>
          </p:cNvPr>
          <p:cNvSpPr>
            <a:spLocks noGrp="1"/>
          </p:cNvSpPr>
          <p:nvPr>
            <p:ph idx="1"/>
          </p:nvPr>
        </p:nvSpPr>
        <p:spPr>
          <a:xfrm>
            <a:off x="472440" y="2441448"/>
            <a:ext cx="6147816" cy="4054428"/>
          </a:xfrm>
        </p:spPr>
        <p:txBody>
          <a:bodyPr>
            <a:normAutofit/>
          </a:bodyPr>
          <a:lstStyle/>
          <a:p>
            <a:r>
              <a:rPr lang="tr-TR" sz="2800" b="1" dirty="0">
                <a:solidFill>
                  <a:schemeClr val="tx2"/>
                </a:solidFill>
              </a:rPr>
              <a:t>Reel olmayan finansman maliyeti</a:t>
            </a:r>
            <a:r>
              <a:rPr lang="tr-TR" sz="2800" dirty="0"/>
              <a:t>; her türlü borçlanmada, borç tutarlarına (yabancı para üzerinden borçlanmalarda borcun alındığı tarihteki Türk Lirası karşılıklarına), borcun kullanıldığı döneme ait TEFE artış oranının uygulanması suretiyle hesaplanan tutarı ifade etmektedir.</a:t>
            </a:r>
          </a:p>
        </p:txBody>
      </p:sp>
      <p:sp>
        <p:nvSpPr>
          <p:cNvPr id="4" name="Dikdörtgen: Katlanmış Köşe 3">
            <a:extLst>
              <a:ext uri="{FF2B5EF4-FFF2-40B4-BE49-F238E27FC236}">
                <a16:creationId xmlns:a16="http://schemas.microsoft.com/office/drawing/2014/main" id="{9AB1820D-8628-B399-B302-660AACABBF91}"/>
              </a:ext>
            </a:extLst>
          </p:cNvPr>
          <p:cNvSpPr/>
          <p:nvPr/>
        </p:nvSpPr>
        <p:spPr>
          <a:xfrm rot="21259924">
            <a:off x="7073910" y="2637865"/>
            <a:ext cx="4871883" cy="3499138"/>
          </a:xfrm>
          <a:prstGeom prst="foldedCorner">
            <a:avLst/>
          </a:prstGeom>
          <a:solidFill>
            <a:schemeClr val="accent4">
              <a:lumMod val="20000"/>
              <a:lumOff val="80000"/>
            </a:schemeClr>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tr-TR" dirty="0">
              <a:solidFill>
                <a:schemeClr val="tx2"/>
              </a:solidFill>
              <a:latin typeface="Comic Sans MS" panose="030F0702030302020204" pitchFamily="66" charset="0"/>
            </a:endParaRPr>
          </a:p>
          <a:p>
            <a:r>
              <a:rPr lang="tr-TR" dirty="0">
                <a:solidFill>
                  <a:schemeClr val="tx2"/>
                </a:solidFill>
                <a:latin typeface="Comic Sans MS" panose="030F0702030302020204" pitchFamily="66" charset="0"/>
              </a:rPr>
              <a:t>2023 hesap dönemi sonuna ait bilanço üzerinde yapılacak düzeltme işleminde; bilançoda yer alan bazı parasal olmayan varlıkların içerisinde bulunan </a:t>
            </a:r>
            <a:r>
              <a:rPr lang="tr-TR" b="1" dirty="0">
                <a:solidFill>
                  <a:schemeClr val="tx2"/>
                </a:solidFill>
                <a:latin typeface="Comic Sans MS" panose="030F0702030302020204" pitchFamily="66" charset="0"/>
              </a:rPr>
              <a:t>reel olmayan finansman maliyetlerinin, ilgili varlığın maliyet veya alış bedelinden düşülmesi sonucu bulunacak tutar düzeltmeye esas alınacaktır.</a:t>
            </a:r>
          </a:p>
        </p:txBody>
      </p:sp>
    </p:spTree>
    <p:extLst>
      <p:ext uri="{BB962C8B-B14F-4D97-AF65-F5344CB8AC3E}">
        <p14:creationId xmlns:p14="http://schemas.microsoft.com/office/powerpoint/2010/main" val="3398864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8990DD-01AC-6EA3-21AF-6E6065268EAB}"/>
              </a:ext>
            </a:extLst>
          </p:cNvPr>
          <p:cNvSpPr>
            <a:spLocks noGrp="1"/>
          </p:cNvSpPr>
          <p:nvPr>
            <p:ph type="title"/>
          </p:nvPr>
        </p:nvSpPr>
        <p:spPr/>
        <p:txBody>
          <a:bodyPr/>
          <a:lstStyle/>
          <a:p>
            <a:r>
              <a:rPr lang="tr-TR" dirty="0">
                <a:solidFill>
                  <a:srgbClr val="C00000"/>
                </a:solidFill>
                <a:effectLst>
                  <a:outerShdw blurRad="38100" dist="38100" dir="2700000" algn="tl">
                    <a:srgbClr val="000000">
                      <a:alpha val="43137"/>
                    </a:srgbClr>
                  </a:outerShdw>
                </a:effectLst>
                <a:latin typeface="+mn-lt"/>
              </a:rPr>
              <a:t>Reel olmayan finansman maliyeti ihtiva edebilecek parasal olmayan varlıklar</a:t>
            </a:r>
          </a:p>
        </p:txBody>
      </p:sp>
      <p:sp>
        <p:nvSpPr>
          <p:cNvPr id="3" name="İçerik Yer Tutucusu 2">
            <a:extLst>
              <a:ext uri="{FF2B5EF4-FFF2-40B4-BE49-F238E27FC236}">
                <a16:creationId xmlns:a16="http://schemas.microsoft.com/office/drawing/2014/main" id="{D03D1FFE-FF98-DF49-21A3-35EE1F39407E}"/>
              </a:ext>
            </a:extLst>
          </p:cNvPr>
          <p:cNvSpPr>
            <a:spLocks noGrp="1"/>
          </p:cNvSpPr>
          <p:nvPr>
            <p:ph idx="1"/>
          </p:nvPr>
        </p:nvSpPr>
        <p:spPr>
          <a:xfrm>
            <a:off x="838200" y="2212847"/>
            <a:ext cx="10515600" cy="3964115"/>
          </a:xfrm>
        </p:spPr>
        <p:txBody>
          <a:bodyPr>
            <a:normAutofit/>
          </a:bodyPr>
          <a:lstStyle/>
          <a:p>
            <a:r>
              <a:rPr lang="tr-TR" sz="3600" dirty="0"/>
              <a:t> Stoklar,</a:t>
            </a:r>
          </a:p>
          <a:p>
            <a:r>
              <a:rPr lang="tr-TR" sz="3600" dirty="0"/>
              <a:t> Maddi duran varlıklar,</a:t>
            </a:r>
          </a:p>
          <a:p>
            <a:r>
              <a:rPr lang="tr-TR" sz="3600" dirty="0"/>
              <a:t> Mali duran varlıklar,</a:t>
            </a:r>
          </a:p>
          <a:p>
            <a:r>
              <a:rPr lang="tr-TR" sz="3600" dirty="0"/>
              <a:t> Özel tükenmeye tabi varlıklar.</a:t>
            </a:r>
          </a:p>
        </p:txBody>
      </p:sp>
      <p:pic>
        <p:nvPicPr>
          <p:cNvPr id="4" name="Resim 3">
            <a:extLst>
              <a:ext uri="{FF2B5EF4-FFF2-40B4-BE49-F238E27FC236}">
                <a16:creationId xmlns:a16="http://schemas.microsoft.com/office/drawing/2014/main" id="{B412D29E-4513-7E21-F8CB-E2B48E485259}"/>
              </a:ext>
            </a:extLst>
          </p:cNvPr>
          <p:cNvPicPr>
            <a:picLocks noChangeAspect="1"/>
          </p:cNvPicPr>
          <p:nvPr/>
        </p:nvPicPr>
        <p:blipFill>
          <a:blip r:embed="rId2"/>
          <a:stretch>
            <a:fillRect/>
          </a:stretch>
        </p:blipFill>
        <p:spPr>
          <a:xfrm>
            <a:off x="6664047" y="3712465"/>
            <a:ext cx="5527954" cy="3145536"/>
          </a:xfrm>
          <a:prstGeom prst="rect">
            <a:avLst/>
          </a:prstGeom>
        </p:spPr>
      </p:pic>
    </p:spTree>
    <p:extLst>
      <p:ext uri="{BB962C8B-B14F-4D97-AF65-F5344CB8AC3E}">
        <p14:creationId xmlns:p14="http://schemas.microsoft.com/office/powerpoint/2010/main" val="2439534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D73C5B3-31E9-D528-54D8-B5A1E4D97B59}"/>
              </a:ext>
            </a:extLst>
          </p:cNvPr>
          <p:cNvSpPr>
            <a:spLocks noGrp="1"/>
          </p:cNvSpPr>
          <p:nvPr>
            <p:ph idx="1"/>
          </p:nvPr>
        </p:nvSpPr>
        <p:spPr>
          <a:xfrm>
            <a:off x="838200" y="566928"/>
            <a:ext cx="10515600" cy="5610035"/>
          </a:xfrm>
        </p:spPr>
        <p:txBody>
          <a:bodyPr/>
          <a:lstStyle/>
          <a:p>
            <a:r>
              <a:rPr lang="tr-TR" dirty="0"/>
              <a:t>VUK </a:t>
            </a:r>
            <a:r>
              <a:rPr lang="tr-TR" dirty="0" err="1"/>
              <a:t>mk</a:t>
            </a:r>
            <a:r>
              <a:rPr lang="tr-TR" dirty="0"/>
              <a:t>. </a:t>
            </a:r>
            <a:r>
              <a:rPr lang="tr-TR" dirty="0" err="1"/>
              <a:t>md.</a:t>
            </a:r>
            <a:r>
              <a:rPr lang="tr-TR" dirty="0"/>
              <a:t> 298/A - geçici </a:t>
            </a:r>
            <a:r>
              <a:rPr lang="tr-TR" dirty="0" err="1"/>
              <a:t>md.</a:t>
            </a:r>
            <a:r>
              <a:rPr lang="tr-TR" dirty="0"/>
              <a:t> 33</a:t>
            </a:r>
          </a:p>
          <a:p>
            <a:endParaRPr lang="tr-TR" dirty="0"/>
          </a:p>
          <a:p>
            <a:r>
              <a:rPr lang="tr-TR" dirty="0"/>
              <a:t>555 </a:t>
            </a:r>
            <a:r>
              <a:rPr lang="tr-TR" dirty="0" err="1"/>
              <a:t>nolu</a:t>
            </a:r>
            <a:r>
              <a:rPr lang="tr-TR" dirty="0"/>
              <a:t> VUK  Genel Tebliği (30.12.2023) </a:t>
            </a:r>
          </a:p>
          <a:p>
            <a:endParaRPr lang="tr-TR" dirty="0"/>
          </a:p>
          <a:p>
            <a:r>
              <a:rPr lang="tr-TR" dirty="0"/>
              <a:t>165 </a:t>
            </a:r>
            <a:r>
              <a:rPr lang="tr-TR" dirty="0" err="1"/>
              <a:t>nolu</a:t>
            </a:r>
            <a:r>
              <a:rPr lang="tr-TR" dirty="0"/>
              <a:t> VUK Sirküleri (20/02/2024)</a:t>
            </a:r>
          </a:p>
          <a:p>
            <a:endParaRPr lang="tr-TR" dirty="0"/>
          </a:p>
          <a:p>
            <a:r>
              <a:rPr lang="tr-TR" dirty="0"/>
              <a:t>563 </a:t>
            </a:r>
            <a:r>
              <a:rPr lang="tr-TR" dirty="0" err="1"/>
              <a:t>nolu</a:t>
            </a:r>
            <a:r>
              <a:rPr lang="tr-TR" dirty="0"/>
              <a:t> VUK  Genel Tebliği (31/08/2024)</a:t>
            </a:r>
          </a:p>
          <a:p>
            <a:endParaRPr lang="tr-TR" dirty="0"/>
          </a:p>
          <a:p>
            <a:r>
              <a:rPr lang="tr-TR" dirty="0"/>
              <a:t>176 </a:t>
            </a:r>
            <a:r>
              <a:rPr lang="tr-TR" dirty="0" err="1"/>
              <a:t>nolu</a:t>
            </a:r>
            <a:r>
              <a:rPr lang="tr-TR" dirty="0"/>
              <a:t> VUK Sirküleri (01/11/2024)</a:t>
            </a:r>
          </a:p>
          <a:p>
            <a:endParaRPr lang="tr-TR" dirty="0"/>
          </a:p>
          <a:p>
            <a:endParaRPr lang="tr-TR" dirty="0"/>
          </a:p>
          <a:p>
            <a:endParaRPr lang="tr-TR" dirty="0"/>
          </a:p>
        </p:txBody>
      </p:sp>
    </p:spTree>
    <p:extLst>
      <p:ext uri="{BB962C8B-B14F-4D97-AF65-F5344CB8AC3E}">
        <p14:creationId xmlns:p14="http://schemas.microsoft.com/office/powerpoint/2010/main" val="650705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8649F8-E169-C67F-89CD-47802CAC6A01}"/>
              </a:ext>
            </a:extLst>
          </p:cNvPr>
          <p:cNvSpPr>
            <a:spLocks noGrp="1"/>
          </p:cNvSpPr>
          <p:nvPr>
            <p:ph type="title"/>
          </p:nvPr>
        </p:nvSpPr>
        <p:spPr/>
        <p:txBody>
          <a:bodyPr/>
          <a:lstStyle/>
          <a:p>
            <a:r>
              <a:rPr lang="tr-TR" b="1" dirty="0">
                <a:solidFill>
                  <a:srgbClr val="C00000"/>
                </a:solidFill>
              </a:rPr>
              <a:t>258. Yapılmakta Olan Yatırımlar Hesabının düzeltme Karşısındaki Durumu?</a:t>
            </a:r>
          </a:p>
        </p:txBody>
      </p:sp>
      <p:sp>
        <p:nvSpPr>
          <p:cNvPr id="3" name="İçerik Yer Tutucusu 2">
            <a:extLst>
              <a:ext uri="{FF2B5EF4-FFF2-40B4-BE49-F238E27FC236}">
                <a16:creationId xmlns:a16="http://schemas.microsoft.com/office/drawing/2014/main" id="{1FCD7ADA-29F1-1F18-2388-0969D5BD6AD9}"/>
              </a:ext>
            </a:extLst>
          </p:cNvPr>
          <p:cNvSpPr>
            <a:spLocks noGrp="1"/>
          </p:cNvSpPr>
          <p:nvPr>
            <p:ph idx="1"/>
          </p:nvPr>
        </p:nvSpPr>
        <p:spPr>
          <a:xfrm>
            <a:off x="466344" y="1825626"/>
            <a:ext cx="8046719" cy="4867782"/>
          </a:xfrm>
        </p:spPr>
        <p:txBody>
          <a:bodyPr>
            <a:normAutofit fontScale="55000" lnSpcReduction="20000"/>
          </a:bodyPr>
          <a:lstStyle/>
          <a:p>
            <a:r>
              <a:rPr lang="tr-TR" sz="4400" b="1" dirty="0">
                <a:solidFill>
                  <a:srgbClr val="0070C0"/>
                </a:solidFill>
              </a:rPr>
              <a:t>7529 sayılı Kanun ile yapılan değişiklik.</a:t>
            </a:r>
          </a:p>
          <a:p>
            <a:endParaRPr lang="tr-TR" dirty="0"/>
          </a:p>
          <a:p>
            <a:pPr marL="0" indent="0">
              <a:lnSpc>
                <a:spcPct val="120000"/>
              </a:lnSpc>
              <a:buNone/>
            </a:pPr>
            <a:r>
              <a:rPr lang="tr-TR" dirty="0"/>
              <a:t>10. Bu Kanun kapsamındaki muhasebe standartları uyarınca yapılmakta olan yatırımlar hesabında takip edilen tutarların enflasyon düzeltmesine tabi tutulması sonucunda oluşan ve bu hesabın alt hesabında izlenen düzeltme farkları, bilançonun pasifinde özel bir fon hesabında gösterilir ve dönem kazancının tespitinde dikkate alınmaz.</a:t>
            </a:r>
          </a:p>
          <a:p>
            <a:pPr>
              <a:lnSpc>
                <a:spcPct val="120000"/>
              </a:lnSpc>
            </a:pPr>
            <a:endParaRPr lang="tr-TR" dirty="0"/>
          </a:p>
          <a:p>
            <a:pPr marL="0" indent="0">
              <a:lnSpc>
                <a:spcPct val="120000"/>
              </a:lnSpc>
              <a:buNone/>
            </a:pPr>
            <a:r>
              <a:rPr lang="tr-TR" dirty="0"/>
              <a:t>Özel fon hesabında bulunan bu tutarlar, yatırımın tamamlanarak ilgili iktisadi kıymetin aktifleştirilmesi gereken dönem ile bu dönemi takip eden dört hesap dönemi içerisinde eşit taksitler halinde dönem kazancının tespitinde dikkate alınır.</a:t>
            </a:r>
          </a:p>
          <a:p>
            <a:pPr>
              <a:lnSpc>
                <a:spcPct val="120000"/>
              </a:lnSpc>
            </a:pPr>
            <a:endParaRPr lang="tr-TR" dirty="0"/>
          </a:p>
          <a:p>
            <a:pPr marL="0" indent="0">
              <a:lnSpc>
                <a:spcPct val="120000"/>
              </a:lnSpc>
              <a:buNone/>
            </a:pPr>
            <a:r>
              <a:rPr lang="tr-TR" dirty="0"/>
              <a:t>Bu bent uyarınca özel fon hesabında izlenen ve dönem kazancının tespitinde dikkate alınmayan tutarlar, her yıl bir önceki yıla ilişkin olarak bu Kanun uyarınca belirlenen yeniden değerleme oranında artırılır. Bu hesaplarda izlenen tutarlara ayrıca enflasyon düzeltmesi uygulanmaz.</a:t>
            </a:r>
          </a:p>
          <a:p>
            <a:pPr>
              <a:lnSpc>
                <a:spcPct val="120000"/>
              </a:lnSpc>
            </a:pPr>
            <a:endParaRPr lang="tr-TR" dirty="0"/>
          </a:p>
          <a:p>
            <a:pPr marL="0" indent="0">
              <a:lnSpc>
                <a:spcPct val="120000"/>
              </a:lnSpc>
              <a:buNone/>
            </a:pPr>
            <a:r>
              <a:rPr lang="tr-TR" dirty="0"/>
              <a:t>Yatırım döneminde veya iktisadi kıymetin aktifleştirilmesinden sonra işin bırakılması veya özel fon hesabında izlenen söz konusu tutarların bir kısmının veya tamamının başka bir hesaba nakledilmesi ya da işletmeden çekilmesi hallerinde, bu bent uyarınca dönem kazancında dikkate alınmayan tutarlar; işin bırakıldığı veya özel fon hesabının kısmen veya tamamen bu bent hükümlerine aykırı şekilde kullanıldığı dönemin kurum kazancının tespitinde dikkate alınır.”</a:t>
            </a:r>
          </a:p>
        </p:txBody>
      </p:sp>
      <p:pic>
        <p:nvPicPr>
          <p:cNvPr id="5" name="Resim 4">
            <a:extLst>
              <a:ext uri="{FF2B5EF4-FFF2-40B4-BE49-F238E27FC236}">
                <a16:creationId xmlns:a16="http://schemas.microsoft.com/office/drawing/2014/main" id="{96AA6E04-63ED-453A-CC86-B2171AD52A8E}"/>
              </a:ext>
            </a:extLst>
          </p:cNvPr>
          <p:cNvPicPr>
            <a:picLocks noChangeAspect="1"/>
          </p:cNvPicPr>
          <p:nvPr/>
        </p:nvPicPr>
        <p:blipFill>
          <a:blip r:embed="rId2"/>
          <a:stretch>
            <a:fillRect/>
          </a:stretch>
        </p:blipFill>
        <p:spPr>
          <a:xfrm>
            <a:off x="8513063" y="2833433"/>
            <a:ext cx="3659442" cy="3659442"/>
          </a:xfrm>
          <a:prstGeom prst="rect">
            <a:avLst/>
          </a:prstGeom>
        </p:spPr>
      </p:pic>
    </p:spTree>
    <p:extLst>
      <p:ext uri="{BB962C8B-B14F-4D97-AF65-F5344CB8AC3E}">
        <p14:creationId xmlns:p14="http://schemas.microsoft.com/office/powerpoint/2010/main" val="8131899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4F7AB1-D14B-FDCA-2D77-220D0D22B68D}"/>
              </a:ext>
            </a:extLst>
          </p:cNvPr>
          <p:cNvSpPr>
            <a:spLocks noGrp="1"/>
          </p:cNvSpPr>
          <p:nvPr>
            <p:ph type="title"/>
          </p:nvPr>
        </p:nvSpPr>
        <p:spPr/>
        <p:txBody>
          <a:bodyPr/>
          <a:lstStyle/>
          <a:p>
            <a:r>
              <a:rPr lang="tr-TR" b="1" dirty="0">
                <a:solidFill>
                  <a:srgbClr val="C00000"/>
                </a:solidFill>
                <a:effectLst>
                  <a:outerShdw blurRad="38100" dist="38100" dir="2700000" algn="tl">
                    <a:srgbClr val="000000">
                      <a:alpha val="43137"/>
                    </a:srgbClr>
                  </a:outerShdw>
                </a:effectLst>
              </a:rPr>
              <a:t>257, 268 KODLU HESAPLAR</a:t>
            </a:r>
          </a:p>
        </p:txBody>
      </p:sp>
      <p:sp>
        <p:nvSpPr>
          <p:cNvPr id="3" name="İçerik Yer Tutucusu 2">
            <a:extLst>
              <a:ext uri="{FF2B5EF4-FFF2-40B4-BE49-F238E27FC236}">
                <a16:creationId xmlns:a16="http://schemas.microsoft.com/office/drawing/2014/main" id="{F5722FBC-4431-FBCE-38E6-981E808F6213}"/>
              </a:ext>
            </a:extLst>
          </p:cNvPr>
          <p:cNvSpPr>
            <a:spLocks noGrp="1"/>
          </p:cNvSpPr>
          <p:nvPr>
            <p:ph idx="1"/>
          </p:nvPr>
        </p:nvSpPr>
        <p:spPr>
          <a:xfrm>
            <a:off x="838201" y="1825626"/>
            <a:ext cx="5919215" cy="4351338"/>
          </a:xfrm>
        </p:spPr>
        <p:txBody>
          <a:bodyPr/>
          <a:lstStyle/>
          <a:p>
            <a:r>
              <a:rPr lang="tr-TR" dirty="0"/>
              <a:t>Düzeltmede hangi katsayının dikkate alınacağı?</a:t>
            </a:r>
          </a:p>
          <a:p>
            <a:r>
              <a:rPr lang="tr-TR" dirty="0"/>
              <a:t>Dönem içerisinde ayrılan amortismanların durumu?</a:t>
            </a:r>
          </a:p>
          <a:p>
            <a:r>
              <a:rPr lang="tr-TR" dirty="0"/>
              <a:t>Dönem amortismanının hesaplanması için öncelikle düzeltme yapılması gerekip gerekmediği?</a:t>
            </a:r>
          </a:p>
          <a:p>
            <a:r>
              <a:rPr lang="tr-TR" dirty="0"/>
              <a:t>…?</a:t>
            </a:r>
          </a:p>
        </p:txBody>
      </p:sp>
      <p:pic>
        <p:nvPicPr>
          <p:cNvPr id="4" name="Resim 3">
            <a:extLst>
              <a:ext uri="{FF2B5EF4-FFF2-40B4-BE49-F238E27FC236}">
                <a16:creationId xmlns:a16="http://schemas.microsoft.com/office/drawing/2014/main" id="{8CB6B489-F4DB-A543-FA8C-55D08E1659E6}"/>
              </a:ext>
            </a:extLst>
          </p:cNvPr>
          <p:cNvPicPr>
            <a:picLocks noChangeAspect="1"/>
          </p:cNvPicPr>
          <p:nvPr/>
        </p:nvPicPr>
        <p:blipFill>
          <a:blip r:embed="rId2"/>
          <a:stretch>
            <a:fillRect/>
          </a:stretch>
        </p:blipFill>
        <p:spPr>
          <a:xfrm>
            <a:off x="6967728" y="1"/>
            <a:ext cx="5224272" cy="6858000"/>
          </a:xfrm>
          <a:prstGeom prst="rect">
            <a:avLst/>
          </a:prstGeom>
        </p:spPr>
      </p:pic>
    </p:spTree>
    <p:extLst>
      <p:ext uri="{BB962C8B-B14F-4D97-AF65-F5344CB8AC3E}">
        <p14:creationId xmlns:p14="http://schemas.microsoft.com/office/powerpoint/2010/main" val="4982110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E4273-5857-BFAC-CA95-795B2A5036EF}"/>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65FFC701-BD7E-455C-E2A3-C09D7F9A2FF0}"/>
              </a:ext>
            </a:extLst>
          </p:cNvPr>
          <p:cNvSpPr>
            <a:spLocks noGrp="1"/>
          </p:cNvSpPr>
          <p:nvPr>
            <p:ph type="title"/>
          </p:nvPr>
        </p:nvSpPr>
        <p:spPr/>
        <p:txBody>
          <a:bodyPr/>
          <a:lstStyle/>
          <a:p>
            <a:r>
              <a:rPr lang="tr-TR" sz="4000" b="1" dirty="0">
                <a:solidFill>
                  <a:srgbClr val="C00000"/>
                </a:solidFill>
                <a:effectLst>
                  <a:outerShdw blurRad="38100" dist="38100" dir="2700000" algn="tl">
                    <a:srgbClr val="000000">
                      <a:alpha val="43137"/>
                    </a:srgbClr>
                  </a:outerShdw>
                </a:effectLst>
              </a:rPr>
              <a:t>170, 178, 350, 358 KODLU HESAPLAR</a:t>
            </a:r>
            <a:endParaRPr lang="tr-TR" dirty="0"/>
          </a:p>
        </p:txBody>
      </p:sp>
      <p:sp>
        <p:nvSpPr>
          <p:cNvPr id="3" name="İçerik Yer Tutucusu 2">
            <a:extLst>
              <a:ext uri="{FF2B5EF4-FFF2-40B4-BE49-F238E27FC236}">
                <a16:creationId xmlns:a16="http://schemas.microsoft.com/office/drawing/2014/main" id="{7BE7AE54-5121-5AEF-EEF7-1AC8A3B19DF8}"/>
              </a:ext>
            </a:extLst>
          </p:cNvPr>
          <p:cNvSpPr>
            <a:spLocks noGrp="1"/>
          </p:cNvSpPr>
          <p:nvPr>
            <p:ph idx="1"/>
          </p:nvPr>
        </p:nvSpPr>
        <p:spPr>
          <a:xfrm>
            <a:off x="838201" y="1825626"/>
            <a:ext cx="6321551" cy="4351338"/>
          </a:xfrm>
        </p:spPr>
        <p:txBody>
          <a:bodyPr/>
          <a:lstStyle/>
          <a:p>
            <a:pPr>
              <a:spcBef>
                <a:spcPts val="1800"/>
              </a:spcBef>
            </a:pPr>
            <a:r>
              <a:rPr lang="tr-TR" dirty="0"/>
              <a:t>Düzeltme farklarının kaydedileceği hesaplar?</a:t>
            </a:r>
          </a:p>
          <a:p>
            <a:pPr>
              <a:spcBef>
                <a:spcPts val="1800"/>
              </a:spcBef>
            </a:pPr>
            <a:r>
              <a:rPr lang="tr-TR" dirty="0"/>
              <a:t>178 ve 358 hesapların düzeltmeye tabi olup olmadığı?</a:t>
            </a:r>
          </a:p>
          <a:p>
            <a:pPr>
              <a:spcBef>
                <a:spcPts val="1800"/>
              </a:spcBef>
            </a:pPr>
            <a:r>
              <a:rPr lang="tr-TR" dirty="0"/>
              <a:t>…?</a:t>
            </a:r>
          </a:p>
          <a:p>
            <a:endParaRPr lang="tr-TR" dirty="0"/>
          </a:p>
        </p:txBody>
      </p:sp>
      <p:pic>
        <p:nvPicPr>
          <p:cNvPr id="5" name="Resim 4">
            <a:extLst>
              <a:ext uri="{FF2B5EF4-FFF2-40B4-BE49-F238E27FC236}">
                <a16:creationId xmlns:a16="http://schemas.microsoft.com/office/drawing/2014/main" id="{4A0CACF2-724F-2F65-D2F9-FA838E545A53}"/>
              </a:ext>
            </a:extLst>
          </p:cNvPr>
          <p:cNvPicPr>
            <a:picLocks noChangeAspect="1"/>
          </p:cNvPicPr>
          <p:nvPr/>
        </p:nvPicPr>
        <p:blipFill>
          <a:blip r:embed="rId2"/>
          <a:stretch>
            <a:fillRect/>
          </a:stretch>
        </p:blipFill>
        <p:spPr>
          <a:xfrm>
            <a:off x="6564245" y="1618488"/>
            <a:ext cx="5627755" cy="5239512"/>
          </a:xfrm>
          <a:prstGeom prst="rect">
            <a:avLst/>
          </a:prstGeom>
        </p:spPr>
      </p:pic>
    </p:spTree>
    <p:extLst>
      <p:ext uri="{BB962C8B-B14F-4D97-AF65-F5344CB8AC3E}">
        <p14:creationId xmlns:p14="http://schemas.microsoft.com/office/powerpoint/2010/main" val="29322990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C29A4B-E1FB-177A-F19B-BCE3848FA30B}"/>
              </a:ext>
            </a:extLst>
          </p:cNvPr>
          <p:cNvSpPr>
            <a:spLocks noGrp="1"/>
          </p:cNvSpPr>
          <p:nvPr>
            <p:ph type="title"/>
          </p:nvPr>
        </p:nvSpPr>
        <p:spPr>
          <a:xfrm>
            <a:off x="838200" y="365125"/>
            <a:ext cx="10515600" cy="1756283"/>
          </a:xfrm>
        </p:spPr>
        <p:txBody>
          <a:bodyPr>
            <a:normAutofit fontScale="90000"/>
          </a:bodyPr>
          <a:lstStyle/>
          <a:p>
            <a:pPr algn="ctr"/>
            <a:r>
              <a:rPr lang="tr-TR" sz="6600" b="1" dirty="0">
                <a:solidFill>
                  <a:srgbClr val="C00000"/>
                </a:solidFill>
              </a:rPr>
              <a:t>ÖZ SERMAYE KALEMLERİNDE ENFLASYON DÜZELTMESİ</a:t>
            </a:r>
          </a:p>
        </p:txBody>
      </p:sp>
      <p:pic>
        <p:nvPicPr>
          <p:cNvPr id="4" name="Resim 3">
            <a:extLst>
              <a:ext uri="{FF2B5EF4-FFF2-40B4-BE49-F238E27FC236}">
                <a16:creationId xmlns:a16="http://schemas.microsoft.com/office/drawing/2014/main" id="{F9FCE5F7-04D8-26DA-F53C-7A6F834B981A}"/>
              </a:ext>
            </a:extLst>
          </p:cNvPr>
          <p:cNvPicPr>
            <a:picLocks noChangeAspect="1"/>
          </p:cNvPicPr>
          <p:nvPr/>
        </p:nvPicPr>
        <p:blipFill rotWithShape="1">
          <a:blip r:embed="rId2"/>
          <a:srcRect t="12682" b="4809"/>
          <a:stretch/>
        </p:blipFill>
        <p:spPr>
          <a:xfrm>
            <a:off x="2939796" y="2070016"/>
            <a:ext cx="6312408" cy="4787984"/>
          </a:xfrm>
          <a:prstGeom prst="rect">
            <a:avLst/>
          </a:prstGeom>
        </p:spPr>
      </p:pic>
    </p:spTree>
    <p:extLst>
      <p:ext uri="{BB962C8B-B14F-4D97-AF65-F5344CB8AC3E}">
        <p14:creationId xmlns:p14="http://schemas.microsoft.com/office/powerpoint/2010/main" val="24432445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Köşeleri Yuvarlatılmış 1">
            <a:extLst>
              <a:ext uri="{FF2B5EF4-FFF2-40B4-BE49-F238E27FC236}">
                <a16:creationId xmlns:a16="http://schemas.microsoft.com/office/drawing/2014/main" id="{E1DB7660-EBCB-0002-63EF-8918B8121114}"/>
              </a:ext>
            </a:extLst>
          </p:cNvPr>
          <p:cNvSpPr/>
          <p:nvPr/>
        </p:nvSpPr>
        <p:spPr>
          <a:xfrm rot="20157043">
            <a:off x="-5541" y="1719072"/>
            <a:ext cx="3648456" cy="1243584"/>
          </a:xfrm>
          <a:prstGeom prst="roundRect">
            <a:avLst>
              <a:gd name="adj" fmla="val 50000"/>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6600" b="1" dirty="0"/>
              <a:t>500</a:t>
            </a:r>
          </a:p>
        </p:txBody>
      </p:sp>
      <p:sp>
        <p:nvSpPr>
          <p:cNvPr id="3" name="Dikdörtgen: Köşeleri Yuvarlatılmış 2">
            <a:extLst>
              <a:ext uri="{FF2B5EF4-FFF2-40B4-BE49-F238E27FC236}">
                <a16:creationId xmlns:a16="http://schemas.microsoft.com/office/drawing/2014/main" id="{035C17F7-C659-FEA1-53E4-B26773A74183}"/>
              </a:ext>
            </a:extLst>
          </p:cNvPr>
          <p:cNvSpPr/>
          <p:nvPr/>
        </p:nvSpPr>
        <p:spPr>
          <a:xfrm rot="20157043">
            <a:off x="95043" y="3188159"/>
            <a:ext cx="3648456" cy="1243584"/>
          </a:xfrm>
          <a:prstGeom prst="roundRect">
            <a:avLst>
              <a:gd name="adj" fmla="val 50000"/>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6000" b="1" dirty="0"/>
              <a:t>502 / 503</a:t>
            </a:r>
          </a:p>
        </p:txBody>
      </p:sp>
      <p:sp>
        <p:nvSpPr>
          <p:cNvPr id="5" name="Dikdörtgen: Köşeleri Yuvarlatılmış 4">
            <a:extLst>
              <a:ext uri="{FF2B5EF4-FFF2-40B4-BE49-F238E27FC236}">
                <a16:creationId xmlns:a16="http://schemas.microsoft.com/office/drawing/2014/main" id="{969B0E1B-0648-7072-5EE3-D6E671828FD2}"/>
              </a:ext>
            </a:extLst>
          </p:cNvPr>
          <p:cNvSpPr/>
          <p:nvPr/>
        </p:nvSpPr>
        <p:spPr>
          <a:xfrm rot="20157043">
            <a:off x="305909" y="4657246"/>
            <a:ext cx="3648456" cy="1243584"/>
          </a:xfrm>
          <a:prstGeom prst="roundRect">
            <a:avLst>
              <a:gd name="adj" fmla="val 50000"/>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6600" b="1" dirty="0"/>
              <a:t>520</a:t>
            </a:r>
          </a:p>
        </p:txBody>
      </p:sp>
      <p:sp>
        <p:nvSpPr>
          <p:cNvPr id="7" name="Dikdörtgen: Köşeleri Yuvarlatılmış 6">
            <a:extLst>
              <a:ext uri="{FF2B5EF4-FFF2-40B4-BE49-F238E27FC236}">
                <a16:creationId xmlns:a16="http://schemas.microsoft.com/office/drawing/2014/main" id="{1E130AD7-6975-0F62-983E-534829522E43}"/>
              </a:ext>
            </a:extLst>
          </p:cNvPr>
          <p:cNvSpPr/>
          <p:nvPr/>
        </p:nvSpPr>
        <p:spPr>
          <a:xfrm>
            <a:off x="585216" y="187253"/>
            <a:ext cx="11146535" cy="937459"/>
          </a:xfrm>
          <a:prstGeom prst="roundRect">
            <a:avLst>
              <a:gd name="adj" fmla="val 50000"/>
            </a:avLst>
          </a:prstGeom>
          <a:solidFill>
            <a:srgbClr val="0070C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tr-TR" sz="3200" b="1" dirty="0">
                <a:solidFill>
                  <a:schemeClr val="bg1"/>
                </a:solidFill>
                <a:effectLst>
                  <a:outerShdw blurRad="38100" dist="38100" dir="2700000" algn="tl">
                    <a:srgbClr val="000000">
                      <a:alpha val="43137"/>
                    </a:srgbClr>
                  </a:outerShdw>
                </a:effectLst>
              </a:rPr>
              <a:t>DÜZELTMEYE TABİ TUTULACAK OLAN ÖZ SERMAYE KALEMLERİ</a:t>
            </a:r>
          </a:p>
        </p:txBody>
      </p:sp>
      <p:sp>
        <p:nvSpPr>
          <p:cNvPr id="8" name="Dikdörtgen: Köşeleri Yuvarlatılmış 7">
            <a:extLst>
              <a:ext uri="{FF2B5EF4-FFF2-40B4-BE49-F238E27FC236}">
                <a16:creationId xmlns:a16="http://schemas.microsoft.com/office/drawing/2014/main" id="{F392709B-1C3B-0A58-8F4D-78BA24674F20}"/>
              </a:ext>
            </a:extLst>
          </p:cNvPr>
          <p:cNvSpPr/>
          <p:nvPr/>
        </p:nvSpPr>
        <p:spPr>
          <a:xfrm rot="20157043">
            <a:off x="7788757" y="3405828"/>
            <a:ext cx="4358189" cy="2961368"/>
          </a:xfrm>
          <a:prstGeom prst="roundRect">
            <a:avLst>
              <a:gd name="adj" fmla="val 50000"/>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0" b="1" dirty="0"/>
              <a:t>570 / 580</a:t>
            </a:r>
          </a:p>
        </p:txBody>
      </p:sp>
      <p:sp>
        <p:nvSpPr>
          <p:cNvPr id="9" name="Dikdörtgen: Köşeleri Yuvarlatılmış 8">
            <a:extLst>
              <a:ext uri="{FF2B5EF4-FFF2-40B4-BE49-F238E27FC236}">
                <a16:creationId xmlns:a16="http://schemas.microsoft.com/office/drawing/2014/main" id="{6B91F5C7-82C7-0E52-2A1A-5D82BACDE25B}"/>
              </a:ext>
            </a:extLst>
          </p:cNvPr>
          <p:cNvSpPr/>
          <p:nvPr/>
        </p:nvSpPr>
        <p:spPr>
          <a:xfrm rot="20157043">
            <a:off x="7671542" y="1814151"/>
            <a:ext cx="3648456" cy="1243584"/>
          </a:xfrm>
          <a:prstGeom prst="roundRect">
            <a:avLst>
              <a:gd name="adj" fmla="val 50000"/>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6600" b="1" dirty="0"/>
              <a:t>549*</a:t>
            </a:r>
          </a:p>
        </p:txBody>
      </p:sp>
      <p:sp>
        <p:nvSpPr>
          <p:cNvPr id="10" name="Dikdörtgen: Köşeleri Yuvarlatılmış 9">
            <a:extLst>
              <a:ext uri="{FF2B5EF4-FFF2-40B4-BE49-F238E27FC236}">
                <a16:creationId xmlns:a16="http://schemas.microsoft.com/office/drawing/2014/main" id="{0AF2539E-1720-6A47-7BD3-003E605D04A9}"/>
              </a:ext>
            </a:extLst>
          </p:cNvPr>
          <p:cNvSpPr/>
          <p:nvPr/>
        </p:nvSpPr>
        <p:spPr>
          <a:xfrm rot="20157043">
            <a:off x="3933585" y="3346015"/>
            <a:ext cx="3648456" cy="1243584"/>
          </a:xfrm>
          <a:prstGeom prst="roundRect">
            <a:avLst>
              <a:gd name="adj" fmla="val 50000"/>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6600" b="1" dirty="0"/>
              <a:t>525</a:t>
            </a:r>
          </a:p>
        </p:txBody>
      </p:sp>
      <p:sp>
        <p:nvSpPr>
          <p:cNvPr id="11" name="Dikdörtgen: Köşeleri Yuvarlatılmış 10">
            <a:extLst>
              <a:ext uri="{FF2B5EF4-FFF2-40B4-BE49-F238E27FC236}">
                <a16:creationId xmlns:a16="http://schemas.microsoft.com/office/drawing/2014/main" id="{2EF73D73-9E8D-9DA7-7777-5E7EBE93C1FE}"/>
              </a:ext>
            </a:extLst>
          </p:cNvPr>
          <p:cNvSpPr/>
          <p:nvPr/>
        </p:nvSpPr>
        <p:spPr>
          <a:xfrm rot="20157043">
            <a:off x="4256811" y="4877879"/>
            <a:ext cx="3648456" cy="1243584"/>
          </a:xfrm>
          <a:prstGeom prst="roundRect">
            <a:avLst>
              <a:gd name="adj" fmla="val 50000"/>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3600" b="1" dirty="0"/>
              <a:t>540 / 541 / 542</a:t>
            </a:r>
          </a:p>
        </p:txBody>
      </p:sp>
      <p:sp>
        <p:nvSpPr>
          <p:cNvPr id="12" name="Dikdörtgen: Köşeleri Yuvarlatılmış 11">
            <a:extLst>
              <a:ext uri="{FF2B5EF4-FFF2-40B4-BE49-F238E27FC236}">
                <a16:creationId xmlns:a16="http://schemas.microsoft.com/office/drawing/2014/main" id="{4A92B78E-7B86-0A96-F08C-5E1E85CABFF5}"/>
              </a:ext>
            </a:extLst>
          </p:cNvPr>
          <p:cNvSpPr/>
          <p:nvPr/>
        </p:nvSpPr>
        <p:spPr>
          <a:xfrm rot="20157043">
            <a:off x="3740696" y="1752553"/>
            <a:ext cx="3648456" cy="1243584"/>
          </a:xfrm>
          <a:prstGeom prst="roundRect">
            <a:avLst>
              <a:gd name="adj" fmla="val 50000"/>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6600" b="1" dirty="0"/>
              <a:t>521</a:t>
            </a:r>
          </a:p>
        </p:txBody>
      </p:sp>
    </p:spTree>
    <p:extLst>
      <p:ext uri="{BB962C8B-B14F-4D97-AF65-F5344CB8AC3E}">
        <p14:creationId xmlns:p14="http://schemas.microsoft.com/office/powerpoint/2010/main" val="1976207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1000"/>
                                        <p:tgtEl>
                                          <p:spTgt spid="9"/>
                                        </p:tgtEl>
                                      </p:cBhvr>
                                    </p:animEffect>
                                    <p:anim calcmode="lin" valueType="num">
                                      <p:cBhvr>
                                        <p:cTn id="50" dur="1000" fill="hold"/>
                                        <p:tgtEl>
                                          <p:spTgt spid="9"/>
                                        </p:tgtEl>
                                        <p:attrNameLst>
                                          <p:attrName>ppt_x</p:attrName>
                                        </p:attrNameLst>
                                      </p:cBhvr>
                                      <p:tavLst>
                                        <p:tav tm="0">
                                          <p:val>
                                            <p:strVal val="#ppt_x"/>
                                          </p:val>
                                        </p:tav>
                                        <p:tav tm="100000">
                                          <p:val>
                                            <p:strVal val="#ppt_x"/>
                                          </p:val>
                                        </p:tav>
                                      </p:tavLst>
                                    </p:anim>
                                    <p:anim calcmode="lin" valueType="num">
                                      <p:cBhvr>
                                        <p:cTn id="5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fade">
                                      <p:cBhvr>
                                        <p:cTn id="56" dur="1000"/>
                                        <p:tgtEl>
                                          <p:spTgt spid="8"/>
                                        </p:tgtEl>
                                      </p:cBhvr>
                                    </p:animEffect>
                                    <p:anim calcmode="lin" valueType="num">
                                      <p:cBhvr>
                                        <p:cTn id="57" dur="1000" fill="hold"/>
                                        <p:tgtEl>
                                          <p:spTgt spid="8"/>
                                        </p:tgtEl>
                                        <p:attrNameLst>
                                          <p:attrName>ppt_x</p:attrName>
                                        </p:attrNameLst>
                                      </p:cBhvr>
                                      <p:tavLst>
                                        <p:tav tm="0">
                                          <p:val>
                                            <p:strVal val="#ppt_x"/>
                                          </p:val>
                                        </p:tav>
                                        <p:tav tm="100000">
                                          <p:val>
                                            <p:strVal val="#ppt_x"/>
                                          </p:val>
                                        </p:tav>
                                      </p:tavLst>
                                    </p:anim>
                                    <p:anim calcmode="lin" valueType="num">
                                      <p:cBhvr>
                                        <p:cTn id="5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8" grpId="0" animBg="1"/>
      <p:bldP spid="9" grpId="0" animBg="1"/>
      <p:bldP spid="10" grpId="0" animBg="1"/>
      <p:bldP spid="11" grpId="0" animBg="1"/>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9A95DA-BDDC-A14C-29CF-AB22C6AF2DB5}"/>
              </a:ext>
            </a:extLst>
          </p:cNvPr>
          <p:cNvSpPr>
            <a:spLocks noGrp="1"/>
          </p:cNvSpPr>
          <p:nvPr>
            <p:ph type="title"/>
          </p:nvPr>
        </p:nvSpPr>
        <p:spPr>
          <a:xfrm>
            <a:off x="838200" y="319405"/>
            <a:ext cx="10515600" cy="2350643"/>
          </a:xfrm>
        </p:spPr>
        <p:txBody>
          <a:bodyPr>
            <a:normAutofit/>
          </a:bodyPr>
          <a:lstStyle/>
          <a:p>
            <a:r>
              <a:rPr lang="tr-TR" b="1" dirty="0">
                <a:solidFill>
                  <a:srgbClr val="C00000"/>
                </a:solidFill>
              </a:rPr>
              <a:t>Enflasyon düzeltmesi sonrası Ar-Ge ve tasarım harcamalarının düzeltme farklarının Ar-Ge ve tasarım indirimine konu edilip edilmeyeceği ?</a:t>
            </a:r>
          </a:p>
        </p:txBody>
      </p:sp>
      <p:pic>
        <p:nvPicPr>
          <p:cNvPr id="4" name="Resim 3">
            <a:extLst>
              <a:ext uri="{FF2B5EF4-FFF2-40B4-BE49-F238E27FC236}">
                <a16:creationId xmlns:a16="http://schemas.microsoft.com/office/drawing/2014/main" id="{37B6203F-5894-1A35-1D9C-58C54365651E}"/>
              </a:ext>
            </a:extLst>
          </p:cNvPr>
          <p:cNvPicPr>
            <a:picLocks noChangeAspect="1"/>
          </p:cNvPicPr>
          <p:nvPr/>
        </p:nvPicPr>
        <p:blipFill>
          <a:blip r:embed="rId2"/>
          <a:stretch>
            <a:fillRect/>
          </a:stretch>
        </p:blipFill>
        <p:spPr>
          <a:xfrm>
            <a:off x="0" y="3099817"/>
            <a:ext cx="12212726" cy="3758184"/>
          </a:xfrm>
          <a:prstGeom prst="rect">
            <a:avLst/>
          </a:prstGeom>
        </p:spPr>
      </p:pic>
    </p:spTree>
    <p:extLst>
      <p:ext uri="{BB962C8B-B14F-4D97-AF65-F5344CB8AC3E}">
        <p14:creationId xmlns:p14="http://schemas.microsoft.com/office/powerpoint/2010/main" val="1943515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1762DE-B5CD-F703-FA12-C98CAF25C8D0}"/>
              </a:ext>
            </a:extLst>
          </p:cNvPr>
          <p:cNvSpPr>
            <a:spLocks noGrp="1"/>
          </p:cNvSpPr>
          <p:nvPr>
            <p:ph type="title"/>
          </p:nvPr>
        </p:nvSpPr>
        <p:spPr>
          <a:xfrm>
            <a:off x="710185" y="1014349"/>
            <a:ext cx="11012423" cy="1325563"/>
          </a:xfrm>
        </p:spPr>
        <p:txBody>
          <a:bodyPr>
            <a:noAutofit/>
          </a:bodyPr>
          <a:lstStyle/>
          <a:p>
            <a:r>
              <a:rPr lang="tr-TR" sz="4000" b="1" dirty="0">
                <a:solidFill>
                  <a:srgbClr val="C00000"/>
                </a:solidFill>
              </a:rPr>
              <a:t>İndirimli kurumlar vergisi uygulaması kapsamında enflasyon düzeltmesi sonrası bilançonun aktifinde izlenen harcamalara ilişkin düzeltme farklarının yatırıma katkı tutarının hesabında dikkate alınıp alınmayacağı ?</a:t>
            </a:r>
          </a:p>
        </p:txBody>
      </p:sp>
      <p:pic>
        <p:nvPicPr>
          <p:cNvPr id="4" name="Resim 3">
            <a:extLst>
              <a:ext uri="{FF2B5EF4-FFF2-40B4-BE49-F238E27FC236}">
                <a16:creationId xmlns:a16="http://schemas.microsoft.com/office/drawing/2014/main" id="{E176A8D1-79B3-A0E8-E947-F15972608A90}"/>
              </a:ext>
            </a:extLst>
          </p:cNvPr>
          <p:cNvPicPr>
            <a:picLocks noChangeAspect="1"/>
          </p:cNvPicPr>
          <p:nvPr/>
        </p:nvPicPr>
        <p:blipFill>
          <a:blip r:embed="rId2"/>
          <a:stretch>
            <a:fillRect/>
          </a:stretch>
        </p:blipFill>
        <p:spPr>
          <a:xfrm>
            <a:off x="0" y="3227832"/>
            <a:ext cx="12192000" cy="3630168"/>
          </a:xfrm>
          <a:prstGeom prst="rect">
            <a:avLst/>
          </a:prstGeom>
        </p:spPr>
      </p:pic>
    </p:spTree>
    <p:extLst>
      <p:ext uri="{BB962C8B-B14F-4D97-AF65-F5344CB8AC3E}">
        <p14:creationId xmlns:p14="http://schemas.microsoft.com/office/powerpoint/2010/main" val="8543449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CB9359-F552-834D-9117-0F9764613DA6}"/>
              </a:ext>
            </a:extLst>
          </p:cNvPr>
          <p:cNvSpPr>
            <a:spLocks noGrp="1"/>
          </p:cNvSpPr>
          <p:nvPr>
            <p:ph type="title"/>
          </p:nvPr>
        </p:nvSpPr>
        <p:spPr>
          <a:xfrm>
            <a:off x="481585" y="136525"/>
            <a:ext cx="11067287" cy="2122043"/>
          </a:xfrm>
        </p:spPr>
        <p:txBody>
          <a:bodyPr>
            <a:normAutofit/>
          </a:bodyPr>
          <a:lstStyle/>
          <a:p>
            <a:r>
              <a:rPr lang="tr-TR" sz="4800" b="1" dirty="0">
                <a:solidFill>
                  <a:srgbClr val="C00000"/>
                </a:solidFill>
              </a:rPr>
              <a:t>Enflasyon düzeltmesi sonrası oluşan kar veya zararların istisna kazançlar karşısındaki durumu ?</a:t>
            </a:r>
          </a:p>
        </p:txBody>
      </p:sp>
      <p:pic>
        <p:nvPicPr>
          <p:cNvPr id="4" name="Resim 3">
            <a:extLst>
              <a:ext uri="{FF2B5EF4-FFF2-40B4-BE49-F238E27FC236}">
                <a16:creationId xmlns:a16="http://schemas.microsoft.com/office/drawing/2014/main" id="{F4FD5FB6-CEA4-1259-F98C-BCE4DA2865E7}"/>
              </a:ext>
            </a:extLst>
          </p:cNvPr>
          <p:cNvPicPr>
            <a:picLocks noChangeAspect="1"/>
          </p:cNvPicPr>
          <p:nvPr/>
        </p:nvPicPr>
        <p:blipFill>
          <a:blip r:embed="rId2"/>
          <a:srcRect t="18792"/>
          <a:stretch/>
        </p:blipFill>
        <p:spPr>
          <a:xfrm>
            <a:off x="0" y="2642616"/>
            <a:ext cx="12192000" cy="4215384"/>
          </a:xfrm>
          <a:prstGeom prst="rect">
            <a:avLst/>
          </a:prstGeom>
        </p:spPr>
      </p:pic>
    </p:spTree>
    <p:extLst>
      <p:ext uri="{BB962C8B-B14F-4D97-AF65-F5344CB8AC3E}">
        <p14:creationId xmlns:p14="http://schemas.microsoft.com/office/powerpoint/2010/main" val="2569716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F05FE8-25F0-E5C9-0E29-A86D5A7269EF}"/>
              </a:ext>
            </a:extLst>
          </p:cNvPr>
          <p:cNvSpPr>
            <a:spLocks noGrp="1"/>
          </p:cNvSpPr>
          <p:nvPr>
            <p:ph type="title"/>
          </p:nvPr>
        </p:nvSpPr>
        <p:spPr>
          <a:xfrm>
            <a:off x="609601" y="511429"/>
            <a:ext cx="10515600" cy="2195195"/>
          </a:xfrm>
        </p:spPr>
        <p:txBody>
          <a:bodyPr>
            <a:noAutofit/>
          </a:bodyPr>
          <a:lstStyle/>
          <a:p>
            <a:r>
              <a:rPr lang="tr-TR" sz="4000" b="1" dirty="0">
                <a:solidFill>
                  <a:srgbClr val="C00000"/>
                </a:solidFill>
              </a:rPr>
              <a:t>Münhasıran ihracat faaliyetiyle iştigal eden kurumlar ile sanayi sicil belgesini haiz olup münhasıran üretim faaliyetiyle iştigal eden kurumlarda enflasyon düzeltmesi sonrası kurumlar vergisi oranının tespiti ?</a:t>
            </a:r>
          </a:p>
        </p:txBody>
      </p:sp>
      <p:pic>
        <p:nvPicPr>
          <p:cNvPr id="2050" name="Picture 2" descr="İhracat Nedir? Nasıl İhracat Yapılır? - Ticimax">
            <a:extLst>
              <a:ext uri="{FF2B5EF4-FFF2-40B4-BE49-F238E27FC236}">
                <a16:creationId xmlns:a16="http://schemas.microsoft.com/office/drawing/2014/main" id="{3B5D50FB-709A-BC05-C6AF-630F9DB1001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854" b="19200"/>
          <a:stretch/>
        </p:blipFill>
        <p:spPr bwMode="auto">
          <a:xfrm>
            <a:off x="0" y="2988601"/>
            <a:ext cx="12192000" cy="3869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00505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3335CCA6-12A1-E1F7-2B32-EE0138533115}"/>
              </a:ext>
            </a:extLst>
          </p:cNvPr>
          <p:cNvSpPr txBox="1"/>
          <p:nvPr/>
        </p:nvSpPr>
        <p:spPr>
          <a:xfrm>
            <a:off x="3547872" y="2578775"/>
            <a:ext cx="4910280" cy="830997"/>
          </a:xfrm>
          <a:prstGeom prst="rect">
            <a:avLst/>
          </a:prstGeom>
          <a:noFill/>
        </p:spPr>
        <p:txBody>
          <a:bodyPr wrap="square" rtlCol="0">
            <a:spAutoFit/>
          </a:bodyPr>
          <a:lstStyle/>
          <a:p>
            <a:pPr algn="ctr"/>
            <a:r>
              <a:rPr lang="tr-TR" sz="4800" i="1" dirty="0">
                <a:solidFill>
                  <a:srgbClr val="C00000"/>
                </a:solidFill>
                <a:latin typeface="Times New Roman" panose="02020603050405020304" pitchFamily="18" charset="0"/>
                <a:cs typeface="Times New Roman" panose="02020603050405020304" pitchFamily="18" charset="0"/>
              </a:rPr>
              <a:t>Teşekkürler </a:t>
            </a:r>
          </a:p>
        </p:txBody>
      </p:sp>
      <p:pic>
        <p:nvPicPr>
          <p:cNvPr id="4" name="Resim 3">
            <a:extLst>
              <a:ext uri="{FF2B5EF4-FFF2-40B4-BE49-F238E27FC236}">
                <a16:creationId xmlns:a16="http://schemas.microsoft.com/office/drawing/2014/main" id="{749F7378-C618-227E-6AFC-BFA860F4162C}"/>
              </a:ext>
            </a:extLst>
          </p:cNvPr>
          <p:cNvPicPr>
            <a:picLocks noChangeAspect="1"/>
          </p:cNvPicPr>
          <p:nvPr/>
        </p:nvPicPr>
        <p:blipFill rotWithShape="1">
          <a:blip r:embed="rId2"/>
          <a:srcRect l="79419"/>
          <a:stretch/>
        </p:blipFill>
        <p:spPr>
          <a:xfrm>
            <a:off x="4242925" y="175354"/>
            <a:ext cx="2362697" cy="1146147"/>
          </a:xfrm>
          <a:prstGeom prst="rect">
            <a:avLst/>
          </a:prstGeom>
        </p:spPr>
      </p:pic>
      <p:pic>
        <p:nvPicPr>
          <p:cNvPr id="5" name="Resim 4">
            <a:extLst>
              <a:ext uri="{FF2B5EF4-FFF2-40B4-BE49-F238E27FC236}">
                <a16:creationId xmlns:a16="http://schemas.microsoft.com/office/drawing/2014/main" id="{7D0492C2-C5D8-2733-8C2F-47E6EE7444D0}"/>
              </a:ext>
            </a:extLst>
          </p:cNvPr>
          <p:cNvPicPr>
            <a:picLocks noChangeAspect="1"/>
          </p:cNvPicPr>
          <p:nvPr/>
        </p:nvPicPr>
        <p:blipFill>
          <a:blip r:embed="rId3"/>
          <a:stretch>
            <a:fillRect/>
          </a:stretch>
        </p:blipFill>
        <p:spPr>
          <a:xfrm>
            <a:off x="213731" y="140776"/>
            <a:ext cx="4147958" cy="1069599"/>
          </a:xfrm>
          <a:prstGeom prst="rect">
            <a:avLst/>
          </a:prstGeom>
        </p:spPr>
      </p:pic>
      <p:graphicFrame>
        <p:nvGraphicFramePr>
          <p:cNvPr id="6" name="Tablo 5">
            <a:extLst>
              <a:ext uri="{FF2B5EF4-FFF2-40B4-BE49-F238E27FC236}">
                <a16:creationId xmlns:a16="http://schemas.microsoft.com/office/drawing/2014/main" id="{95C093F9-7753-53FF-B42E-72C2F02B8ABD}"/>
              </a:ext>
            </a:extLst>
          </p:cNvPr>
          <p:cNvGraphicFramePr>
            <a:graphicFrameLocks noGrp="1"/>
          </p:cNvGraphicFramePr>
          <p:nvPr>
            <p:extLst>
              <p:ext uri="{D42A27DB-BD31-4B8C-83A1-F6EECF244321}">
                <p14:modId xmlns:p14="http://schemas.microsoft.com/office/powerpoint/2010/main" val="309680809"/>
              </p:ext>
            </p:extLst>
          </p:nvPr>
        </p:nvGraphicFramePr>
        <p:xfrm>
          <a:off x="4242925" y="3857297"/>
          <a:ext cx="3396996" cy="1608657"/>
        </p:xfrm>
        <a:graphic>
          <a:graphicData uri="http://schemas.openxmlformats.org/drawingml/2006/table">
            <a:tbl>
              <a:tblPr firstRow="1" bandRow="1">
                <a:tableStyleId>{5C22544A-7EE6-4342-B048-85BDC9FD1C3A}</a:tableStyleId>
              </a:tblPr>
              <a:tblGrid>
                <a:gridCol w="3396996">
                  <a:extLst>
                    <a:ext uri="{9D8B030D-6E8A-4147-A177-3AD203B41FA5}">
                      <a16:colId xmlns:a16="http://schemas.microsoft.com/office/drawing/2014/main" val="3870740814"/>
                    </a:ext>
                  </a:extLst>
                </a:gridCol>
              </a:tblGrid>
              <a:tr h="396510">
                <a:tc>
                  <a:txBody>
                    <a:bodyPr/>
                    <a:lstStyle/>
                    <a:p>
                      <a:pPr algn="ctr"/>
                      <a:r>
                        <a:rPr lang="tr-TR" sz="2400" dirty="0">
                          <a:solidFill>
                            <a:srgbClr val="002060"/>
                          </a:solidFill>
                        </a:rPr>
                        <a:t>İrfan VURAL</a:t>
                      </a:r>
                    </a:p>
                  </a:txBody>
                  <a:tcPr>
                    <a:noFill/>
                  </a:tcPr>
                </a:tc>
                <a:extLst>
                  <a:ext uri="{0D108BD9-81ED-4DB2-BD59-A6C34878D82A}">
                    <a16:rowId xmlns:a16="http://schemas.microsoft.com/office/drawing/2014/main" val="2344794664"/>
                  </a:ext>
                </a:extLst>
              </a:tr>
              <a:tr h="4837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2000" dirty="0">
                          <a:solidFill>
                            <a:srgbClr val="002060"/>
                          </a:solidFill>
                        </a:rPr>
                        <a:t>Yeminli Mali Müşavir</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tr-TR" sz="2000" dirty="0">
                        <a:solidFill>
                          <a:srgbClr val="002060"/>
                        </a:solidFill>
                      </a:endParaRPr>
                    </a:p>
                  </a:txBody>
                  <a:tcPr>
                    <a:noFill/>
                  </a:tcPr>
                </a:tc>
                <a:extLst>
                  <a:ext uri="{0D108BD9-81ED-4DB2-BD59-A6C34878D82A}">
                    <a16:rowId xmlns:a16="http://schemas.microsoft.com/office/drawing/2014/main" val="1255022270"/>
                  </a:ext>
                </a:extLst>
              </a:tr>
              <a:tr h="450417">
                <a:tc>
                  <a:txBody>
                    <a:bodyPr/>
                    <a:lstStyle/>
                    <a:p>
                      <a:pPr algn="ctr"/>
                      <a:r>
                        <a:rPr lang="tr-TR" sz="1200" dirty="0">
                          <a:solidFill>
                            <a:srgbClr val="002060"/>
                          </a:solidFill>
                        </a:rPr>
                        <a:t>irfan.vural@bakis.com.tr</a:t>
                      </a:r>
                      <a:endParaRPr lang="tr-TR" sz="1600" dirty="0">
                        <a:solidFill>
                          <a:srgbClr val="002060"/>
                        </a:solidFill>
                      </a:endParaRPr>
                    </a:p>
                  </a:txBody>
                  <a:tcPr>
                    <a:noFill/>
                  </a:tcPr>
                </a:tc>
                <a:extLst>
                  <a:ext uri="{0D108BD9-81ED-4DB2-BD59-A6C34878D82A}">
                    <a16:rowId xmlns:a16="http://schemas.microsoft.com/office/drawing/2014/main" val="3387502701"/>
                  </a:ext>
                </a:extLst>
              </a:tr>
            </a:tbl>
          </a:graphicData>
        </a:graphic>
      </p:graphicFrame>
      <p:pic>
        <p:nvPicPr>
          <p:cNvPr id="7" name="Resim 6">
            <a:extLst>
              <a:ext uri="{FF2B5EF4-FFF2-40B4-BE49-F238E27FC236}">
                <a16:creationId xmlns:a16="http://schemas.microsoft.com/office/drawing/2014/main" id="{4352E361-E5A0-C35F-6C35-2F98957B95E1}"/>
              </a:ext>
            </a:extLst>
          </p:cNvPr>
          <p:cNvPicPr>
            <a:picLocks noChangeAspect="1"/>
          </p:cNvPicPr>
          <p:nvPr/>
        </p:nvPicPr>
        <p:blipFill>
          <a:blip r:embed="rId4"/>
          <a:stretch>
            <a:fillRect/>
          </a:stretch>
        </p:blipFill>
        <p:spPr>
          <a:xfrm>
            <a:off x="4992624" y="6122990"/>
            <a:ext cx="829056" cy="466344"/>
          </a:xfrm>
          <a:prstGeom prst="rect">
            <a:avLst/>
          </a:prstGeom>
        </p:spPr>
      </p:pic>
      <p:sp>
        <p:nvSpPr>
          <p:cNvPr id="8" name="Metin kutusu 7">
            <a:extLst>
              <a:ext uri="{FF2B5EF4-FFF2-40B4-BE49-F238E27FC236}">
                <a16:creationId xmlns:a16="http://schemas.microsoft.com/office/drawing/2014/main" id="{8D8DBCAD-4510-700C-B77A-C742A5125958}"/>
              </a:ext>
            </a:extLst>
          </p:cNvPr>
          <p:cNvSpPr txBox="1"/>
          <p:nvPr/>
        </p:nvSpPr>
        <p:spPr>
          <a:xfrm>
            <a:off x="5821680" y="6171496"/>
            <a:ext cx="1195687" cy="369332"/>
          </a:xfrm>
          <a:prstGeom prst="rect">
            <a:avLst/>
          </a:prstGeom>
          <a:noFill/>
        </p:spPr>
        <p:txBody>
          <a:bodyPr wrap="square">
            <a:spAutoFit/>
          </a:bodyPr>
          <a:lstStyle/>
          <a:p>
            <a:r>
              <a:rPr lang="tr-TR" dirty="0">
                <a:solidFill>
                  <a:srgbClr val="0070C0"/>
                </a:solidFill>
              </a:rPr>
              <a:t>irfan.vural</a:t>
            </a:r>
          </a:p>
        </p:txBody>
      </p:sp>
      <p:pic>
        <p:nvPicPr>
          <p:cNvPr id="3" name="Resim 2">
            <a:extLst>
              <a:ext uri="{FF2B5EF4-FFF2-40B4-BE49-F238E27FC236}">
                <a16:creationId xmlns:a16="http://schemas.microsoft.com/office/drawing/2014/main" id="{52005949-1259-D994-DB5B-0243819E912B}"/>
              </a:ext>
            </a:extLst>
          </p:cNvPr>
          <p:cNvPicPr>
            <a:picLocks noChangeAspect="1"/>
          </p:cNvPicPr>
          <p:nvPr/>
        </p:nvPicPr>
        <p:blipFill>
          <a:blip r:embed="rId5"/>
          <a:srcRect l="36665"/>
          <a:stretch/>
        </p:blipFill>
        <p:spPr>
          <a:xfrm>
            <a:off x="8229599" y="140776"/>
            <a:ext cx="3166305" cy="1084896"/>
          </a:xfrm>
          <a:prstGeom prst="rect">
            <a:avLst/>
          </a:prstGeom>
          <a:solidFill>
            <a:schemeClr val="accent1">
              <a:lumMod val="75000"/>
            </a:schemeClr>
          </a:solidFill>
        </p:spPr>
      </p:pic>
    </p:spTree>
    <p:extLst>
      <p:ext uri="{BB962C8B-B14F-4D97-AF65-F5344CB8AC3E}">
        <p14:creationId xmlns:p14="http://schemas.microsoft.com/office/powerpoint/2010/main" val="4226462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0021B4-39A2-A209-AE3B-5CEC389F852B}"/>
              </a:ext>
            </a:extLst>
          </p:cNvPr>
          <p:cNvSpPr>
            <a:spLocks noGrp="1"/>
          </p:cNvSpPr>
          <p:nvPr>
            <p:ph type="title"/>
          </p:nvPr>
        </p:nvSpPr>
        <p:spPr>
          <a:xfrm>
            <a:off x="838200" y="228091"/>
            <a:ext cx="10515600" cy="905891"/>
          </a:xfrm>
        </p:spPr>
        <p:txBody>
          <a:bodyPr/>
          <a:lstStyle/>
          <a:p>
            <a:r>
              <a:rPr lang="tr-TR" dirty="0">
                <a:solidFill>
                  <a:srgbClr val="C00000"/>
                </a:solidFill>
                <a:effectLst>
                  <a:outerShdw blurRad="38100" dist="38100" dir="2700000" algn="tl">
                    <a:srgbClr val="000000">
                      <a:alpha val="43137"/>
                    </a:srgbClr>
                  </a:outerShdw>
                </a:effectLst>
              </a:rPr>
              <a:t>563 </a:t>
            </a:r>
            <a:r>
              <a:rPr lang="tr-TR" dirty="0" err="1">
                <a:solidFill>
                  <a:srgbClr val="C00000"/>
                </a:solidFill>
                <a:effectLst>
                  <a:outerShdw blurRad="38100" dist="38100" dir="2700000" algn="tl">
                    <a:srgbClr val="000000">
                      <a:alpha val="43137"/>
                    </a:srgbClr>
                  </a:outerShdw>
                </a:effectLst>
              </a:rPr>
              <a:t>nolu</a:t>
            </a:r>
            <a:r>
              <a:rPr lang="tr-TR" dirty="0">
                <a:solidFill>
                  <a:srgbClr val="C00000"/>
                </a:solidFill>
                <a:effectLst>
                  <a:outerShdw blurRad="38100" dist="38100" dir="2700000" algn="tl">
                    <a:srgbClr val="000000">
                      <a:alpha val="43137"/>
                    </a:srgbClr>
                  </a:outerShdw>
                </a:effectLst>
              </a:rPr>
              <a:t> VUK Genel Tebliği:</a:t>
            </a:r>
          </a:p>
        </p:txBody>
      </p:sp>
      <p:sp>
        <p:nvSpPr>
          <p:cNvPr id="3" name="İçerik Yer Tutucusu 2">
            <a:extLst>
              <a:ext uri="{FF2B5EF4-FFF2-40B4-BE49-F238E27FC236}">
                <a16:creationId xmlns:a16="http://schemas.microsoft.com/office/drawing/2014/main" id="{D2227445-B6A6-9DB3-C55D-5F9726553418}"/>
              </a:ext>
            </a:extLst>
          </p:cNvPr>
          <p:cNvSpPr>
            <a:spLocks noGrp="1"/>
          </p:cNvSpPr>
          <p:nvPr>
            <p:ph idx="1"/>
          </p:nvPr>
        </p:nvSpPr>
        <p:spPr>
          <a:xfrm>
            <a:off x="448056" y="1216152"/>
            <a:ext cx="8247888" cy="4960811"/>
          </a:xfrm>
        </p:spPr>
        <p:txBody>
          <a:bodyPr>
            <a:normAutofit/>
          </a:bodyPr>
          <a:lstStyle/>
          <a:p>
            <a:pPr>
              <a:lnSpc>
                <a:spcPct val="120000"/>
              </a:lnSpc>
            </a:pPr>
            <a:r>
              <a:rPr lang="tr-TR" sz="2400" dirty="0"/>
              <a:t>2024 hesap döneminin </a:t>
            </a:r>
            <a:r>
              <a:rPr lang="tr-TR" b="1" dirty="0">
                <a:solidFill>
                  <a:srgbClr val="0070C0"/>
                </a:solidFill>
              </a:rPr>
              <a:t>ikinci ve üçüncü geçici vergi dönemlerinde </a:t>
            </a:r>
            <a:r>
              <a:rPr lang="tr-TR" sz="2400" dirty="0"/>
              <a:t>… 31/12/2023 tarihli gelir tablosundaki brüt satışlar toplamı 50.000.000 TL’nin altında olanların </a:t>
            </a:r>
            <a:r>
              <a:rPr lang="tr-TR" sz="2400" b="1" dirty="0">
                <a:solidFill>
                  <a:srgbClr val="0070C0"/>
                </a:solidFill>
              </a:rPr>
              <a:t>enflasyon düzeltmesi yapmaması uygun bulunmuştur</a:t>
            </a:r>
            <a:r>
              <a:rPr lang="tr-TR" sz="2400" dirty="0"/>
              <a:t>.  …</a:t>
            </a:r>
          </a:p>
          <a:p>
            <a:pPr>
              <a:lnSpc>
                <a:spcPct val="120000"/>
              </a:lnSpc>
            </a:pPr>
            <a:endParaRPr lang="tr-TR" sz="2400" dirty="0"/>
          </a:p>
          <a:p>
            <a:pPr>
              <a:lnSpc>
                <a:spcPct val="120000"/>
              </a:lnSpc>
            </a:pPr>
            <a:r>
              <a:rPr lang="tr-TR" sz="2400" dirty="0"/>
              <a:t>Öte yandan 31/12/2023 tarihli gelir tablosundaki brüt satışlar toplamı 50.000.000 TL ve üzerinde olan mükellefler, 2024 hesap döneminin ikinci ve üçüncü geçici vergi dönemlerinde enflasyon düzeltmesi yapmaya devam edeceklerdir.</a:t>
            </a:r>
          </a:p>
        </p:txBody>
      </p:sp>
      <p:pic>
        <p:nvPicPr>
          <p:cNvPr id="5" name="Resim 4">
            <a:extLst>
              <a:ext uri="{FF2B5EF4-FFF2-40B4-BE49-F238E27FC236}">
                <a16:creationId xmlns:a16="http://schemas.microsoft.com/office/drawing/2014/main" id="{FE711DE5-5AE9-EDC3-C91C-EB0A5FB581F6}"/>
              </a:ext>
            </a:extLst>
          </p:cNvPr>
          <p:cNvPicPr>
            <a:picLocks noChangeAspect="1"/>
          </p:cNvPicPr>
          <p:nvPr/>
        </p:nvPicPr>
        <p:blipFill>
          <a:blip r:embed="rId2"/>
          <a:srcRect t="28290"/>
          <a:stretch/>
        </p:blipFill>
        <p:spPr>
          <a:xfrm>
            <a:off x="7681153" y="243547"/>
            <a:ext cx="4510847" cy="972605"/>
          </a:xfrm>
          <a:prstGeom prst="rect">
            <a:avLst/>
          </a:prstGeom>
        </p:spPr>
      </p:pic>
      <p:pic>
        <p:nvPicPr>
          <p:cNvPr id="6" name="Resim 5">
            <a:extLst>
              <a:ext uri="{FF2B5EF4-FFF2-40B4-BE49-F238E27FC236}">
                <a16:creationId xmlns:a16="http://schemas.microsoft.com/office/drawing/2014/main" id="{F46D5FC3-BD77-6D30-5DDF-9905ABF9FC15}"/>
              </a:ext>
            </a:extLst>
          </p:cNvPr>
          <p:cNvPicPr>
            <a:picLocks noChangeAspect="1"/>
          </p:cNvPicPr>
          <p:nvPr/>
        </p:nvPicPr>
        <p:blipFill>
          <a:blip r:embed="rId3"/>
          <a:stretch>
            <a:fillRect/>
          </a:stretch>
        </p:blipFill>
        <p:spPr>
          <a:xfrm>
            <a:off x="8776716" y="2139696"/>
            <a:ext cx="3415284" cy="4718304"/>
          </a:xfrm>
          <a:prstGeom prst="rect">
            <a:avLst/>
          </a:prstGeom>
        </p:spPr>
      </p:pic>
    </p:spTree>
    <p:extLst>
      <p:ext uri="{BB962C8B-B14F-4D97-AF65-F5344CB8AC3E}">
        <p14:creationId xmlns:p14="http://schemas.microsoft.com/office/powerpoint/2010/main" val="4223793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573AA-37D5-7510-85EF-75274550DFEC}"/>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B4AFAFC-A0B9-7E39-5FAA-7E8DE87DB45E}"/>
              </a:ext>
            </a:extLst>
          </p:cNvPr>
          <p:cNvSpPr>
            <a:spLocks noGrp="1"/>
          </p:cNvSpPr>
          <p:nvPr>
            <p:ph type="title"/>
          </p:nvPr>
        </p:nvSpPr>
        <p:spPr>
          <a:xfrm>
            <a:off x="838200" y="227965"/>
            <a:ext cx="10515600" cy="841883"/>
          </a:xfrm>
        </p:spPr>
        <p:txBody>
          <a:bodyPr>
            <a:normAutofit/>
          </a:bodyPr>
          <a:lstStyle/>
          <a:p>
            <a:r>
              <a:rPr lang="tr-TR" dirty="0">
                <a:solidFill>
                  <a:srgbClr val="C00000"/>
                </a:solidFill>
                <a:effectLst>
                  <a:outerShdw blurRad="38100" dist="38100" dir="2700000" algn="tl">
                    <a:srgbClr val="000000">
                      <a:alpha val="43137"/>
                    </a:srgbClr>
                  </a:outerShdw>
                </a:effectLst>
              </a:rPr>
              <a:t>563 </a:t>
            </a:r>
            <a:r>
              <a:rPr lang="tr-TR" dirty="0" err="1">
                <a:solidFill>
                  <a:srgbClr val="C00000"/>
                </a:solidFill>
                <a:effectLst>
                  <a:outerShdw blurRad="38100" dist="38100" dir="2700000" algn="tl">
                    <a:srgbClr val="000000">
                      <a:alpha val="43137"/>
                    </a:srgbClr>
                  </a:outerShdw>
                </a:effectLst>
              </a:rPr>
              <a:t>nolu</a:t>
            </a:r>
            <a:r>
              <a:rPr lang="tr-TR" dirty="0">
                <a:solidFill>
                  <a:srgbClr val="C00000"/>
                </a:solidFill>
                <a:effectLst>
                  <a:outerShdw blurRad="38100" dist="38100" dir="2700000" algn="tl">
                    <a:srgbClr val="000000">
                      <a:alpha val="43137"/>
                    </a:srgbClr>
                  </a:outerShdw>
                </a:effectLst>
              </a:rPr>
              <a:t> VUK Genel Tebliği:</a:t>
            </a:r>
          </a:p>
        </p:txBody>
      </p:sp>
      <p:sp>
        <p:nvSpPr>
          <p:cNvPr id="3" name="İçerik Yer Tutucusu 2">
            <a:extLst>
              <a:ext uri="{FF2B5EF4-FFF2-40B4-BE49-F238E27FC236}">
                <a16:creationId xmlns:a16="http://schemas.microsoft.com/office/drawing/2014/main" id="{9FB69A9F-0890-221A-0A8A-9B95CFE693A2}"/>
              </a:ext>
            </a:extLst>
          </p:cNvPr>
          <p:cNvSpPr>
            <a:spLocks noGrp="1"/>
          </p:cNvSpPr>
          <p:nvPr>
            <p:ph idx="1"/>
          </p:nvPr>
        </p:nvSpPr>
        <p:spPr>
          <a:xfrm>
            <a:off x="448056" y="1252728"/>
            <a:ext cx="11109960" cy="5230368"/>
          </a:xfrm>
        </p:spPr>
        <p:txBody>
          <a:bodyPr>
            <a:normAutofit fontScale="85000" lnSpcReduction="20000"/>
          </a:bodyPr>
          <a:lstStyle/>
          <a:p>
            <a:pPr algn="just">
              <a:lnSpc>
                <a:spcPct val="120000"/>
              </a:lnSpc>
            </a:pPr>
            <a:r>
              <a:rPr lang="tr-TR" sz="1800" b="1" i="0" dirty="0">
                <a:solidFill>
                  <a:srgbClr val="0070C0"/>
                </a:solidFill>
                <a:effectLst/>
                <a:latin typeface="Open Sans" panose="020B0606030504020204" pitchFamily="34" charset="0"/>
              </a:rPr>
              <a:t>Tebliğin yayımı tarihi itibarıyla 2024 hesap dönemi ikinci geçici vergi dönemine ilişkin beyannamelerini veren mükelleflerin durumu</a:t>
            </a:r>
          </a:p>
          <a:p>
            <a:pPr algn="just">
              <a:lnSpc>
                <a:spcPct val="120000"/>
              </a:lnSpc>
            </a:pPr>
            <a:endParaRPr lang="tr-TR" sz="1800" b="0" i="0" dirty="0">
              <a:solidFill>
                <a:srgbClr val="0070C0"/>
              </a:solidFill>
              <a:effectLst/>
              <a:latin typeface="Open Sans" panose="020B0606030504020204" pitchFamily="34" charset="0"/>
            </a:endParaRPr>
          </a:p>
          <a:p>
            <a:pPr algn="just">
              <a:lnSpc>
                <a:spcPct val="120000"/>
              </a:lnSpc>
            </a:pPr>
            <a:r>
              <a:rPr lang="tr-TR" sz="1800" b="1" i="0" dirty="0">
                <a:solidFill>
                  <a:srgbClr val="494949"/>
                </a:solidFill>
                <a:effectLst/>
                <a:latin typeface="Open Sans" panose="020B0606030504020204" pitchFamily="34" charset="0"/>
              </a:rPr>
              <a:t>MADDE 4- </a:t>
            </a:r>
            <a:r>
              <a:rPr lang="tr-TR" sz="1800" b="0" i="0" dirty="0">
                <a:solidFill>
                  <a:srgbClr val="494949"/>
                </a:solidFill>
                <a:effectLst/>
                <a:latin typeface="Open Sans" panose="020B0606030504020204" pitchFamily="34" charset="0"/>
              </a:rPr>
              <a:t>(1) 3 üncü madde kapsamında enflasyon düzeltmesi yapmaması uygun bulunmakla birlikte, 2024 hesap döneminin ikinci geçici vergi dönemindeki mali tablolarını 213 sayılı Kanunun mükerrer 298 inci maddesi kapsamında enflasyon düzeltmesine tabi tutan ve enflasyon düzeltmesi sonrası oluşan kar veya zararlarını yasal defterlere kaydetmek suretiyle bu döneme ilişkin geçici vergi beyannamelerini Tebliğin yayımı tarihi itibarıyla vermiş olan mükelleflerin, </a:t>
            </a:r>
            <a:r>
              <a:rPr lang="tr-TR" sz="1800" b="1" i="0" dirty="0">
                <a:solidFill>
                  <a:srgbClr val="C00000"/>
                </a:solidFill>
                <a:effectLst/>
                <a:latin typeface="Open Sans" panose="020B0606030504020204" pitchFamily="34" charset="0"/>
              </a:rPr>
              <a:t>söz konusu döneme ilişkin yasal kayıtlarını düzeltmelerine gerek bulunmamaktadır</a:t>
            </a:r>
            <a:r>
              <a:rPr lang="tr-TR" sz="1800" b="0" i="0" dirty="0">
                <a:solidFill>
                  <a:srgbClr val="494949"/>
                </a:solidFill>
                <a:effectLst/>
                <a:latin typeface="Open Sans" panose="020B0606030504020204" pitchFamily="34" charset="0"/>
              </a:rPr>
              <a:t>.</a:t>
            </a:r>
          </a:p>
          <a:p>
            <a:pPr algn="just">
              <a:lnSpc>
                <a:spcPct val="120000"/>
              </a:lnSpc>
            </a:pPr>
            <a:endParaRPr lang="tr-TR" sz="1800" b="0" i="0" dirty="0">
              <a:solidFill>
                <a:srgbClr val="494949"/>
              </a:solidFill>
              <a:effectLst/>
              <a:latin typeface="Open Sans" panose="020B0606030504020204" pitchFamily="34" charset="0"/>
            </a:endParaRPr>
          </a:p>
          <a:p>
            <a:pPr algn="just">
              <a:lnSpc>
                <a:spcPct val="120000"/>
              </a:lnSpc>
            </a:pPr>
            <a:r>
              <a:rPr lang="tr-TR" sz="1800" b="0" i="0" dirty="0">
                <a:solidFill>
                  <a:srgbClr val="494949"/>
                </a:solidFill>
                <a:effectLst/>
                <a:latin typeface="Open Sans" panose="020B0606030504020204" pitchFamily="34" charset="0"/>
              </a:rPr>
              <a:t>(2) Bu durumdaki mükellefler, enflasyon düzeltmesinden kaynaklı kar veya zarar kayıtları ile </a:t>
            </a:r>
            <a:r>
              <a:rPr lang="tr-TR" sz="1800" b="1" i="0" dirty="0">
                <a:solidFill>
                  <a:srgbClr val="494949"/>
                </a:solidFill>
                <a:effectLst/>
                <a:latin typeface="Open Sans" panose="020B0606030504020204" pitchFamily="34" charset="0"/>
              </a:rPr>
              <a:t>enflasyon düzeltmesi yapılmamasına göre oluşan kar/zarar farkını, 2024 hesap dönemi ikinci geçici vergi dönemine ilişkin beyannamelerinde duruma göre "Kanunen Kabul Edilmeyen Giderler" veya "Zarar Olsa Dahi İndirilecek İstisna ve İndirimler Bölümünün Diğer İndirimler" kısmında göstermek suretiyle beyan edeceklerdir.</a:t>
            </a:r>
          </a:p>
          <a:p>
            <a:pPr algn="just">
              <a:lnSpc>
                <a:spcPct val="120000"/>
              </a:lnSpc>
            </a:pPr>
            <a:endParaRPr lang="tr-TR" sz="1800" b="0" i="0" dirty="0">
              <a:solidFill>
                <a:srgbClr val="494949"/>
              </a:solidFill>
              <a:effectLst/>
              <a:latin typeface="Open Sans" panose="020B0606030504020204" pitchFamily="34" charset="0"/>
            </a:endParaRPr>
          </a:p>
          <a:p>
            <a:pPr algn="just">
              <a:lnSpc>
                <a:spcPct val="120000"/>
              </a:lnSpc>
            </a:pPr>
            <a:r>
              <a:rPr lang="tr-TR" sz="1800" b="0" i="0" dirty="0">
                <a:solidFill>
                  <a:srgbClr val="494949"/>
                </a:solidFill>
                <a:effectLst/>
                <a:latin typeface="Open Sans" panose="020B0606030504020204" pitchFamily="34" charset="0"/>
              </a:rPr>
              <a:t>(3) Bu madde kapsamındaki mükelleflerin, ikinci geçici vergi dönemine ilişkin beyannamelerini, ikinci fıkrada belirtilen esaslar dahilinde, enflasyon düzeltmesi öncesi oluşan kar veya zarara göre geçici vergi matrahlarını düzelterek vermeleri gerekmektedir. Düzeltme işlemlerinin beyanname verme süresi içinde yapılması durumunda herhangi bir vergi cezası veya gecikme faizi ödenmeyeceği tabiidir.</a:t>
            </a:r>
          </a:p>
        </p:txBody>
      </p:sp>
    </p:spTree>
    <p:extLst>
      <p:ext uri="{BB962C8B-B14F-4D97-AF65-F5344CB8AC3E}">
        <p14:creationId xmlns:p14="http://schemas.microsoft.com/office/powerpoint/2010/main" val="3870704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DA9871-F4B3-8A26-C931-117538F1C6B7}"/>
              </a:ext>
            </a:extLst>
          </p:cNvPr>
          <p:cNvSpPr>
            <a:spLocks noGrp="1"/>
          </p:cNvSpPr>
          <p:nvPr>
            <p:ph type="title"/>
          </p:nvPr>
        </p:nvSpPr>
        <p:spPr/>
        <p:txBody>
          <a:bodyPr>
            <a:normAutofit fontScale="90000"/>
          </a:bodyPr>
          <a:lstStyle/>
          <a:p>
            <a:r>
              <a:rPr lang="tr-TR" sz="5400" b="1" dirty="0">
                <a:solidFill>
                  <a:srgbClr val="C00000"/>
                </a:solidFill>
                <a:effectLst>
                  <a:outerShdw blurRad="38100" dist="38100" dir="2700000" algn="tl">
                    <a:srgbClr val="000000">
                      <a:alpha val="43137"/>
                    </a:srgbClr>
                  </a:outerShdw>
                </a:effectLst>
              </a:rPr>
              <a:t>TAŞIMA KATSAYISI / DÜZELTME KATSAYISI</a:t>
            </a:r>
          </a:p>
        </p:txBody>
      </p:sp>
      <p:sp>
        <p:nvSpPr>
          <p:cNvPr id="4" name="Ok: Sağ 3">
            <a:extLst>
              <a:ext uri="{FF2B5EF4-FFF2-40B4-BE49-F238E27FC236}">
                <a16:creationId xmlns:a16="http://schemas.microsoft.com/office/drawing/2014/main" id="{F3606036-13EB-E84E-BA05-85135F578885}"/>
              </a:ext>
            </a:extLst>
          </p:cNvPr>
          <p:cNvSpPr/>
          <p:nvPr/>
        </p:nvSpPr>
        <p:spPr>
          <a:xfrm>
            <a:off x="274320" y="2660904"/>
            <a:ext cx="11594592" cy="237744"/>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a:extLst>
              <a:ext uri="{FF2B5EF4-FFF2-40B4-BE49-F238E27FC236}">
                <a16:creationId xmlns:a16="http://schemas.microsoft.com/office/drawing/2014/main" id="{57F820CF-C3ED-FF3C-F6CF-FF5B0AC568DB}"/>
              </a:ext>
            </a:extLst>
          </p:cNvPr>
          <p:cNvSpPr/>
          <p:nvPr/>
        </p:nvSpPr>
        <p:spPr>
          <a:xfrm>
            <a:off x="667512" y="2587752"/>
            <a:ext cx="45720" cy="374904"/>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5">
            <a:extLst>
              <a:ext uri="{FF2B5EF4-FFF2-40B4-BE49-F238E27FC236}">
                <a16:creationId xmlns:a16="http://schemas.microsoft.com/office/drawing/2014/main" id="{A7373726-A775-4001-30E0-51D382FBC754}"/>
              </a:ext>
            </a:extLst>
          </p:cNvPr>
          <p:cNvSpPr/>
          <p:nvPr/>
        </p:nvSpPr>
        <p:spPr>
          <a:xfrm>
            <a:off x="7813163" y="2582215"/>
            <a:ext cx="45720" cy="374904"/>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Metin kutusu 6">
            <a:extLst>
              <a:ext uri="{FF2B5EF4-FFF2-40B4-BE49-F238E27FC236}">
                <a16:creationId xmlns:a16="http://schemas.microsoft.com/office/drawing/2014/main" id="{670818B3-C1FF-DE1C-6252-367D72ED55B1}"/>
              </a:ext>
            </a:extLst>
          </p:cNvPr>
          <p:cNvSpPr txBox="1"/>
          <p:nvPr/>
        </p:nvSpPr>
        <p:spPr>
          <a:xfrm rot="19429831">
            <a:off x="401716" y="1894815"/>
            <a:ext cx="1498120" cy="369332"/>
          </a:xfrm>
          <a:prstGeom prst="rect">
            <a:avLst/>
          </a:prstGeom>
          <a:noFill/>
        </p:spPr>
        <p:txBody>
          <a:bodyPr wrap="square" rtlCol="0">
            <a:spAutoFit/>
          </a:bodyPr>
          <a:lstStyle/>
          <a:p>
            <a:r>
              <a:rPr lang="tr-TR" b="1" dirty="0">
                <a:solidFill>
                  <a:srgbClr val="002060"/>
                </a:solidFill>
              </a:rPr>
              <a:t>31.12.2023</a:t>
            </a:r>
          </a:p>
        </p:txBody>
      </p:sp>
      <p:sp>
        <p:nvSpPr>
          <p:cNvPr id="8" name="Metin kutusu 7">
            <a:extLst>
              <a:ext uri="{FF2B5EF4-FFF2-40B4-BE49-F238E27FC236}">
                <a16:creationId xmlns:a16="http://schemas.microsoft.com/office/drawing/2014/main" id="{0E22141F-8577-C457-5B0B-E804B2F7CD41}"/>
              </a:ext>
            </a:extLst>
          </p:cNvPr>
          <p:cNvSpPr txBox="1"/>
          <p:nvPr/>
        </p:nvSpPr>
        <p:spPr>
          <a:xfrm rot="19429831">
            <a:off x="7576707" y="1907323"/>
            <a:ext cx="1498120" cy="369332"/>
          </a:xfrm>
          <a:prstGeom prst="rect">
            <a:avLst/>
          </a:prstGeom>
          <a:noFill/>
        </p:spPr>
        <p:txBody>
          <a:bodyPr wrap="square" rtlCol="0">
            <a:spAutoFit/>
          </a:bodyPr>
          <a:lstStyle/>
          <a:p>
            <a:r>
              <a:rPr lang="tr-TR" b="1" dirty="0">
                <a:solidFill>
                  <a:srgbClr val="002060"/>
                </a:solidFill>
              </a:rPr>
              <a:t>30.09.2024</a:t>
            </a:r>
          </a:p>
        </p:txBody>
      </p:sp>
      <p:sp>
        <p:nvSpPr>
          <p:cNvPr id="10" name="Dikdörtgen 9">
            <a:extLst>
              <a:ext uri="{FF2B5EF4-FFF2-40B4-BE49-F238E27FC236}">
                <a16:creationId xmlns:a16="http://schemas.microsoft.com/office/drawing/2014/main" id="{5D00E7C3-AC41-E39F-2EBF-5FF1D994D469}"/>
              </a:ext>
            </a:extLst>
          </p:cNvPr>
          <p:cNvSpPr/>
          <p:nvPr/>
        </p:nvSpPr>
        <p:spPr>
          <a:xfrm>
            <a:off x="3112999" y="2606040"/>
            <a:ext cx="45720" cy="3108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Dikdörtgen 10">
            <a:extLst>
              <a:ext uri="{FF2B5EF4-FFF2-40B4-BE49-F238E27FC236}">
                <a16:creationId xmlns:a16="http://schemas.microsoft.com/office/drawing/2014/main" id="{51F87DD9-7AB3-2FAE-FB31-97637C597667}"/>
              </a:ext>
            </a:extLst>
          </p:cNvPr>
          <p:cNvSpPr/>
          <p:nvPr/>
        </p:nvSpPr>
        <p:spPr>
          <a:xfrm>
            <a:off x="5399221" y="2558909"/>
            <a:ext cx="70452" cy="399064"/>
          </a:xfrm>
          <a:prstGeom prst="rect">
            <a:avLst/>
          </a:prstGeom>
          <a:solidFill>
            <a:srgbClr val="FF3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Sağ Ayraç 14">
            <a:extLst>
              <a:ext uri="{FF2B5EF4-FFF2-40B4-BE49-F238E27FC236}">
                <a16:creationId xmlns:a16="http://schemas.microsoft.com/office/drawing/2014/main" id="{9FFB7735-5D5B-D3D2-997F-F7ED07E0F7EF}"/>
              </a:ext>
            </a:extLst>
          </p:cNvPr>
          <p:cNvSpPr/>
          <p:nvPr/>
        </p:nvSpPr>
        <p:spPr>
          <a:xfrm rot="5400000">
            <a:off x="2884291" y="971748"/>
            <a:ext cx="321008" cy="4708852"/>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3" name="Dikdörtgen 2">
            <a:extLst>
              <a:ext uri="{FF2B5EF4-FFF2-40B4-BE49-F238E27FC236}">
                <a16:creationId xmlns:a16="http://schemas.microsoft.com/office/drawing/2014/main" id="{1A72A734-8048-67AC-925A-2331483D4F36}"/>
              </a:ext>
            </a:extLst>
          </p:cNvPr>
          <p:cNvSpPr/>
          <p:nvPr/>
        </p:nvSpPr>
        <p:spPr>
          <a:xfrm>
            <a:off x="10360152" y="2574036"/>
            <a:ext cx="71169" cy="374904"/>
          </a:xfrm>
          <a:prstGeom prst="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Metin kutusu 19">
            <a:extLst>
              <a:ext uri="{FF2B5EF4-FFF2-40B4-BE49-F238E27FC236}">
                <a16:creationId xmlns:a16="http://schemas.microsoft.com/office/drawing/2014/main" id="{1F77A1D5-D8B7-8250-239A-92A628752FB2}"/>
              </a:ext>
            </a:extLst>
          </p:cNvPr>
          <p:cNvSpPr txBox="1"/>
          <p:nvPr/>
        </p:nvSpPr>
        <p:spPr>
          <a:xfrm rot="19429831">
            <a:off x="5232298" y="1804789"/>
            <a:ext cx="1498120" cy="369332"/>
          </a:xfrm>
          <a:prstGeom prst="rect">
            <a:avLst/>
          </a:prstGeom>
          <a:noFill/>
        </p:spPr>
        <p:txBody>
          <a:bodyPr wrap="square" rtlCol="0">
            <a:spAutoFit/>
          </a:bodyPr>
          <a:lstStyle/>
          <a:p>
            <a:r>
              <a:rPr lang="tr-TR" b="1" dirty="0">
                <a:solidFill>
                  <a:srgbClr val="002060"/>
                </a:solidFill>
              </a:rPr>
              <a:t>30.06.2024</a:t>
            </a:r>
          </a:p>
        </p:txBody>
      </p:sp>
      <p:sp>
        <p:nvSpPr>
          <p:cNvPr id="21" name="Metin kutusu 20">
            <a:extLst>
              <a:ext uri="{FF2B5EF4-FFF2-40B4-BE49-F238E27FC236}">
                <a16:creationId xmlns:a16="http://schemas.microsoft.com/office/drawing/2014/main" id="{57AF4ADA-CC92-348B-ACAB-9B874C99E751}"/>
              </a:ext>
            </a:extLst>
          </p:cNvPr>
          <p:cNvSpPr txBox="1"/>
          <p:nvPr/>
        </p:nvSpPr>
        <p:spPr>
          <a:xfrm rot="19429831">
            <a:off x="10225497" y="1830221"/>
            <a:ext cx="1498120" cy="369332"/>
          </a:xfrm>
          <a:prstGeom prst="rect">
            <a:avLst/>
          </a:prstGeom>
          <a:noFill/>
        </p:spPr>
        <p:txBody>
          <a:bodyPr wrap="square" rtlCol="0">
            <a:spAutoFit/>
          </a:bodyPr>
          <a:lstStyle/>
          <a:p>
            <a:r>
              <a:rPr lang="tr-TR" b="1" dirty="0">
                <a:solidFill>
                  <a:srgbClr val="002060"/>
                </a:solidFill>
              </a:rPr>
              <a:t>31.12.2024</a:t>
            </a:r>
          </a:p>
        </p:txBody>
      </p:sp>
      <p:pic>
        <p:nvPicPr>
          <p:cNvPr id="24" name="Resim 23">
            <a:extLst>
              <a:ext uri="{FF2B5EF4-FFF2-40B4-BE49-F238E27FC236}">
                <a16:creationId xmlns:a16="http://schemas.microsoft.com/office/drawing/2014/main" id="{4E0FD110-3CEB-D5EC-1EEC-88244B4C270C}"/>
              </a:ext>
            </a:extLst>
          </p:cNvPr>
          <p:cNvPicPr>
            <a:picLocks noChangeAspect="1"/>
          </p:cNvPicPr>
          <p:nvPr/>
        </p:nvPicPr>
        <p:blipFill>
          <a:blip r:embed="rId2"/>
          <a:stretch>
            <a:fillRect/>
          </a:stretch>
        </p:blipFill>
        <p:spPr>
          <a:xfrm>
            <a:off x="1791985" y="3780109"/>
            <a:ext cx="2249749" cy="1358819"/>
          </a:xfrm>
          <a:prstGeom prst="rect">
            <a:avLst/>
          </a:prstGeom>
        </p:spPr>
      </p:pic>
      <p:sp>
        <p:nvSpPr>
          <p:cNvPr id="25" name="Sağ Ayraç 24">
            <a:extLst>
              <a:ext uri="{FF2B5EF4-FFF2-40B4-BE49-F238E27FC236}">
                <a16:creationId xmlns:a16="http://schemas.microsoft.com/office/drawing/2014/main" id="{09969F38-751C-2110-BA97-7A4D6567CD6A}"/>
              </a:ext>
            </a:extLst>
          </p:cNvPr>
          <p:cNvSpPr/>
          <p:nvPr/>
        </p:nvSpPr>
        <p:spPr>
          <a:xfrm rot="5400000">
            <a:off x="6521076" y="2140768"/>
            <a:ext cx="347930" cy="2370812"/>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6" name="Dikdörtgen: Köşeleri Yuvarlatılmış 25">
            <a:extLst>
              <a:ext uri="{FF2B5EF4-FFF2-40B4-BE49-F238E27FC236}">
                <a16:creationId xmlns:a16="http://schemas.microsoft.com/office/drawing/2014/main" id="{8619D61B-6F35-D498-45A9-B0C24A4B7383}"/>
              </a:ext>
            </a:extLst>
          </p:cNvPr>
          <p:cNvSpPr/>
          <p:nvPr/>
        </p:nvSpPr>
        <p:spPr>
          <a:xfrm>
            <a:off x="5935752" y="3813637"/>
            <a:ext cx="1900271" cy="1120855"/>
          </a:xfrm>
          <a:prstGeom prst="roundRect">
            <a:avLst>
              <a:gd name="adj" fmla="val 19262"/>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1050" dirty="0"/>
              <a:t>30.09.2024 bilançosu için:</a:t>
            </a:r>
          </a:p>
          <a:p>
            <a:pPr algn="ctr"/>
            <a:r>
              <a:rPr lang="tr-TR" sz="3600" b="1" dirty="0"/>
              <a:t>1,05069</a:t>
            </a:r>
            <a:endParaRPr lang="tr-TR" sz="1050" b="1" dirty="0"/>
          </a:p>
        </p:txBody>
      </p:sp>
    </p:spTree>
    <p:extLst>
      <p:ext uri="{BB962C8B-B14F-4D97-AF65-F5344CB8AC3E}">
        <p14:creationId xmlns:p14="http://schemas.microsoft.com/office/powerpoint/2010/main" val="3613080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E594AB-C66E-5F3C-E711-1249B63692E0}"/>
              </a:ext>
            </a:extLst>
          </p:cNvPr>
          <p:cNvSpPr>
            <a:spLocks noGrp="1"/>
          </p:cNvSpPr>
          <p:nvPr>
            <p:ph type="title"/>
          </p:nvPr>
        </p:nvSpPr>
        <p:spPr>
          <a:xfrm>
            <a:off x="838201" y="365125"/>
            <a:ext cx="10515600" cy="832739"/>
          </a:xfrm>
        </p:spPr>
        <p:txBody>
          <a:bodyPr>
            <a:normAutofit fontScale="90000"/>
          </a:bodyPr>
          <a:lstStyle/>
          <a:p>
            <a:pPr algn="ctr"/>
            <a:r>
              <a:rPr lang="tr-TR" b="1" dirty="0">
                <a:solidFill>
                  <a:srgbClr val="C00000"/>
                </a:solidFill>
                <a:effectLst>
                  <a:outerShdw blurRad="38100" dist="38100" dir="2700000" algn="tl">
                    <a:srgbClr val="000000">
                      <a:alpha val="43137"/>
                    </a:srgbClr>
                  </a:outerShdw>
                </a:effectLst>
              </a:rPr>
              <a:t>2024 DÜZELTMESİNDE </a:t>
            </a:r>
            <a:br>
              <a:rPr lang="tr-TR" b="1" dirty="0">
                <a:solidFill>
                  <a:srgbClr val="C00000"/>
                </a:solidFill>
                <a:effectLst>
                  <a:outerShdw blurRad="38100" dist="38100" dir="2700000" algn="tl">
                    <a:srgbClr val="000000">
                      <a:alpha val="43137"/>
                    </a:srgbClr>
                  </a:outerShdw>
                </a:effectLst>
              </a:rPr>
            </a:br>
            <a:r>
              <a:rPr lang="tr-TR" sz="6000" b="1" dirty="0">
                <a:solidFill>
                  <a:srgbClr val="C00000"/>
                </a:solidFill>
                <a:effectLst>
                  <a:outerShdw blurRad="38100" dist="38100" dir="2700000" algn="tl">
                    <a:srgbClr val="000000">
                      <a:alpha val="43137"/>
                    </a:srgbClr>
                  </a:outerShdw>
                </a:effectLst>
              </a:rPr>
              <a:t>TAŞIMA KATSAYISI </a:t>
            </a:r>
            <a:endParaRPr lang="tr-TR" b="1" dirty="0">
              <a:solidFill>
                <a:srgbClr val="C00000"/>
              </a:solidFill>
              <a:effectLst>
                <a:outerShdw blurRad="38100" dist="38100" dir="2700000" algn="tl">
                  <a:srgbClr val="000000">
                    <a:alpha val="43137"/>
                  </a:srgbClr>
                </a:outerShdw>
              </a:effectLst>
            </a:endParaRPr>
          </a:p>
        </p:txBody>
      </p:sp>
      <p:sp>
        <p:nvSpPr>
          <p:cNvPr id="3" name="İçerik Yer Tutucusu 2">
            <a:extLst>
              <a:ext uri="{FF2B5EF4-FFF2-40B4-BE49-F238E27FC236}">
                <a16:creationId xmlns:a16="http://schemas.microsoft.com/office/drawing/2014/main" id="{E53891D1-F319-24F8-8B5E-A7260EC8A2D9}"/>
              </a:ext>
            </a:extLst>
          </p:cNvPr>
          <p:cNvSpPr>
            <a:spLocks noGrp="1"/>
          </p:cNvSpPr>
          <p:nvPr>
            <p:ph idx="1"/>
          </p:nvPr>
        </p:nvSpPr>
        <p:spPr>
          <a:xfrm>
            <a:off x="343085" y="1691640"/>
            <a:ext cx="8060251" cy="4485324"/>
          </a:xfrm>
        </p:spPr>
        <p:txBody>
          <a:bodyPr>
            <a:normAutofit fontScale="92500" lnSpcReduction="20000"/>
          </a:bodyPr>
          <a:lstStyle/>
          <a:p>
            <a:r>
              <a:rPr lang="tr-TR" dirty="0"/>
              <a:t>Düzeltme işlemine tabi tutulacak bilançoda yer alan iktisadi kıymetlerden bazılarının düzeltmeye esas tarihleri, düzeltme yapılmış bir tarihten öncesine gidebilir. Bu takdirde bu tür iktisadi kıymetler için yeniden düzeltmeye esas tarihe kadar inerek, uygun düzeltme katsayısını bulmaya gerek yoktur; düzeltme yapılan en son bilançoda, bu iktisadi kıymete ait değerlerin uygun bir katsayı ile çarpılması düzeltme işlemi için yeterlidir. </a:t>
            </a:r>
          </a:p>
          <a:p>
            <a:r>
              <a:rPr lang="tr-TR" dirty="0"/>
              <a:t>Bu kapsamda, bilançodaki parasal ve parasal olmayan tutarların, taşıma katsayısı kullanılarak ilgili dönemin sonundaki yeni değerlerinin hesaplanmasına "</a:t>
            </a:r>
            <a:r>
              <a:rPr lang="tr-TR" b="1" dirty="0">
                <a:solidFill>
                  <a:srgbClr val="0070C0"/>
                </a:solidFill>
              </a:rPr>
              <a:t>taşıma</a:t>
            </a:r>
            <a:r>
              <a:rPr lang="tr-TR" dirty="0"/>
              <a:t>" denilir ve hesaplama işlemi "</a:t>
            </a:r>
            <a:r>
              <a:rPr lang="tr-TR" b="1" dirty="0">
                <a:solidFill>
                  <a:srgbClr val="0070C0"/>
                </a:solidFill>
              </a:rPr>
              <a:t>taşıma katsayısı</a:t>
            </a:r>
            <a:r>
              <a:rPr lang="tr-TR" dirty="0"/>
              <a:t>" kullanılarak yapılır.</a:t>
            </a:r>
          </a:p>
          <a:p>
            <a:r>
              <a:rPr lang="tr-TR" b="1" dirty="0">
                <a:solidFill>
                  <a:srgbClr val="0070C0"/>
                </a:solidFill>
              </a:rPr>
              <a:t>Taşıma katsayısı</a:t>
            </a:r>
            <a:r>
              <a:rPr lang="tr-TR" dirty="0"/>
              <a:t>, mali tablonun ait olduğu aya ilişkin fiyat endeksinin, bir önceki dönemin sonundaki (yıl içinde işe başlayanlarda işe başlanılan aya ilişkin) fiyat endeksine (Yİ-ÜFE) bölünmesiyle elde edilen katsayıdır. </a:t>
            </a:r>
          </a:p>
          <a:p>
            <a:r>
              <a:rPr lang="tr-TR" b="1" dirty="0"/>
              <a:t>Parasal kıymetler için taşıma katsayısı bir olarak uygulanır.</a:t>
            </a:r>
          </a:p>
        </p:txBody>
      </p:sp>
      <p:sp>
        <p:nvSpPr>
          <p:cNvPr id="4" name="Dikdörtgen: Köşeleri Yuvarlatılmış 3">
            <a:extLst>
              <a:ext uri="{FF2B5EF4-FFF2-40B4-BE49-F238E27FC236}">
                <a16:creationId xmlns:a16="http://schemas.microsoft.com/office/drawing/2014/main" id="{2D075FB9-0A8A-B838-2EC9-1209BDFA56C8}"/>
              </a:ext>
            </a:extLst>
          </p:cNvPr>
          <p:cNvSpPr/>
          <p:nvPr/>
        </p:nvSpPr>
        <p:spPr>
          <a:xfrm>
            <a:off x="8893422" y="2582857"/>
            <a:ext cx="2955494" cy="2113873"/>
          </a:xfrm>
          <a:prstGeom prst="roundRect">
            <a:avLst>
              <a:gd name="adj" fmla="val 19262"/>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t>30.06.2024 bilançosu için:</a:t>
            </a:r>
          </a:p>
          <a:p>
            <a:pPr algn="ctr"/>
            <a:r>
              <a:rPr lang="tr-TR" sz="6000" b="1" dirty="0"/>
              <a:t>1,19493</a:t>
            </a:r>
            <a:endParaRPr lang="tr-TR" b="1" dirty="0"/>
          </a:p>
        </p:txBody>
      </p:sp>
    </p:spTree>
    <p:extLst>
      <p:ext uri="{BB962C8B-B14F-4D97-AF65-F5344CB8AC3E}">
        <p14:creationId xmlns:p14="http://schemas.microsoft.com/office/powerpoint/2010/main" val="832375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865725-8B85-C111-7A20-6A4A967D26F9}"/>
              </a:ext>
            </a:extLst>
          </p:cNvPr>
          <p:cNvSpPr>
            <a:spLocks noGrp="1"/>
          </p:cNvSpPr>
          <p:nvPr>
            <p:ph type="title"/>
          </p:nvPr>
        </p:nvSpPr>
        <p:spPr>
          <a:xfrm>
            <a:off x="838201" y="365125"/>
            <a:ext cx="10515600" cy="1171067"/>
          </a:xfrm>
        </p:spPr>
        <p:txBody>
          <a:bodyPr/>
          <a:lstStyle/>
          <a:p>
            <a:r>
              <a:rPr lang="tr-TR" b="1" dirty="0">
                <a:solidFill>
                  <a:srgbClr val="C00000"/>
                </a:solidFill>
                <a:effectLst>
                  <a:outerShdw blurRad="38100" dist="38100" dir="2700000" algn="tl">
                    <a:srgbClr val="000000">
                      <a:alpha val="43137"/>
                    </a:srgbClr>
                  </a:outerShdw>
                </a:effectLst>
              </a:rPr>
              <a:t>DÜZELTME KATSAYISI</a:t>
            </a:r>
          </a:p>
        </p:txBody>
      </p:sp>
      <p:sp>
        <p:nvSpPr>
          <p:cNvPr id="3" name="İçerik Yer Tutucusu 2">
            <a:extLst>
              <a:ext uri="{FF2B5EF4-FFF2-40B4-BE49-F238E27FC236}">
                <a16:creationId xmlns:a16="http://schemas.microsoft.com/office/drawing/2014/main" id="{A77649D7-3B0E-9284-1D87-77C05591BE04}"/>
              </a:ext>
            </a:extLst>
          </p:cNvPr>
          <p:cNvSpPr>
            <a:spLocks noGrp="1"/>
          </p:cNvSpPr>
          <p:nvPr>
            <p:ph idx="1"/>
          </p:nvPr>
        </p:nvSpPr>
        <p:spPr/>
        <p:txBody>
          <a:bodyPr>
            <a:normAutofit/>
          </a:bodyPr>
          <a:lstStyle/>
          <a:p>
            <a:r>
              <a:rPr lang="tr-TR" sz="2800" dirty="0"/>
              <a:t>Düzeltme işlemine tabi tutulacak bilançoda yer alan </a:t>
            </a:r>
            <a:r>
              <a:rPr lang="tr-TR" sz="2800" b="1" dirty="0"/>
              <a:t>parasal olmayan kıymetlerden bazılarının düzeltmeye esas tarihleri, düzeltme yapılmış bir tarihten sonrasına gidebilir.</a:t>
            </a:r>
          </a:p>
          <a:p>
            <a:endParaRPr lang="tr-TR" sz="2800" dirty="0"/>
          </a:p>
          <a:p>
            <a:r>
              <a:rPr lang="tr-TR" sz="2800" dirty="0"/>
              <a:t>Bu takdirde bu tür iktisadi kıymetler için düzeltmeye esas tarihe kadar inmek, uygun düzeltme katsayısını bulmak ve düzeltmeye esas tutar ile düzeltme katsayısını çarparak düzeltme işlemini gerçekleştirmek gerekecektir.</a:t>
            </a:r>
          </a:p>
        </p:txBody>
      </p:sp>
    </p:spTree>
    <p:extLst>
      <p:ext uri="{BB962C8B-B14F-4D97-AF65-F5344CB8AC3E}">
        <p14:creationId xmlns:p14="http://schemas.microsoft.com/office/powerpoint/2010/main" val="3201615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3F40D2-DDF3-BBE4-2941-DFCF9F6A35A7}"/>
              </a:ext>
            </a:extLst>
          </p:cNvPr>
          <p:cNvSpPr>
            <a:spLocks noGrp="1"/>
          </p:cNvSpPr>
          <p:nvPr>
            <p:ph type="title"/>
          </p:nvPr>
        </p:nvSpPr>
        <p:spPr>
          <a:xfrm>
            <a:off x="838200" y="365125"/>
            <a:ext cx="10515600" cy="878459"/>
          </a:xfrm>
        </p:spPr>
        <p:txBody>
          <a:bodyPr>
            <a:normAutofit/>
          </a:bodyPr>
          <a:lstStyle/>
          <a:p>
            <a:r>
              <a:rPr lang="tr-TR" sz="5400" b="1" dirty="0">
                <a:solidFill>
                  <a:srgbClr val="C00000"/>
                </a:solidFill>
                <a:effectLst>
                  <a:outerShdw blurRad="38100" dist="38100" dir="2700000" algn="tl">
                    <a:srgbClr val="000000">
                      <a:alpha val="43137"/>
                    </a:srgbClr>
                  </a:outerShdw>
                </a:effectLst>
              </a:rPr>
              <a:t>2024 Enflasyon düzeltmesi adımları:</a:t>
            </a:r>
          </a:p>
        </p:txBody>
      </p:sp>
      <p:sp>
        <p:nvSpPr>
          <p:cNvPr id="3" name="İçerik Yer Tutucusu 2">
            <a:extLst>
              <a:ext uri="{FF2B5EF4-FFF2-40B4-BE49-F238E27FC236}">
                <a16:creationId xmlns:a16="http://schemas.microsoft.com/office/drawing/2014/main" id="{08EDC2F0-CAFE-3C6D-64F8-277EB42B70A4}"/>
              </a:ext>
            </a:extLst>
          </p:cNvPr>
          <p:cNvSpPr>
            <a:spLocks noGrp="1"/>
          </p:cNvSpPr>
          <p:nvPr>
            <p:ph idx="1"/>
          </p:nvPr>
        </p:nvSpPr>
        <p:spPr>
          <a:xfrm>
            <a:off x="838200" y="1399032"/>
            <a:ext cx="7738872" cy="5093843"/>
          </a:xfrm>
        </p:spPr>
        <p:txBody>
          <a:bodyPr>
            <a:normAutofit fontScale="85000" lnSpcReduction="20000"/>
          </a:bodyPr>
          <a:lstStyle/>
          <a:p>
            <a:pPr>
              <a:spcAft>
                <a:spcPts val="1800"/>
              </a:spcAft>
              <a:buClr>
                <a:srgbClr val="C00000"/>
              </a:buClr>
              <a:buSzPct val="150000"/>
              <a:buFont typeface="Wingdings" panose="05000000000000000000" pitchFamily="2" charset="2"/>
              <a:buChar char="ü"/>
            </a:pPr>
            <a:r>
              <a:rPr lang="tr-TR" dirty="0"/>
              <a:t>Geçici vergi dönem sonu işlemlerinin yapılması.</a:t>
            </a:r>
          </a:p>
          <a:p>
            <a:pPr>
              <a:spcAft>
                <a:spcPts val="1800"/>
              </a:spcAft>
              <a:buClr>
                <a:srgbClr val="C00000"/>
              </a:buClr>
              <a:buSzPct val="150000"/>
              <a:buFont typeface="Wingdings" panose="05000000000000000000" pitchFamily="2" charset="2"/>
              <a:buChar char="ü"/>
            </a:pPr>
            <a:r>
              <a:rPr lang="tr-TR" dirty="0"/>
              <a:t> Bilançodaki parasal olmayan kıymetlerin tespit edilmesi.</a:t>
            </a:r>
          </a:p>
          <a:p>
            <a:pPr marL="357188" indent="-357188">
              <a:spcAft>
                <a:spcPts val="1800"/>
              </a:spcAft>
              <a:buClr>
                <a:srgbClr val="C00000"/>
              </a:buClr>
              <a:buSzPct val="150000"/>
              <a:buFont typeface="Wingdings" panose="05000000000000000000" pitchFamily="2" charset="2"/>
              <a:buChar char="ü"/>
            </a:pPr>
            <a:r>
              <a:rPr lang="tr-TR" dirty="0"/>
              <a:t>Tespit edilen parasal olmayan kıymetlerin düzeltmeye esas tutarlarının belirlenmesi.</a:t>
            </a:r>
          </a:p>
          <a:p>
            <a:pPr marL="357188" indent="-357188">
              <a:spcAft>
                <a:spcPts val="1800"/>
              </a:spcAft>
              <a:buClr>
                <a:srgbClr val="C00000"/>
              </a:buClr>
              <a:buSzPct val="150000"/>
              <a:buFont typeface="Wingdings" panose="05000000000000000000" pitchFamily="2" charset="2"/>
              <a:buChar char="ü"/>
            </a:pPr>
            <a:r>
              <a:rPr lang="tr-TR" dirty="0"/>
              <a:t>Düzeltmeye esas tarihlerin ve düzeltme/taşıma katsayılarının belirlenmesi.</a:t>
            </a:r>
          </a:p>
          <a:p>
            <a:pPr marL="357188" indent="-357188">
              <a:spcAft>
                <a:spcPts val="1800"/>
              </a:spcAft>
              <a:buClr>
                <a:srgbClr val="C00000"/>
              </a:buClr>
              <a:buSzPct val="150000"/>
              <a:buFont typeface="Wingdings" panose="05000000000000000000" pitchFamily="2" charset="2"/>
              <a:buChar char="ü"/>
            </a:pPr>
            <a:r>
              <a:rPr lang="tr-TR" dirty="0"/>
              <a:t>Düzeltilmiş tutarların hesaplanması ve enflasyon farklarının kayıtlara  alınması.</a:t>
            </a:r>
          </a:p>
          <a:p>
            <a:pPr marL="357188" indent="-357188">
              <a:spcAft>
                <a:spcPts val="1800"/>
              </a:spcAft>
              <a:buClr>
                <a:srgbClr val="C00000"/>
              </a:buClr>
              <a:buSzPct val="150000"/>
              <a:buFont typeface="Wingdings" panose="05000000000000000000" pitchFamily="2" charset="2"/>
              <a:buChar char="ü"/>
            </a:pPr>
            <a:r>
              <a:rPr lang="tr-TR" dirty="0"/>
              <a:t>Parasal olmayan kıymetlerin düzeltilmiş değerleriyle, parasal kıymetlerin ise düzeltmeye tabi tutulmaksızın  mali tabloda gösterilmesi.</a:t>
            </a:r>
          </a:p>
          <a:p>
            <a:pPr marL="357188" indent="-357188">
              <a:spcAft>
                <a:spcPts val="1800"/>
              </a:spcAft>
              <a:buClr>
                <a:srgbClr val="C00000"/>
              </a:buClr>
              <a:buSzPct val="150000"/>
              <a:buFont typeface="Wingdings" panose="05000000000000000000" pitchFamily="2" charset="2"/>
              <a:buChar char="ü"/>
            </a:pPr>
            <a:r>
              <a:rPr lang="tr-TR" dirty="0"/>
              <a:t>Dönem kar/zararının ve kurumlar vergisi matrahının tespit edilerek vergi karşılığı ayrılması.</a:t>
            </a:r>
          </a:p>
          <a:p>
            <a:pPr>
              <a:buSzPct val="150000"/>
            </a:pPr>
            <a:endParaRPr lang="tr-TR" dirty="0"/>
          </a:p>
        </p:txBody>
      </p:sp>
      <p:pic>
        <p:nvPicPr>
          <p:cNvPr id="5" name="Resim 4">
            <a:extLst>
              <a:ext uri="{FF2B5EF4-FFF2-40B4-BE49-F238E27FC236}">
                <a16:creationId xmlns:a16="http://schemas.microsoft.com/office/drawing/2014/main" id="{FED7BBD1-8EB2-994C-73AD-98C6AF5F281A}"/>
              </a:ext>
            </a:extLst>
          </p:cNvPr>
          <p:cNvPicPr>
            <a:picLocks noChangeAspect="1"/>
          </p:cNvPicPr>
          <p:nvPr/>
        </p:nvPicPr>
        <p:blipFill rotWithShape="1">
          <a:blip r:embed="rId3"/>
          <a:srcRect l="18575" r="20415"/>
          <a:stretch/>
        </p:blipFill>
        <p:spPr>
          <a:xfrm>
            <a:off x="8238744" y="2340864"/>
            <a:ext cx="3858768" cy="4425696"/>
          </a:xfrm>
          <a:prstGeom prst="rect">
            <a:avLst/>
          </a:prstGeom>
        </p:spPr>
      </p:pic>
    </p:spTree>
    <p:extLst>
      <p:ext uri="{BB962C8B-B14F-4D97-AF65-F5344CB8AC3E}">
        <p14:creationId xmlns:p14="http://schemas.microsoft.com/office/powerpoint/2010/main" val="539225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C672D0-4AE5-C7C5-B055-317857CD6F7C}"/>
              </a:ext>
            </a:extLst>
          </p:cNvPr>
          <p:cNvSpPr>
            <a:spLocks noGrp="1"/>
          </p:cNvSpPr>
          <p:nvPr>
            <p:ph type="title"/>
          </p:nvPr>
        </p:nvSpPr>
        <p:spPr/>
        <p:txBody>
          <a:bodyPr/>
          <a:lstStyle/>
          <a:p>
            <a:r>
              <a:rPr lang="tr-TR" b="1" dirty="0">
                <a:solidFill>
                  <a:srgbClr val="C00000"/>
                </a:solidFill>
                <a:effectLst>
                  <a:outerShdw blurRad="38100" dist="38100" dir="2700000" algn="tl">
                    <a:srgbClr val="000000">
                      <a:alpha val="43137"/>
                    </a:srgbClr>
                  </a:outerShdw>
                </a:effectLst>
              </a:rPr>
              <a:t>HESAPLARIN DÜZELTİLMESİNDE ÖZELLİKLİ KONULAR</a:t>
            </a:r>
          </a:p>
        </p:txBody>
      </p:sp>
      <p:sp>
        <p:nvSpPr>
          <p:cNvPr id="3" name="İçerik Yer Tutucusu 2">
            <a:extLst>
              <a:ext uri="{FF2B5EF4-FFF2-40B4-BE49-F238E27FC236}">
                <a16:creationId xmlns:a16="http://schemas.microsoft.com/office/drawing/2014/main" id="{F874AF60-C3DC-81BF-0724-92374327B446}"/>
              </a:ext>
            </a:extLst>
          </p:cNvPr>
          <p:cNvSpPr>
            <a:spLocks noGrp="1"/>
          </p:cNvSpPr>
          <p:nvPr>
            <p:ph idx="1"/>
          </p:nvPr>
        </p:nvSpPr>
        <p:spPr>
          <a:xfrm>
            <a:off x="420626" y="1690688"/>
            <a:ext cx="1219199" cy="4419726"/>
          </a:xfrm>
          <a:solidFill>
            <a:srgbClr val="0070C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rmAutofit/>
          </a:bodyPr>
          <a:lstStyle/>
          <a:p>
            <a:pPr algn="ctr"/>
            <a:r>
              <a:rPr lang="tr-TR" sz="2800" b="1" dirty="0">
                <a:solidFill>
                  <a:schemeClr val="bg1"/>
                </a:solidFill>
              </a:rPr>
              <a:t>150</a:t>
            </a:r>
          </a:p>
          <a:p>
            <a:pPr algn="ctr"/>
            <a:r>
              <a:rPr lang="tr-TR" sz="2800" b="1" dirty="0">
                <a:solidFill>
                  <a:schemeClr val="bg1"/>
                </a:solidFill>
              </a:rPr>
              <a:t>151</a:t>
            </a:r>
          </a:p>
          <a:p>
            <a:pPr algn="ctr"/>
            <a:r>
              <a:rPr lang="tr-TR" sz="2800" b="1" dirty="0">
                <a:solidFill>
                  <a:schemeClr val="bg1"/>
                </a:solidFill>
              </a:rPr>
              <a:t>152</a:t>
            </a:r>
          </a:p>
          <a:p>
            <a:pPr algn="ctr"/>
            <a:r>
              <a:rPr lang="tr-TR" sz="2800" b="1" dirty="0">
                <a:solidFill>
                  <a:schemeClr val="bg1"/>
                </a:solidFill>
              </a:rPr>
              <a:t>153</a:t>
            </a:r>
          </a:p>
          <a:p>
            <a:pPr algn="ctr"/>
            <a:r>
              <a:rPr lang="tr-TR" sz="2800" b="1" dirty="0">
                <a:solidFill>
                  <a:schemeClr val="bg1"/>
                </a:solidFill>
              </a:rPr>
              <a:t>157</a:t>
            </a:r>
          </a:p>
          <a:p>
            <a:pPr algn="ctr"/>
            <a:endParaRPr lang="tr-TR" sz="2800" b="1" dirty="0">
              <a:solidFill>
                <a:schemeClr val="bg1"/>
              </a:solidFill>
            </a:endParaRPr>
          </a:p>
        </p:txBody>
      </p:sp>
      <p:sp>
        <p:nvSpPr>
          <p:cNvPr id="4" name="İçerik Yer Tutucusu 2">
            <a:extLst>
              <a:ext uri="{FF2B5EF4-FFF2-40B4-BE49-F238E27FC236}">
                <a16:creationId xmlns:a16="http://schemas.microsoft.com/office/drawing/2014/main" id="{A516C214-BE23-FDFC-0CB2-BFBF86299563}"/>
              </a:ext>
            </a:extLst>
          </p:cNvPr>
          <p:cNvSpPr txBox="1">
            <a:spLocks/>
          </p:cNvSpPr>
          <p:nvPr/>
        </p:nvSpPr>
        <p:spPr>
          <a:xfrm>
            <a:off x="2023874" y="1690688"/>
            <a:ext cx="1219199" cy="4351338"/>
          </a:xfrm>
          <a:prstGeom prst="rect">
            <a:avLst/>
          </a:prstGeom>
          <a:solidFill>
            <a:srgbClr val="02189C"/>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ormAutofit/>
          </a:bodyPr>
          <a:lstStyle>
            <a:lvl1pPr marL="193358" indent="-193358" algn="l" defTabSz="773434" rtl="0" eaLnBrk="1" latinLnBrk="0" hangingPunct="1">
              <a:lnSpc>
                <a:spcPct val="90000"/>
              </a:lnSpc>
              <a:spcBef>
                <a:spcPts val="846"/>
              </a:spcBef>
              <a:buFont typeface="Arial" panose="020B0604020202020204" pitchFamily="34" charset="0"/>
              <a:buChar char="•"/>
              <a:defRPr sz="2368" kern="1200">
                <a:solidFill>
                  <a:schemeClr val="tx1"/>
                </a:solidFill>
                <a:latin typeface="+mn-lt"/>
                <a:ea typeface="+mn-ea"/>
                <a:cs typeface="+mn-cs"/>
              </a:defRPr>
            </a:lvl1pPr>
            <a:lvl2pPr marL="580076" indent="-193358" algn="l" defTabSz="773434" rtl="0" eaLnBrk="1" latinLnBrk="0" hangingPunct="1">
              <a:lnSpc>
                <a:spcPct val="90000"/>
              </a:lnSpc>
              <a:spcBef>
                <a:spcPts val="423"/>
              </a:spcBef>
              <a:buFont typeface="Arial" panose="020B0604020202020204" pitchFamily="34" charset="0"/>
              <a:buChar char="•"/>
              <a:defRPr sz="2030" kern="1200">
                <a:solidFill>
                  <a:schemeClr val="tx1"/>
                </a:solidFill>
                <a:latin typeface="+mn-lt"/>
                <a:ea typeface="+mn-ea"/>
                <a:cs typeface="+mn-cs"/>
              </a:defRPr>
            </a:lvl2pPr>
            <a:lvl3pPr marL="966793" indent="-193358" algn="l" defTabSz="773434" rtl="0" eaLnBrk="1" latinLnBrk="0" hangingPunct="1">
              <a:lnSpc>
                <a:spcPct val="90000"/>
              </a:lnSpc>
              <a:spcBef>
                <a:spcPts val="423"/>
              </a:spcBef>
              <a:buFont typeface="Arial" panose="020B0604020202020204" pitchFamily="34" charset="0"/>
              <a:buChar char="•"/>
              <a:defRPr sz="1692" kern="1200">
                <a:solidFill>
                  <a:schemeClr val="tx1"/>
                </a:solidFill>
                <a:latin typeface="+mn-lt"/>
                <a:ea typeface="+mn-ea"/>
                <a:cs typeface="+mn-cs"/>
              </a:defRPr>
            </a:lvl3pPr>
            <a:lvl4pPr marL="1353510"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4pPr>
            <a:lvl5pPr marL="1740227"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5pPr>
            <a:lvl6pPr marL="2126945"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6pPr>
            <a:lvl7pPr marL="2513661"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7pPr>
            <a:lvl8pPr marL="2900379"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8pPr>
            <a:lvl9pPr marL="3287096"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9pPr>
          </a:lstStyle>
          <a:p>
            <a:pPr algn="ctr"/>
            <a:r>
              <a:rPr lang="tr-TR" sz="2800" b="1" dirty="0">
                <a:solidFill>
                  <a:schemeClr val="bg1"/>
                </a:solidFill>
              </a:rPr>
              <a:t>159</a:t>
            </a:r>
          </a:p>
          <a:p>
            <a:pPr algn="ctr"/>
            <a:r>
              <a:rPr lang="tr-TR" sz="2800" b="1" dirty="0">
                <a:solidFill>
                  <a:schemeClr val="bg1"/>
                </a:solidFill>
              </a:rPr>
              <a:t>259</a:t>
            </a:r>
          </a:p>
          <a:p>
            <a:pPr algn="ctr"/>
            <a:endParaRPr lang="tr-TR" sz="2800" b="1" dirty="0">
              <a:solidFill>
                <a:schemeClr val="bg1"/>
              </a:solidFill>
            </a:endParaRPr>
          </a:p>
          <a:p>
            <a:pPr algn="ctr"/>
            <a:r>
              <a:rPr lang="tr-TR" sz="2800" b="1" dirty="0">
                <a:solidFill>
                  <a:schemeClr val="bg1"/>
                </a:solidFill>
              </a:rPr>
              <a:t>340</a:t>
            </a:r>
          </a:p>
          <a:p>
            <a:pPr algn="ctr"/>
            <a:r>
              <a:rPr lang="tr-TR" sz="2800" b="1" dirty="0">
                <a:solidFill>
                  <a:schemeClr val="bg1"/>
                </a:solidFill>
              </a:rPr>
              <a:t>440</a:t>
            </a:r>
          </a:p>
          <a:p>
            <a:pPr algn="ctr"/>
            <a:endParaRPr lang="tr-TR" sz="2800" b="1" dirty="0">
              <a:solidFill>
                <a:schemeClr val="bg1"/>
              </a:solidFill>
            </a:endParaRPr>
          </a:p>
        </p:txBody>
      </p:sp>
      <p:sp>
        <p:nvSpPr>
          <p:cNvPr id="5" name="İçerik Yer Tutucusu 2">
            <a:extLst>
              <a:ext uri="{FF2B5EF4-FFF2-40B4-BE49-F238E27FC236}">
                <a16:creationId xmlns:a16="http://schemas.microsoft.com/office/drawing/2014/main" id="{5EB03D59-997F-A689-815D-58576ABE5380}"/>
              </a:ext>
            </a:extLst>
          </p:cNvPr>
          <p:cNvSpPr txBox="1">
            <a:spLocks/>
          </p:cNvSpPr>
          <p:nvPr/>
        </p:nvSpPr>
        <p:spPr>
          <a:xfrm>
            <a:off x="3660648" y="1690688"/>
            <a:ext cx="1219199" cy="4351338"/>
          </a:xfrm>
          <a:prstGeom prst="rect">
            <a:avLst/>
          </a:prstGeom>
          <a:solidFill>
            <a:srgbClr val="0070C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ormAutofit/>
          </a:bodyPr>
          <a:lstStyle>
            <a:lvl1pPr marL="193358" indent="-193358" algn="l" defTabSz="773434" rtl="0" eaLnBrk="1" latinLnBrk="0" hangingPunct="1">
              <a:lnSpc>
                <a:spcPct val="90000"/>
              </a:lnSpc>
              <a:spcBef>
                <a:spcPts val="846"/>
              </a:spcBef>
              <a:buFont typeface="Arial" panose="020B0604020202020204" pitchFamily="34" charset="0"/>
              <a:buChar char="•"/>
              <a:defRPr sz="2368" kern="1200">
                <a:solidFill>
                  <a:schemeClr val="tx1"/>
                </a:solidFill>
                <a:latin typeface="+mn-lt"/>
                <a:ea typeface="+mn-ea"/>
                <a:cs typeface="+mn-cs"/>
              </a:defRPr>
            </a:lvl1pPr>
            <a:lvl2pPr marL="580076" indent="-193358" algn="l" defTabSz="773434" rtl="0" eaLnBrk="1" latinLnBrk="0" hangingPunct="1">
              <a:lnSpc>
                <a:spcPct val="90000"/>
              </a:lnSpc>
              <a:spcBef>
                <a:spcPts val="423"/>
              </a:spcBef>
              <a:buFont typeface="Arial" panose="020B0604020202020204" pitchFamily="34" charset="0"/>
              <a:buChar char="•"/>
              <a:defRPr sz="2030" kern="1200">
                <a:solidFill>
                  <a:schemeClr val="tx1"/>
                </a:solidFill>
                <a:latin typeface="+mn-lt"/>
                <a:ea typeface="+mn-ea"/>
                <a:cs typeface="+mn-cs"/>
              </a:defRPr>
            </a:lvl2pPr>
            <a:lvl3pPr marL="966793" indent="-193358" algn="l" defTabSz="773434" rtl="0" eaLnBrk="1" latinLnBrk="0" hangingPunct="1">
              <a:lnSpc>
                <a:spcPct val="90000"/>
              </a:lnSpc>
              <a:spcBef>
                <a:spcPts val="423"/>
              </a:spcBef>
              <a:buFont typeface="Arial" panose="020B0604020202020204" pitchFamily="34" charset="0"/>
              <a:buChar char="•"/>
              <a:defRPr sz="1692" kern="1200">
                <a:solidFill>
                  <a:schemeClr val="tx1"/>
                </a:solidFill>
                <a:latin typeface="+mn-lt"/>
                <a:ea typeface="+mn-ea"/>
                <a:cs typeface="+mn-cs"/>
              </a:defRPr>
            </a:lvl3pPr>
            <a:lvl4pPr marL="1353510"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4pPr>
            <a:lvl5pPr marL="1740227"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5pPr>
            <a:lvl6pPr marL="2126945"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6pPr>
            <a:lvl7pPr marL="2513661"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7pPr>
            <a:lvl8pPr marL="2900379"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8pPr>
            <a:lvl9pPr marL="3287096"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9pPr>
          </a:lstStyle>
          <a:p>
            <a:pPr algn="ctr"/>
            <a:r>
              <a:rPr lang="tr-TR" sz="2800" b="1" dirty="0">
                <a:solidFill>
                  <a:schemeClr val="bg1"/>
                </a:solidFill>
              </a:rPr>
              <a:t>180</a:t>
            </a:r>
          </a:p>
          <a:p>
            <a:pPr algn="ctr"/>
            <a:r>
              <a:rPr lang="tr-TR" sz="2800" b="1" dirty="0">
                <a:solidFill>
                  <a:schemeClr val="bg1"/>
                </a:solidFill>
              </a:rPr>
              <a:t>280</a:t>
            </a:r>
          </a:p>
          <a:p>
            <a:pPr algn="ctr"/>
            <a:endParaRPr lang="tr-TR" sz="2800" b="1" dirty="0">
              <a:solidFill>
                <a:schemeClr val="bg1"/>
              </a:solidFill>
            </a:endParaRPr>
          </a:p>
          <a:p>
            <a:pPr algn="ctr"/>
            <a:r>
              <a:rPr lang="tr-TR" sz="2800" b="1" dirty="0">
                <a:solidFill>
                  <a:schemeClr val="bg1"/>
                </a:solidFill>
              </a:rPr>
              <a:t>380</a:t>
            </a:r>
          </a:p>
          <a:p>
            <a:pPr algn="ctr"/>
            <a:r>
              <a:rPr lang="tr-TR" sz="2800" b="1" dirty="0">
                <a:solidFill>
                  <a:schemeClr val="bg1"/>
                </a:solidFill>
              </a:rPr>
              <a:t>480</a:t>
            </a:r>
          </a:p>
          <a:p>
            <a:pPr algn="ctr"/>
            <a:endParaRPr lang="tr-TR" sz="2800" b="1" dirty="0">
              <a:solidFill>
                <a:schemeClr val="bg1"/>
              </a:solidFill>
            </a:endParaRPr>
          </a:p>
        </p:txBody>
      </p:sp>
      <p:sp>
        <p:nvSpPr>
          <p:cNvPr id="6" name="İçerik Yer Tutucusu 2">
            <a:extLst>
              <a:ext uri="{FF2B5EF4-FFF2-40B4-BE49-F238E27FC236}">
                <a16:creationId xmlns:a16="http://schemas.microsoft.com/office/drawing/2014/main" id="{3B0F0778-7365-A7A2-4441-1D15BB08D496}"/>
              </a:ext>
            </a:extLst>
          </p:cNvPr>
          <p:cNvSpPr txBox="1">
            <a:spLocks/>
          </p:cNvSpPr>
          <p:nvPr/>
        </p:nvSpPr>
        <p:spPr>
          <a:xfrm>
            <a:off x="6976871" y="1690688"/>
            <a:ext cx="1219199" cy="4351338"/>
          </a:xfrm>
          <a:prstGeom prst="rect">
            <a:avLst/>
          </a:prstGeom>
          <a:solidFill>
            <a:srgbClr val="0070C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oAutofit/>
          </a:bodyPr>
          <a:lstStyle>
            <a:lvl1pPr marL="193358" indent="-193358" algn="l" defTabSz="773434" rtl="0" eaLnBrk="1" latinLnBrk="0" hangingPunct="1">
              <a:lnSpc>
                <a:spcPct val="90000"/>
              </a:lnSpc>
              <a:spcBef>
                <a:spcPts val="846"/>
              </a:spcBef>
              <a:buFont typeface="Arial" panose="020B0604020202020204" pitchFamily="34" charset="0"/>
              <a:buChar char="•"/>
              <a:defRPr sz="2368" kern="1200">
                <a:solidFill>
                  <a:schemeClr val="tx1"/>
                </a:solidFill>
                <a:latin typeface="+mn-lt"/>
                <a:ea typeface="+mn-ea"/>
                <a:cs typeface="+mn-cs"/>
              </a:defRPr>
            </a:lvl1pPr>
            <a:lvl2pPr marL="580076" indent="-193358" algn="l" defTabSz="773434" rtl="0" eaLnBrk="1" latinLnBrk="0" hangingPunct="1">
              <a:lnSpc>
                <a:spcPct val="90000"/>
              </a:lnSpc>
              <a:spcBef>
                <a:spcPts val="423"/>
              </a:spcBef>
              <a:buFont typeface="Arial" panose="020B0604020202020204" pitchFamily="34" charset="0"/>
              <a:buChar char="•"/>
              <a:defRPr sz="2030" kern="1200">
                <a:solidFill>
                  <a:schemeClr val="tx1"/>
                </a:solidFill>
                <a:latin typeface="+mn-lt"/>
                <a:ea typeface="+mn-ea"/>
                <a:cs typeface="+mn-cs"/>
              </a:defRPr>
            </a:lvl2pPr>
            <a:lvl3pPr marL="966793" indent="-193358" algn="l" defTabSz="773434" rtl="0" eaLnBrk="1" latinLnBrk="0" hangingPunct="1">
              <a:lnSpc>
                <a:spcPct val="90000"/>
              </a:lnSpc>
              <a:spcBef>
                <a:spcPts val="423"/>
              </a:spcBef>
              <a:buFont typeface="Arial" panose="020B0604020202020204" pitchFamily="34" charset="0"/>
              <a:buChar char="•"/>
              <a:defRPr sz="1692" kern="1200">
                <a:solidFill>
                  <a:schemeClr val="tx1"/>
                </a:solidFill>
                <a:latin typeface="+mn-lt"/>
                <a:ea typeface="+mn-ea"/>
                <a:cs typeface="+mn-cs"/>
              </a:defRPr>
            </a:lvl3pPr>
            <a:lvl4pPr marL="1353510"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4pPr>
            <a:lvl5pPr marL="1740227"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5pPr>
            <a:lvl6pPr marL="2126945"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6pPr>
            <a:lvl7pPr marL="2513661"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7pPr>
            <a:lvl8pPr marL="2900379"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8pPr>
            <a:lvl9pPr marL="3287096"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9pPr>
          </a:lstStyle>
          <a:p>
            <a:pPr algn="ctr"/>
            <a:r>
              <a:rPr lang="tr-TR" sz="2400" b="1" dirty="0">
                <a:solidFill>
                  <a:schemeClr val="bg1"/>
                </a:solidFill>
              </a:rPr>
              <a:t>250</a:t>
            </a:r>
          </a:p>
          <a:p>
            <a:pPr algn="ctr"/>
            <a:r>
              <a:rPr lang="tr-TR" sz="2400" b="1" dirty="0">
                <a:solidFill>
                  <a:schemeClr val="bg1"/>
                </a:solidFill>
              </a:rPr>
              <a:t>251</a:t>
            </a:r>
          </a:p>
          <a:p>
            <a:pPr algn="ctr"/>
            <a:r>
              <a:rPr lang="tr-TR" sz="2400" b="1" dirty="0">
                <a:solidFill>
                  <a:schemeClr val="bg1"/>
                </a:solidFill>
              </a:rPr>
              <a:t>252</a:t>
            </a:r>
          </a:p>
          <a:p>
            <a:pPr algn="ctr"/>
            <a:r>
              <a:rPr lang="tr-TR" sz="2400" b="1" dirty="0">
                <a:solidFill>
                  <a:schemeClr val="bg1"/>
                </a:solidFill>
              </a:rPr>
              <a:t>253</a:t>
            </a:r>
          </a:p>
          <a:p>
            <a:pPr algn="ctr"/>
            <a:r>
              <a:rPr lang="tr-TR" sz="2400" b="1" dirty="0">
                <a:solidFill>
                  <a:schemeClr val="bg1"/>
                </a:solidFill>
              </a:rPr>
              <a:t>254</a:t>
            </a:r>
          </a:p>
          <a:p>
            <a:pPr algn="ctr"/>
            <a:r>
              <a:rPr lang="tr-TR" sz="2400" b="1" dirty="0">
                <a:solidFill>
                  <a:schemeClr val="bg1"/>
                </a:solidFill>
              </a:rPr>
              <a:t>255</a:t>
            </a:r>
          </a:p>
          <a:p>
            <a:pPr algn="ctr"/>
            <a:r>
              <a:rPr lang="tr-TR" sz="2400" b="1" dirty="0">
                <a:solidFill>
                  <a:schemeClr val="bg1"/>
                </a:solidFill>
              </a:rPr>
              <a:t>256</a:t>
            </a:r>
          </a:p>
          <a:p>
            <a:pPr algn="ctr"/>
            <a:r>
              <a:rPr lang="tr-TR" sz="2400" b="1" dirty="0">
                <a:solidFill>
                  <a:schemeClr val="bg1"/>
                </a:solidFill>
              </a:rPr>
              <a:t>258</a:t>
            </a:r>
          </a:p>
          <a:p>
            <a:pPr algn="ctr"/>
            <a:r>
              <a:rPr lang="tr-TR" sz="2400" b="1" dirty="0">
                <a:solidFill>
                  <a:schemeClr val="bg1"/>
                </a:solidFill>
              </a:rPr>
              <a:t>260</a:t>
            </a:r>
          </a:p>
          <a:p>
            <a:pPr algn="ctr"/>
            <a:r>
              <a:rPr lang="tr-TR" sz="2400" b="1" dirty="0">
                <a:solidFill>
                  <a:schemeClr val="bg1"/>
                </a:solidFill>
              </a:rPr>
              <a:t>…</a:t>
            </a:r>
          </a:p>
        </p:txBody>
      </p:sp>
      <p:sp>
        <p:nvSpPr>
          <p:cNvPr id="7" name="İçerik Yer Tutucusu 2">
            <a:extLst>
              <a:ext uri="{FF2B5EF4-FFF2-40B4-BE49-F238E27FC236}">
                <a16:creationId xmlns:a16="http://schemas.microsoft.com/office/drawing/2014/main" id="{A09C30AC-DE92-72FE-DC71-34352D4F06F7}"/>
              </a:ext>
            </a:extLst>
          </p:cNvPr>
          <p:cNvSpPr txBox="1">
            <a:spLocks/>
          </p:cNvSpPr>
          <p:nvPr/>
        </p:nvSpPr>
        <p:spPr>
          <a:xfrm>
            <a:off x="5340097" y="1690688"/>
            <a:ext cx="1219199" cy="4351338"/>
          </a:xfrm>
          <a:prstGeom prst="rect">
            <a:avLst/>
          </a:prstGeom>
          <a:solidFill>
            <a:srgbClr val="02189C"/>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ormAutofit/>
          </a:bodyPr>
          <a:lstStyle>
            <a:lvl1pPr marL="193358" indent="-193358" algn="l" defTabSz="773434" rtl="0" eaLnBrk="1" latinLnBrk="0" hangingPunct="1">
              <a:lnSpc>
                <a:spcPct val="90000"/>
              </a:lnSpc>
              <a:spcBef>
                <a:spcPts val="846"/>
              </a:spcBef>
              <a:buFont typeface="Arial" panose="020B0604020202020204" pitchFamily="34" charset="0"/>
              <a:buChar char="•"/>
              <a:defRPr sz="2368" kern="1200">
                <a:solidFill>
                  <a:schemeClr val="tx1"/>
                </a:solidFill>
                <a:latin typeface="+mn-lt"/>
                <a:ea typeface="+mn-ea"/>
                <a:cs typeface="+mn-cs"/>
              </a:defRPr>
            </a:lvl1pPr>
            <a:lvl2pPr marL="580076" indent="-193358" algn="l" defTabSz="773434" rtl="0" eaLnBrk="1" latinLnBrk="0" hangingPunct="1">
              <a:lnSpc>
                <a:spcPct val="90000"/>
              </a:lnSpc>
              <a:spcBef>
                <a:spcPts val="423"/>
              </a:spcBef>
              <a:buFont typeface="Arial" panose="020B0604020202020204" pitchFamily="34" charset="0"/>
              <a:buChar char="•"/>
              <a:defRPr sz="2030" kern="1200">
                <a:solidFill>
                  <a:schemeClr val="tx1"/>
                </a:solidFill>
                <a:latin typeface="+mn-lt"/>
                <a:ea typeface="+mn-ea"/>
                <a:cs typeface="+mn-cs"/>
              </a:defRPr>
            </a:lvl2pPr>
            <a:lvl3pPr marL="966793" indent="-193358" algn="l" defTabSz="773434" rtl="0" eaLnBrk="1" latinLnBrk="0" hangingPunct="1">
              <a:lnSpc>
                <a:spcPct val="90000"/>
              </a:lnSpc>
              <a:spcBef>
                <a:spcPts val="423"/>
              </a:spcBef>
              <a:buFont typeface="Arial" panose="020B0604020202020204" pitchFamily="34" charset="0"/>
              <a:buChar char="•"/>
              <a:defRPr sz="1692" kern="1200">
                <a:solidFill>
                  <a:schemeClr val="tx1"/>
                </a:solidFill>
                <a:latin typeface="+mn-lt"/>
                <a:ea typeface="+mn-ea"/>
                <a:cs typeface="+mn-cs"/>
              </a:defRPr>
            </a:lvl3pPr>
            <a:lvl4pPr marL="1353510"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4pPr>
            <a:lvl5pPr marL="1740227"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5pPr>
            <a:lvl6pPr marL="2126945"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6pPr>
            <a:lvl7pPr marL="2513661"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7pPr>
            <a:lvl8pPr marL="2900379"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8pPr>
            <a:lvl9pPr marL="3287096"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9pPr>
          </a:lstStyle>
          <a:p>
            <a:pPr algn="ctr"/>
            <a:r>
              <a:rPr lang="tr-TR" sz="2800" b="1" dirty="0">
                <a:solidFill>
                  <a:schemeClr val="bg1"/>
                </a:solidFill>
              </a:rPr>
              <a:t>240</a:t>
            </a:r>
          </a:p>
          <a:p>
            <a:pPr algn="ctr"/>
            <a:r>
              <a:rPr lang="tr-TR" sz="2800" b="1" dirty="0">
                <a:solidFill>
                  <a:schemeClr val="bg1"/>
                </a:solidFill>
              </a:rPr>
              <a:t>242</a:t>
            </a:r>
          </a:p>
          <a:p>
            <a:pPr algn="ctr"/>
            <a:r>
              <a:rPr lang="tr-TR" sz="2800" b="1" dirty="0">
                <a:solidFill>
                  <a:schemeClr val="bg1"/>
                </a:solidFill>
              </a:rPr>
              <a:t>245</a:t>
            </a:r>
          </a:p>
          <a:p>
            <a:pPr algn="ctr"/>
            <a:endParaRPr lang="tr-TR" sz="2800" b="1" dirty="0">
              <a:solidFill>
                <a:schemeClr val="bg1"/>
              </a:solidFill>
            </a:endParaRPr>
          </a:p>
          <a:p>
            <a:pPr algn="ctr"/>
            <a:endParaRPr lang="tr-TR" sz="2800" b="1" dirty="0">
              <a:solidFill>
                <a:schemeClr val="bg1"/>
              </a:solidFill>
            </a:endParaRPr>
          </a:p>
        </p:txBody>
      </p:sp>
      <p:sp>
        <p:nvSpPr>
          <p:cNvPr id="8" name="İçerik Yer Tutucusu 2">
            <a:extLst>
              <a:ext uri="{FF2B5EF4-FFF2-40B4-BE49-F238E27FC236}">
                <a16:creationId xmlns:a16="http://schemas.microsoft.com/office/drawing/2014/main" id="{D0F01FE0-B323-7C01-9E43-32CE5029ACE7}"/>
              </a:ext>
            </a:extLst>
          </p:cNvPr>
          <p:cNvSpPr txBox="1">
            <a:spLocks/>
          </p:cNvSpPr>
          <p:nvPr/>
        </p:nvSpPr>
        <p:spPr>
          <a:xfrm>
            <a:off x="10250419" y="1690688"/>
            <a:ext cx="1219199" cy="4351338"/>
          </a:xfrm>
          <a:prstGeom prst="rect">
            <a:avLst/>
          </a:prstGeom>
          <a:solidFill>
            <a:srgbClr val="0070C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oAutofit/>
          </a:bodyPr>
          <a:lstStyle>
            <a:lvl1pPr marL="193358" indent="-193358" algn="l" defTabSz="773434" rtl="0" eaLnBrk="1" latinLnBrk="0" hangingPunct="1">
              <a:lnSpc>
                <a:spcPct val="90000"/>
              </a:lnSpc>
              <a:spcBef>
                <a:spcPts val="846"/>
              </a:spcBef>
              <a:buFont typeface="Arial" panose="020B0604020202020204" pitchFamily="34" charset="0"/>
              <a:buChar char="•"/>
              <a:defRPr sz="2368" kern="1200">
                <a:solidFill>
                  <a:schemeClr val="tx1"/>
                </a:solidFill>
                <a:latin typeface="+mn-lt"/>
                <a:ea typeface="+mn-ea"/>
                <a:cs typeface="+mn-cs"/>
              </a:defRPr>
            </a:lvl1pPr>
            <a:lvl2pPr marL="580076" indent="-193358" algn="l" defTabSz="773434" rtl="0" eaLnBrk="1" latinLnBrk="0" hangingPunct="1">
              <a:lnSpc>
                <a:spcPct val="90000"/>
              </a:lnSpc>
              <a:spcBef>
                <a:spcPts val="423"/>
              </a:spcBef>
              <a:buFont typeface="Arial" panose="020B0604020202020204" pitchFamily="34" charset="0"/>
              <a:buChar char="•"/>
              <a:defRPr sz="2030" kern="1200">
                <a:solidFill>
                  <a:schemeClr val="tx1"/>
                </a:solidFill>
                <a:latin typeface="+mn-lt"/>
                <a:ea typeface="+mn-ea"/>
                <a:cs typeface="+mn-cs"/>
              </a:defRPr>
            </a:lvl2pPr>
            <a:lvl3pPr marL="966793" indent="-193358" algn="l" defTabSz="773434" rtl="0" eaLnBrk="1" latinLnBrk="0" hangingPunct="1">
              <a:lnSpc>
                <a:spcPct val="90000"/>
              </a:lnSpc>
              <a:spcBef>
                <a:spcPts val="423"/>
              </a:spcBef>
              <a:buFont typeface="Arial" panose="020B0604020202020204" pitchFamily="34" charset="0"/>
              <a:buChar char="•"/>
              <a:defRPr sz="1692" kern="1200">
                <a:solidFill>
                  <a:schemeClr val="tx1"/>
                </a:solidFill>
                <a:latin typeface="+mn-lt"/>
                <a:ea typeface="+mn-ea"/>
                <a:cs typeface="+mn-cs"/>
              </a:defRPr>
            </a:lvl3pPr>
            <a:lvl4pPr marL="1353510"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4pPr>
            <a:lvl5pPr marL="1740227"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5pPr>
            <a:lvl6pPr marL="2126945"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6pPr>
            <a:lvl7pPr marL="2513661"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7pPr>
            <a:lvl8pPr marL="2900379"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8pPr>
            <a:lvl9pPr marL="3287096"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9pPr>
          </a:lstStyle>
          <a:p>
            <a:pPr algn="ctr"/>
            <a:r>
              <a:rPr lang="tr-TR" sz="2000" b="1" dirty="0">
                <a:solidFill>
                  <a:schemeClr val="bg1"/>
                </a:solidFill>
              </a:rPr>
              <a:t>500</a:t>
            </a:r>
          </a:p>
          <a:p>
            <a:pPr algn="ctr"/>
            <a:r>
              <a:rPr lang="tr-TR" sz="2000" b="1" dirty="0">
                <a:solidFill>
                  <a:schemeClr val="bg1"/>
                </a:solidFill>
              </a:rPr>
              <a:t>501</a:t>
            </a:r>
          </a:p>
          <a:p>
            <a:pPr algn="ctr"/>
            <a:r>
              <a:rPr lang="tr-TR" sz="2000" b="1" dirty="0">
                <a:solidFill>
                  <a:schemeClr val="bg1"/>
                </a:solidFill>
              </a:rPr>
              <a:t>502</a:t>
            </a:r>
          </a:p>
          <a:p>
            <a:pPr algn="ctr"/>
            <a:r>
              <a:rPr lang="tr-TR" sz="2000" b="1" dirty="0">
                <a:solidFill>
                  <a:schemeClr val="bg1"/>
                </a:solidFill>
              </a:rPr>
              <a:t>503</a:t>
            </a:r>
          </a:p>
          <a:p>
            <a:pPr algn="ctr"/>
            <a:r>
              <a:rPr lang="tr-TR" sz="2000" b="1" dirty="0">
                <a:solidFill>
                  <a:schemeClr val="bg1"/>
                </a:solidFill>
              </a:rPr>
              <a:t>520</a:t>
            </a:r>
          </a:p>
          <a:p>
            <a:pPr algn="ctr"/>
            <a:r>
              <a:rPr lang="tr-TR" sz="2000" b="1" dirty="0">
                <a:solidFill>
                  <a:schemeClr val="bg1"/>
                </a:solidFill>
              </a:rPr>
              <a:t>521</a:t>
            </a:r>
          </a:p>
          <a:p>
            <a:pPr algn="ctr"/>
            <a:r>
              <a:rPr lang="tr-TR" sz="2000" b="1" dirty="0">
                <a:solidFill>
                  <a:schemeClr val="bg1"/>
                </a:solidFill>
              </a:rPr>
              <a:t>540</a:t>
            </a:r>
          </a:p>
          <a:p>
            <a:pPr algn="ctr"/>
            <a:r>
              <a:rPr lang="tr-TR" sz="2000" b="1" dirty="0">
                <a:solidFill>
                  <a:schemeClr val="bg1"/>
                </a:solidFill>
              </a:rPr>
              <a:t>541</a:t>
            </a:r>
          </a:p>
          <a:p>
            <a:pPr algn="ctr"/>
            <a:r>
              <a:rPr lang="tr-TR" sz="2000" b="1" dirty="0">
                <a:solidFill>
                  <a:schemeClr val="bg1"/>
                </a:solidFill>
              </a:rPr>
              <a:t>542</a:t>
            </a:r>
          </a:p>
          <a:p>
            <a:pPr algn="ctr"/>
            <a:r>
              <a:rPr lang="tr-TR" sz="2000" b="1" dirty="0">
                <a:solidFill>
                  <a:schemeClr val="bg1"/>
                </a:solidFill>
              </a:rPr>
              <a:t>570</a:t>
            </a:r>
          </a:p>
          <a:p>
            <a:pPr algn="ctr"/>
            <a:r>
              <a:rPr lang="tr-TR" sz="2000" b="1" dirty="0">
                <a:solidFill>
                  <a:schemeClr val="bg1"/>
                </a:solidFill>
              </a:rPr>
              <a:t>580</a:t>
            </a:r>
          </a:p>
          <a:p>
            <a:pPr algn="ctr"/>
            <a:endParaRPr lang="tr-TR" sz="2000" b="1" dirty="0">
              <a:solidFill>
                <a:schemeClr val="bg1"/>
              </a:solidFill>
            </a:endParaRPr>
          </a:p>
          <a:p>
            <a:pPr algn="ctr"/>
            <a:endParaRPr lang="tr-TR" sz="2000" b="1" dirty="0">
              <a:solidFill>
                <a:schemeClr val="bg1"/>
              </a:solidFill>
            </a:endParaRPr>
          </a:p>
          <a:p>
            <a:pPr algn="ctr"/>
            <a:endParaRPr lang="tr-TR" sz="2000" b="1" dirty="0">
              <a:solidFill>
                <a:schemeClr val="bg1"/>
              </a:solidFill>
            </a:endParaRPr>
          </a:p>
        </p:txBody>
      </p:sp>
      <p:sp>
        <p:nvSpPr>
          <p:cNvPr id="9" name="İçerik Yer Tutucusu 2">
            <a:extLst>
              <a:ext uri="{FF2B5EF4-FFF2-40B4-BE49-F238E27FC236}">
                <a16:creationId xmlns:a16="http://schemas.microsoft.com/office/drawing/2014/main" id="{B162D512-EAA9-74E7-BF2B-DA230A43AC37}"/>
              </a:ext>
            </a:extLst>
          </p:cNvPr>
          <p:cNvSpPr txBox="1">
            <a:spLocks/>
          </p:cNvSpPr>
          <p:nvPr/>
        </p:nvSpPr>
        <p:spPr>
          <a:xfrm>
            <a:off x="8613645" y="1690688"/>
            <a:ext cx="1219199" cy="4351338"/>
          </a:xfrm>
          <a:prstGeom prst="rect">
            <a:avLst/>
          </a:prstGeom>
          <a:solidFill>
            <a:srgbClr val="02189C"/>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ormAutofit/>
          </a:bodyPr>
          <a:lstStyle>
            <a:lvl1pPr marL="193358" indent="-193358" algn="l" defTabSz="773434" rtl="0" eaLnBrk="1" latinLnBrk="0" hangingPunct="1">
              <a:lnSpc>
                <a:spcPct val="90000"/>
              </a:lnSpc>
              <a:spcBef>
                <a:spcPts val="846"/>
              </a:spcBef>
              <a:buFont typeface="Arial" panose="020B0604020202020204" pitchFamily="34" charset="0"/>
              <a:buChar char="•"/>
              <a:defRPr sz="2368" kern="1200">
                <a:solidFill>
                  <a:schemeClr val="tx1"/>
                </a:solidFill>
                <a:latin typeface="+mn-lt"/>
                <a:ea typeface="+mn-ea"/>
                <a:cs typeface="+mn-cs"/>
              </a:defRPr>
            </a:lvl1pPr>
            <a:lvl2pPr marL="580076" indent="-193358" algn="l" defTabSz="773434" rtl="0" eaLnBrk="1" latinLnBrk="0" hangingPunct="1">
              <a:lnSpc>
                <a:spcPct val="90000"/>
              </a:lnSpc>
              <a:spcBef>
                <a:spcPts val="423"/>
              </a:spcBef>
              <a:buFont typeface="Arial" panose="020B0604020202020204" pitchFamily="34" charset="0"/>
              <a:buChar char="•"/>
              <a:defRPr sz="2030" kern="1200">
                <a:solidFill>
                  <a:schemeClr val="tx1"/>
                </a:solidFill>
                <a:latin typeface="+mn-lt"/>
                <a:ea typeface="+mn-ea"/>
                <a:cs typeface="+mn-cs"/>
              </a:defRPr>
            </a:lvl2pPr>
            <a:lvl3pPr marL="966793" indent="-193358" algn="l" defTabSz="773434" rtl="0" eaLnBrk="1" latinLnBrk="0" hangingPunct="1">
              <a:lnSpc>
                <a:spcPct val="90000"/>
              </a:lnSpc>
              <a:spcBef>
                <a:spcPts val="423"/>
              </a:spcBef>
              <a:buFont typeface="Arial" panose="020B0604020202020204" pitchFamily="34" charset="0"/>
              <a:buChar char="•"/>
              <a:defRPr sz="1692" kern="1200">
                <a:solidFill>
                  <a:schemeClr val="tx1"/>
                </a:solidFill>
                <a:latin typeface="+mn-lt"/>
                <a:ea typeface="+mn-ea"/>
                <a:cs typeface="+mn-cs"/>
              </a:defRPr>
            </a:lvl3pPr>
            <a:lvl4pPr marL="1353510"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4pPr>
            <a:lvl5pPr marL="1740227"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5pPr>
            <a:lvl6pPr marL="2126945"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6pPr>
            <a:lvl7pPr marL="2513661"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7pPr>
            <a:lvl8pPr marL="2900379"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8pPr>
            <a:lvl9pPr marL="3287096" indent="-193358" algn="l" defTabSz="773434" rtl="0" eaLnBrk="1" latinLnBrk="0" hangingPunct="1">
              <a:lnSpc>
                <a:spcPct val="90000"/>
              </a:lnSpc>
              <a:spcBef>
                <a:spcPts val="423"/>
              </a:spcBef>
              <a:buFont typeface="Arial" panose="020B0604020202020204" pitchFamily="34" charset="0"/>
              <a:buChar char="•"/>
              <a:defRPr sz="1522" kern="1200">
                <a:solidFill>
                  <a:schemeClr val="tx1"/>
                </a:solidFill>
                <a:latin typeface="+mn-lt"/>
                <a:ea typeface="+mn-ea"/>
                <a:cs typeface="+mn-cs"/>
              </a:defRPr>
            </a:lvl9pPr>
          </a:lstStyle>
          <a:p>
            <a:pPr algn="ctr"/>
            <a:r>
              <a:rPr lang="tr-TR" sz="2800" b="1" dirty="0">
                <a:solidFill>
                  <a:schemeClr val="bg1"/>
                </a:solidFill>
              </a:rPr>
              <a:t>257</a:t>
            </a:r>
          </a:p>
          <a:p>
            <a:pPr algn="ctr"/>
            <a:r>
              <a:rPr lang="tr-TR" sz="2800" b="1" dirty="0">
                <a:solidFill>
                  <a:schemeClr val="bg1"/>
                </a:solidFill>
              </a:rPr>
              <a:t>268</a:t>
            </a:r>
          </a:p>
          <a:p>
            <a:pPr algn="ctr"/>
            <a:endParaRPr lang="tr-TR" sz="2800" b="1" dirty="0">
              <a:solidFill>
                <a:schemeClr val="bg1"/>
              </a:solidFill>
            </a:endParaRPr>
          </a:p>
          <a:p>
            <a:pPr algn="ctr"/>
            <a:endParaRPr lang="tr-TR" sz="2800" b="1" dirty="0">
              <a:solidFill>
                <a:schemeClr val="bg1"/>
              </a:solidFill>
            </a:endParaRPr>
          </a:p>
        </p:txBody>
      </p:sp>
    </p:spTree>
    <p:extLst>
      <p:ext uri="{BB962C8B-B14F-4D97-AF65-F5344CB8AC3E}">
        <p14:creationId xmlns:p14="http://schemas.microsoft.com/office/powerpoint/2010/main" val="63992236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1283</TotalTime>
  <Words>1430</Words>
  <Application>Microsoft Office PowerPoint</Application>
  <PresentationFormat>Geniş ekran</PresentationFormat>
  <Paragraphs>176</Paragraphs>
  <Slides>29</Slides>
  <Notes>1</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29</vt:i4>
      </vt:variant>
    </vt:vector>
  </HeadingPairs>
  <TitlesOfParts>
    <vt:vector size="38" baseType="lpstr">
      <vt:lpstr>Arial</vt:lpstr>
      <vt:lpstr>Calibri</vt:lpstr>
      <vt:lpstr>Calibri Light</vt:lpstr>
      <vt:lpstr>Comic Sans MS</vt:lpstr>
      <vt:lpstr>Open Sans</vt:lpstr>
      <vt:lpstr>Times New Roman</vt:lpstr>
      <vt:lpstr>Wingdings</vt:lpstr>
      <vt:lpstr>Office Teması</vt:lpstr>
      <vt:lpstr>2_Office Teması</vt:lpstr>
      <vt:lpstr>PowerPoint Sunusu</vt:lpstr>
      <vt:lpstr>PowerPoint Sunusu</vt:lpstr>
      <vt:lpstr>563 nolu VUK Genel Tebliği:</vt:lpstr>
      <vt:lpstr>563 nolu VUK Genel Tebliği:</vt:lpstr>
      <vt:lpstr>TAŞIMA KATSAYISI / DÜZELTME KATSAYISI</vt:lpstr>
      <vt:lpstr>2024 DÜZELTMESİNDE  TAŞIMA KATSAYISI </vt:lpstr>
      <vt:lpstr>DÜZELTME KATSAYISI</vt:lpstr>
      <vt:lpstr>2024 Enflasyon düzeltmesi adımları:</vt:lpstr>
      <vt:lpstr>HESAPLARIN DÜZELTİLMESİNDE ÖZELLİKLİ KONULAR</vt:lpstr>
      <vt:lpstr>150, 151, 152, 153, 157 KODLU HESAPLAR</vt:lpstr>
      <vt:lpstr>Stoklar için toplulaştırılmış yöntemlere göre düzeltme katsayısı</vt:lpstr>
      <vt:lpstr>“Basit Ortalama Yöntemi”</vt:lpstr>
      <vt:lpstr>“Hareketli ağırlıklı ortalama yöntemi”</vt:lpstr>
      <vt:lpstr>159, 259 / 340, 440 KODLU HESAPLAR</vt:lpstr>
      <vt:lpstr>180, 280 / 380, 480 KODLU HESAPLAR</vt:lpstr>
      <vt:lpstr>240, 242, 245 KODLU HESAPLAR</vt:lpstr>
      <vt:lpstr>250, 251, 252, 253, 254, 255, 256, 258, 260 … KODLU HESAPLAR</vt:lpstr>
      <vt:lpstr>REEL OLMAYAN FİNANSMAN MALİYETİ   (ROFM)</vt:lpstr>
      <vt:lpstr>Reel olmayan finansman maliyeti ihtiva edebilecek parasal olmayan varlıklar</vt:lpstr>
      <vt:lpstr>258. Yapılmakta Olan Yatırımlar Hesabının düzeltme Karşısındaki Durumu?</vt:lpstr>
      <vt:lpstr>257, 268 KODLU HESAPLAR</vt:lpstr>
      <vt:lpstr>170, 178, 350, 358 KODLU HESAPLAR</vt:lpstr>
      <vt:lpstr>ÖZ SERMAYE KALEMLERİNDE ENFLASYON DÜZELTMESİ</vt:lpstr>
      <vt:lpstr>PowerPoint Sunusu</vt:lpstr>
      <vt:lpstr>Enflasyon düzeltmesi sonrası Ar-Ge ve tasarım harcamalarının düzeltme farklarının Ar-Ge ve tasarım indirimine konu edilip edilmeyeceği ?</vt:lpstr>
      <vt:lpstr>İndirimli kurumlar vergisi uygulaması kapsamında enflasyon düzeltmesi sonrası bilançonun aktifinde izlenen harcamalara ilişkin düzeltme farklarının yatırıma katkı tutarının hesabında dikkate alınıp alınmayacağı ?</vt:lpstr>
      <vt:lpstr>Enflasyon düzeltmesi sonrası oluşan kar veya zararların istisna kazançlar karşısındaki durumu ?</vt:lpstr>
      <vt:lpstr>Münhasıran ihracat faaliyetiyle iştigal eden kurumlar ile sanayi sicil belgesini haiz olup münhasıran üretim faaliyetiyle iştigal eden kurumlarda enflasyon düzeltmesi sonrası kurumlar vergisi oranının tespiti ?</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irfan vural</dc:creator>
  <cp:lastModifiedBy>irfan vural</cp:lastModifiedBy>
  <cp:revision>28</cp:revision>
  <dcterms:created xsi:type="dcterms:W3CDTF">2024-04-28T16:39:52Z</dcterms:created>
  <dcterms:modified xsi:type="dcterms:W3CDTF">2024-11-07T06:27:36Z</dcterms:modified>
</cp:coreProperties>
</file>