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3" r:id="rId3"/>
    <p:sldId id="331" r:id="rId4"/>
    <p:sldId id="257" r:id="rId5"/>
    <p:sldId id="332" r:id="rId6"/>
    <p:sldId id="333" r:id="rId7"/>
    <p:sldId id="334" r:id="rId8"/>
    <p:sldId id="339" r:id="rId9"/>
    <p:sldId id="335" r:id="rId10"/>
    <p:sldId id="336" r:id="rId11"/>
    <p:sldId id="337" r:id="rId12"/>
    <p:sldId id="338" r:id="rId13"/>
    <p:sldId id="354" r:id="rId14"/>
    <p:sldId id="363" r:id="rId15"/>
    <p:sldId id="364" r:id="rId16"/>
    <p:sldId id="365" r:id="rId17"/>
    <p:sldId id="355" r:id="rId18"/>
    <p:sldId id="341" r:id="rId19"/>
    <p:sldId id="342" r:id="rId20"/>
    <p:sldId id="343" r:id="rId21"/>
    <p:sldId id="356" r:id="rId22"/>
    <p:sldId id="357" r:id="rId23"/>
    <p:sldId id="366" r:id="rId24"/>
    <p:sldId id="377" r:id="rId25"/>
    <p:sldId id="367" r:id="rId26"/>
    <p:sldId id="344" r:id="rId27"/>
    <p:sldId id="345" r:id="rId28"/>
    <p:sldId id="346" r:id="rId29"/>
    <p:sldId id="358" r:id="rId30"/>
    <p:sldId id="359" r:id="rId31"/>
    <p:sldId id="360" r:id="rId32"/>
    <p:sldId id="361" r:id="rId33"/>
    <p:sldId id="378" r:id="rId34"/>
    <p:sldId id="380" r:id="rId35"/>
    <p:sldId id="381" r:id="rId36"/>
    <p:sldId id="382" r:id="rId37"/>
    <p:sldId id="383" r:id="rId38"/>
    <p:sldId id="392" r:id="rId39"/>
    <p:sldId id="362"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288E8F-C0AB-16CD-4F7F-9517C2C582B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3DD692A-028D-2259-044F-9D74029E0D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E2D67ED-A6AD-578A-8198-0A8B71FFC671}"/>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5" name="Alt Bilgi Yer Tutucusu 4">
            <a:extLst>
              <a:ext uri="{FF2B5EF4-FFF2-40B4-BE49-F238E27FC236}">
                <a16:creationId xmlns:a16="http://schemas.microsoft.com/office/drawing/2014/main" id="{0EBB50DB-B1A1-E5C9-E02A-2340D4FD3F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B7165F4-DD2A-BF10-3722-DFFF98981D39}"/>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394519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154C3F-C44D-324F-8252-12EEF5D15AD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7364074-1EA9-6378-C3F8-10712E95CC8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13AEFD3-F9D9-2F3A-3564-EB69B30D3632}"/>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5" name="Alt Bilgi Yer Tutucusu 4">
            <a:extLst>
              <a:ext uri="{FF2B5EF4-FFF2-40B4-BE49-F238E27FC236}">
                <a16:creationId xmlns:a16="http://schemas.microsoft.com/office/drawing/2014/main" id="{2A4667C6-5BCF-DB71-631D-9A7D90C535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7BD923E-F56F-135D-E8D9-47101316C142}"/>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2958637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7BDC8E8-8DB8-DE26-59AB-6837A7BC74F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5F3960E-4FD6-0072-F081-095653BEF90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948463-51A6-6C5D-410F-B20B46FE95FB}"/>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5" name="Alt Bilgi Yer Tutucusu 4">
            <a:extLst>
              <a:ext uri="{FF2B5EF4-FFF2-40B4-BE49-F238E27FC236}">
                <a16:creationId xmlns:a16="http://schemas.microsoft.com/office/drawing/2014/main" id="{026FEB27-85DB-14B9-C0EE-81A0932179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6E13F13-F8FF-6DF1-5231-64B6C5BB49AD}"/>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3374742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9F0CBD-3E5C-685A-C9A5-0BC1188C1C7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6D1AF57-4778-6296-52E0-BC6DC4A2822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Alt Bilgi Yer Tutucusu 4">
            <a:extLst>
              <a:ext uri="{FF2B5EF4-FFF2-40B4-BE49-F238E27FC236}">
                <a16:creationId xmlns:a16="http://schemas.microsoft.com/office/drawing/2014/main" id="{59CC9081-EC12-5D3F-073D-0FE51B454B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F95AB56-14E5-B18F-D061-9751CE035240}"/>
              </a:ext>
            </a:extLst>
          </p:cNvPr>
          <p:cNvSpPr>
            <a:spLocks noGrp="1"/>
          </p:cNvSpPr>
          <p:nvPr>
            <p:ph type="sldNum" sz="quarter" idx="12"/>
          </p:nvPr>
        </p:nvSpPr>
        <p:spPr/>
        <p:txBody>
          <a:bodyPr/>
          <a:lstStyle/>
          <a:p>
            <a:fld id="{A936F36F-007C-45F1-9E1F-946004E96552}" type="slidenum">
              <a:rPr lang="tr-TR" smtClean="0"/>
              <a:t>‹#›</a:t>
            </a:fld>
            <a:endParaRPr lang="tr-TR"/>
          </a:p>
        </p:txBody>
      </p:sp>
      <p:sp>
        <p:nvSpPr>
          <p:cNvPr id="7" name="Metin kutusu 6">
            <a:extLst>
              <a:ext uri="{FF2B5EF4-FFF2-40B4-BE49-F238E27FC236}">
                <a16:creationId xmlns:a16="http://schemas.microsoft.com/office/drawing/2014/main" id="{1F2DF40D-A089-A17E-A841-1A8126A04AE1}"/>
              </a:ext>
            </a:extLst>
          </p:cNvPr>
          <p:cNvSpPr txBox="1"/>
          <p:nvPr userDrawn="1"/>
        </p:nvSpPr>
        <p:spPr>
          <a:xfrm>
            <a:off x="103517" y="6500838"/>
            <a:ext cx="2147977" cy="276999"/>
          </a:xfrm>
          <a:prstGeom prst="rect">
            <a:avLst/>
          </a:prstGeom>
          <a:noFill/>
        </p:spPr>
        <p:txBody>
          <a:bodyPr wrap="square" rtlCol="0">
            <a:spAutoFit/>
          </a:bodyPr>
          <a:lstStyle/>
          <a:p>
            <a:r>
              <a:rPr lang="tr-TR" sz="1200" b="1" dirty="0">
                <a:solidFill>
                  <a:srgbClr val="002060"/>
                </a:solidFill>
                <a:latin typeface="Times New Roman" panose="02020603050405020304" pitchFamily="18" charset="0"/>
                <a:cs typeface="Times New Roman" panose="02020603050405020304" pitchFamily="18" charset="0"/>
              </a:rPr>
              <a:t>İrfan VURAL, YMM</a:t>
            </a:r>
          </a:p>
        </p:txBody>
      </p:sp>
    </p:spTree>
    <p:extLst>
      <p:ext uri="{BB962C8B-B14F-4D97-AF65-F5344CB8AC3E}">
        <p14:creationId xmlns:p14="http://schemas.microsoft.com/office/powerpoint/2010/main" val="263723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9F0277-61D3-2543-0462-D50D74DDE10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E8065B6-9912-25EF-F9CA-8AAC1F82D5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901EBDB-D30B-306B-D267-1BA8F515B978}"/>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5" name="Alt Bilgi Yer Tutucusu 4">
            <a:extLst>
              <a:ext uri="{FF2B5EF4-FFF2-40B4-BE49-F238E27FC236}">
                <a16:creationId xmlns:a16="http://schemas.microsoft.com/office/drawing/2014/main" id="{FBF73B9B-7F97-2446-6CE2-EFF3654B801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2BA81B-0B85-AD6A-4AC4-43C98DF9652A}"/>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1037974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3B3850-19DA-E2D9-558B-6F8F4A21E36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B6ECE45-EE2B-5512-20A4-4A7157C9D2E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3C8634E-94A9-B112-20DF-8256FB8C50C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E80DBCB-A013-6C58-5A51-BCBFF3F879F2}"/>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6" name="Alt Bilgi Yer Tutucusu 5">
            <a:extLst>
              <a:ext uri="{FF2B5EF4-FFF2-40B4-BE49-F238E27FC236}">
                <a16:creationId xmlns:a16="http://schemas.microsoft.com/office/drawing/2014/main" id="{073EB2B7-D68F-6CDC-9A38-D8331D81BA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0E2DE9-F22B-6A5D-C196-75D33BD4DBE0}"/>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4155513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1FCEE2-1E27-4EF5-E127-7692698E6D5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BBBF695-EB9C-3D1D-5FD6-90C4E501BE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800AD97-59CD-AE28-80D6-8CFC8C7B296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E8615E1-58F1-CD35-00F8-27260DE050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4156457-640D-D8C1-B138-D3E2C3DD07A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AC43B09-B8FA-36C4-F8CB-0BC50B6F0886}"/>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8" name="Alt Bilgi Yer Tutucusu 7">
            <a:extLst>
              <a:ext uri="{FF2B5EF4-FFF2-40B4-BE49-F238E27FC236}">
                <a16:creationId xmlns:a16="http://schemas.microsoft.com/office/drawing/2014/main" id="{D4FFD4C6-D31B-188C-DEC5-6993E66E7B7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9563294-6D2D-E85B-35EA-C31BD6293F4B}"/>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1859700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3BEE9A-ED67-F297-C27E-D507C50FAC1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024AEC1-1BA2-447E-FFA2-543118D64A0C}"/>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4" name="Alt Bilgi Yer Tutucusu 3">
            <a:extLst>
              <a:ext uri="{FF2B5EF4-FFF2-40B4-BE49-F238E27FC236}">
                <a16:creationId xmlns:a16="http://schemas.microsoft.com/office/drawing/2014/main" id="{8ABF725E-30DD-79E9-95DB-C5FE1CFCFF3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EE4FC9D-66D4-D8CD-1CAB-B5D4DF2FD898}"/>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327994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9AF84C5-288A-40B8-B881-2BC5B57220B3}"/>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3" name="Alt Bilgi Yer Tutucusu 2">
            <a:extLst>
              <a:ext uri="{FF2B5EF4-FFF2-40B4-BE49-F238E27FC236}">
                <a16:creationId xmlns:a16="http://schemas.microsoft.com/office/drawing/2014/main" id="{1F6189D6-2090-8526-A300-C8B754294D0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1FADF20-01E1-F636-4E5C-55A536FE92DD}"/>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1457883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068C16-F24F-71E9-FA71-030144B6792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73BD5FA-A343-A230-6B8A-BBC8183E6A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E2E7D4C-7FE7-E7FE-1FB8-CA56C665F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2BD8522-39FF-6F8E-8133-02009E4F1C56}"/>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6" name="Alt Bilgi Yer Tutucusu 5">
            <a:extLst>
              <a:ext uri="{FF2B5EF4-FFF2-40B4-BE49-F238E27FC236}">
                <a16:creationId xmlns:a16="http://schemas.microsoft.com/office/drawing/2014/main" id="{4C999813-8979-E38A-2EBE-BB6F51F2B4E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4B33E2A-50FE-2694-7B80-4CB6A678D1B6}"/>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3169628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B54F86-A963-0B75-9899-494B3B17337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CAAE4CD-9961-D2D9-B9AC-3018877105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0B161E9-4DAD-937E-CB6B-C46A63D726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E1522DE-3228-B314-68C8-0CB664539E8B}"/>
              </a:ext>
            </a:extLst>
          </p:cNvPr>
          <p:cNvSpPr>
            <a:spLocks noGrp="1"/>
          </p:cNvSpPr>
          <p:nvPr>
            <p:ph type="dt" sz="half" idx="10"/>
          </p:nvPr>
        </p:nvSpPr>
        <p:spPr/>
        <p:txBody>
          <a:bodyPr/>
          <a:lstStyle/>
          <a:p>
            <a:fld id="{C865BAAF-1DF0-429F-A8C4-BE86394FD03A}" type="datetimeFigureOut">
              <a:rPr lang="tr-TR" smtClean="0"/>
              <a:t>16.10.2024</a:t>
            </a:fld>
            <a:endParaRPr lang="tr-TR"/>
          </a:p>
        </p:txBody>
      </p:sp>
      <p:sp>
        <p:nvSpPr>
          <p:cNvPr id="6" name="Alt Bilgi Yer Tutucusu 5">
            <a:extLst>
              <a:ext uri="{FF2B5EF4-FFF2-40B4-BE49-F238E27FC236}">
                <a16:creationId xmlns:a16="http://schemas.microsoft.com/office/drawing/2014/main" id="{D2521D92-B11C-3A91-DC38-913CB223F66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C350D92-33AA-7A71-ECB3-AC3831ECE782}"/>
              </a:ext>
            </a:extLst>
          </p:cNvPr>
          <p:cNvSpPr>
            <a:spLocks noGrp="1"/>
          </p:cNvSpPr>
          <p:nvPr>
            <p:ph type="sldNum" sz="quarter" idx="12"/>
          </p:nvPr>
        </p:nvSpPr>
        <p:spPr/>
        <p:txBody>
          <a:bodyPr/>
          <a:lstStyle/>
          <a:p>
            <a:fld id="{A936F36F-007C-45F1-9E1F-946004E96552}" type="slidenum">
              <a:rPr lang="tr-TR" smtClean="0"/>
              <a:t>‹#›</a:t>
            </a:fld>
            <a:endParaRPr lang="tr-TR"/>
          </a:p>
        </p:txBody>
      </p:sp>
    </p:spTree>
    <p:extLst>
      <p:ext uri="{BB962C8B-B14F-4D97-AF65-F5344CB8AC3E}">
        <p14:creationId xmlns:p14="http://schemas.microsoft.com/office/powerpoint/2010/main" val="860541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E601B00-DC3F-C46E-5EB9-C353E3DC99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E09A4F9-B5C3-E825-EF53-6769AA6EDB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907B851-96CD-E031-3CC8-6AC5B31E1E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65BAAF-1DF0-429F-A8C4-BE86394FD03A}" type="datetimeFigureOut">
              <a:rPr lang="tr-TR" smtClean="0"/>
              <a:t>16.10.2024</a:t>
            </a:fld>
            <a:endParaRPr lang="tr-TR"/>
          </a:p>
        </p:txBody>
      </p:sp>
      <p:sp>
        <p:nvSpPr>
          <p:cNvPr id="5" name="Alt Bilgi Yer Tutucusu 4">
            <a:extLst>
              <a:ext uri="{FF2B5EF4-FFF2-40B4-BE49-F238E27FC236}">
                <a16:creationId xmlns:a16="http://schemas.microsoft.com/office/drawing/2014/main" id="{744211C3-04BD-B2F4-C6F0-53E14CFBDA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3195E49-10DC-51E5-034B-1E886A816F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36F36F-007C-45F1-9E1F-946004E96552}" type="slidenum">
              <a:rPr lang="tr-TR" smtClean="0"/>
              <a:t>‹#›</a:t>
            </a:fld>
            <a:endParaRPr lang="tr-TR"/>
          </a:p>
        </p:txBody>
      </p:sp>
    </p:spTree>
    <p:extLst>
      <p:ext uri="{BB962C8B-B14F-4D97-AF65-F5344CB8AC3E}">
        <p14:creationId xmlns:p14="http://schemas.microsoft.com/office/powerpoint/2010/main" val="655023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A1B45CF3-D30A-1E73-2775-5C2D7EAB5818}"/>
              </a:ext>
            </a:extLst>
          </p:cNvPr>
          <p:cNvPicPr>
            <a:picLocks noChangeAspect="1"/>
          </p:cNvPicPr>
          <p:nvPr/>
        </p:nvPicPr>
        <p:blipFill>
          <a:blip r:embed="rId2"/>
          <a:stretch>
            <a:fillRect/>
          </a:stretch>
        </p:blipFill>
        <p:spPr>
          <a:xfrm>
            <a:off x="1660849" y="280721"/>
            <a:ext cx="8870302" cy="3874538"/>
          </a:xfrm>
          <a:prstGeom prst="rect">
            <a:avLst/>
          </a:prstGeom>
        </p:spPr>
      </p:pic>
    </p:spTree>
    <p:extLst>
      <p:ext uri="{BB962C8B-B14F-4D97-AF65-F5344CB8AC3E}">
        <p14:creationId xmlns:p14="http://schemas.microsoft.com/office/powerpoint/2010/main" val="2014303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554480" y="365125"/>
            <a:ext cx="9799320" cy="1325563"/>
          </a:xfrm>
        </p:spPr>
        <p:txBody>
          <a:bodyPr>
            <a:normAutofit fontScale="90000"/>
          </a:bodyPr>
          <a:lstStyle/>
          <a:p>
            <a:r>
              <a:rPr lang="tr-TR" b="1" dirty="0">
                <a:solidFill>
                  <a:srgbClr val="C00000"/>
                </a:solidFill>
              </a:rPr>
              <a:t>Hizmet ihracında elde edilen kazanca uygulanan indirim için ek şart getirilmiş ve indirim oranı %80’e çıkarılmıştır: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393441" y="2034073"/>
            <a:ext cx="5702559" cy="4089133"/>
          </a:xfrm>
        </p:spPr>
        <p:txBody>
          <a:bodyPr>
            <a:normAutofit fontScale="77500" lnSpcReduction="20000"/>
          </a:bodyPr>
          <a:lstStyle/>
          <a:p>
            <a:pPr>
              <a:lnSpc>
                <a:spcPct val="110000"/>
              </a:lnSpc>
            </a:pPr>
            <a:r>
              <a:rPr lang="tr-TR" b="1" dirty="0"/>
              <a:t>Kurumlar Vergisi Kanununun </a:t>
            </a:r>
            <a:r>
              <a:rPr lang="tr-TR" dirty="0"/>
              <a:t>“Diğer İndirimler” başlıklı 10 uncu maddesinde yapılan değişiklikle, bu hizmetlerden elde edilen kazançlara indirim uygulanabilmesi için kazancın tamamının, elde edildiği hesap dönemine ilişkin </a:t>
            </a:r>
            <a:r>
              <a:rPr lang="tr-TR" b="1" dirty="0"/>
              <a:t>kurumlar vergisi beyannamesinin verilmesi gereken tarihe kadar Türkiye’ye transfer edilmesi şartı getirilmiş</a:t>
            </a:r>
            <a:r>
              <a:rPr lang="tr-TR" dirty="0"/>
              <a:t> ve indirim oranı </a:t>
            </a:r>
            <a:r>
              <a:rPr lang="tr-TR" b="1" dirty="0"/>
              <a:t>%80’e </a:t>
            </a:r>
            <a:r>
              <a:rPr lang="tr-TR" dirty="0"/>
              <a:t>çıkarılmıştır.</a:t>
            </a:r>
          </a:p>
          <a:p>
            <a:pPr marL="0" indent="0">
              <a:lnSpc>
                <a:spcPct val="110000"/>
              </a:lnSpc>
              <a:buNone/>
            </a:pPr>
            <a:endParaRPr lang="tr-TR" dirty="0"/>
          </a:p>
          <a:p>
            <a:pPr>
              <a:lnSpc>
                <a:spcPct val="110000"/>
              </a:lnSpc>
              <a:buFont typeface="Wingdings" panose="05000000000000000000" pitchFamily="2" charset="2"/>
              <a:buChar char="Ø"/>
            </a:pPr>
            <a:r>
              <a:rPr lang="tr-TR" sz="1800" dirty="0">
                <a:solidFill>
                  <a:srgbClr val="0070C0"/>
                </a:solidFill>
              </a:rPr>
              <a:t>1/1/2023 tarihinden itibaren elde edilen gelirler ve kazançlara uygulanmak üzere 28/12/2023 tarihinde yürürlüğe girmiştir.</a:t>
            </a:r>
          </a:p>
        </p:txBody>
      </p:sp>
      <p:pic>
        <p:nvPicPr>
          <p:cNvPr id="4" name="Resim 3">
            <a:extLst>
              <a:ext uri="{FF2B5EF4-FFF2-40B4-BE49-F238E27FC236}">
                <a16:creationId xmlns:a16="http://schemas.microsoft.com/office/drawing/2014/main" id="{AB0BB212-0834-4CA5-B311-D22F4320C6F2}"/>
              </a:ext>
            </a:extLst>
          </p:cNvPr>
          <p:cNvPicPr>
            <a:picLocks noChangeAspect="1"/>
          </p:cNvPicPr>
          <p:nvPr/>
        </p:nvPicPr>
        <p:blipFill>
          <a:blip r:embed="rId2"/>
          <a:srcRect l="34533" t="28665" r="22107"/>
          <a:stretch/>
        </p:blipFill>
        <p:spPr>
          <a:xfrm>
            <a:off x="9160143" y="1690688"/>
            <a:ext cx="2260646" cy="2183910"/>
          </a:xfrm>
          <a:prstGeom prst="rect">
            <a:avLst/>
          </a:prstGeom>
        </p:spPr>
      </p:pic>
      <p:pic>
        <p:nvPicPr>
          <p:cNvPr id="5" name="Resim 4">
            <a:extLst>
              <a:ext uri="{FF2B5EF4-FFF2-40B4-BE49-F238E27FC236}">
                <a16:creationId xmlns:a16="http://schemas.microsoft.com/office/drawing/2014/main" id="{9753B7F9-0A74-C593-32CF-2484C6F2F8BB}"/>
              </a:ext>
            </a:extLst>
          </p:cNvPr>
          <p:cNvPicPr>
            <a:picLocks noChangeAspect="1"/>
          </p:cNvPicPr>
          <p:nvPr/>
        </p:nvPicPr>
        <p:blipFill>
          <a:blip r:embed="rId3"/>
          <a:stretch>
            <a:fillRect/>
          </a:stretch>
        </p:blipFill>
        <p:spPr>
          <a:xfrm>
            <a:off x="-67124" y="91381"/>
            <a:ext cx="1554615" cy="1353429"/>
          </a:xfrm>
          <a:prstGeom prst="rect">
            <a:avLst/>
          </a:prstGeom>
        </p:spPr>
      </p:pic>
    </p:spTree>
    <p:extLst>
      <p:ext uri="{BB962C8B-B14F-4D97-AF65-F5344CB8AC3E}">
        <p14:creationId xmlns:p14="http://schemas.microsoft.com/office/powerpoint/2010/main" val="4216418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554614" y="365125"/>
            <a:ext cx="9799185" cy="1325563"/>
          </a:xfrm>
        </p:spPr>
        <p:txBody>
          <a:bodyPr>
            <a:normAutofit fontScale="90000"/>
          </a:bodyPr>
          <a:lstStyle/>
          <a:p>
            <a:r>
              <a:rPr lang="tr-TR" b="1" dirty="0">
                <a:solidFill>
                  <a:srgbClr val="C00000"/>
                </a:solidFill>
              </a:rPr>
              <a:t>Sorumlu sıfatıyla beyan edilen KDV’nin indirime konu edilebilmesi için KDV'nin ödenmiş olması şartına KDV Kanununda yer verilmiştir: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289249" y="2157984"/>
            <a:ext cx="8341567" cy="2703266"/>
          </a:xfrm>
        </p:spPr>
        <p:txBody>
          <a:bodyPr>
            <a:normAutofit fontScale="77500" lnSpcReduction="20000"/>
          </a:bodyPr>
          <a:lstStyle/>
          <a:p>
            <a:pPr>
              <a:lnSpc>
                <a:spcPct val="110000"/>
              </a:lnSpc>
            </a:pPr>
            <a:r>
              <a:rPr lang="tr-TR" dirty="0"/>
              <a:t>Bu Kanunun 30 uncu maddesi ile Katma Değer Vergisi Kanununun "Vergi İndirimi" başlıklı 29 uncu maddesinin (1) numaralı fıkrasına eklenen bent ile vergi kesintisi yapmakla sorumlu tutulanlar tarafından sorumlu sıfatıyla 2 No.lu KDV Beyannamesi ile beyan edilerek ödenen katma değer vergisinin indirim konusu yapılmasına ilişkin düzenleme yapılmıştır.</a:t>
            </a:r>
          </a:p>
          <a:p>
            <a:pPr>
              <a:lnSpc>
                <a:spcPct val="110000"/>
              </a:lnSpc>
            </a:pPr>
            <a:endParaRPr lang="tr-TR" dirty="0"/>
          </a:p>
          <a:p>
            <a:pPr>
              <a:lnSpc>
                <a:spcPct val="110000"/>
              </a:lnSpc>
              <a:buFont typeface="Wingdings" panose="05000000000000000000" pitchFamily="2" charset="2"/>
              <a:buChar char="Ø"/>
            </a:pPr>
            <a:r>
              <a:rPr lang="tr-TR" sz="1800" dirty="0">
                <a:solidFill>
                  <a:srgbClr val="0070C0"/>
                </a:solidFill>
              </a:rPr>
              <a:t>Yürürlük tarihi: 1/1/2024.</a:t>
            </a:r>
          </a:p>
        </p:txBody>
      </p:sp>
      <p:pic>
        <p:nvPicPr>
          <p:cNvPr id="5" name="Resim 4">
            <a:extLst>
              <a:ext uri="{FF2B5EF4-FFF2-40B4-BE49-F238E27FC236}">
                <a16:creationId xmlns:a16="http://schemas.microsoft.com/office/drawing/2014/main" id="{D751BE65-5D2B-3898-BA9C-AB7E3122AA89}"/>
              </a:ext>
            </a:extLst>
          </p:cNvPr>
          <p:cNvPicPr>
            <a:picLocks noChangeAspect="1"/>
          </p:cNvPicPr>
          <p:nvPr/>
        </p:nvPicPr>
        <p:blipFill>
          <a:blip r:embed="rId2"/>
          <a:stretch>
            <a:fillRect/>
          </a:stretch>
        </p:blipFill>
        <p:spPr>
          <a:xfrm rot="1658950">
            <a:off x="9937629" y="1573330"/>
            <a:ext cx="1933095" cy="1860336"/>
          </a:xfrm>
          <a:prstGeom prst="rect">
            <a:avLst/>
          </a:prstGeom>
        </p:spPr>
      </p:pic>
      <p:pic>
        <p:nvPicPr>
          <p:cNvPr id="4" name="Resim 3">
            <a:extLst>
              <a:ext uri="{FF2B5EF4-FFF2-40B4-BE49-F238E27FC236}">
                <a16:creationId xmlns:a16="http://schemas.microsoft.com/office/drawing/2014/main" id="{D33B833A-4543-50C6-EFE5-FFEFDA30D4E2}"/>
              </a:ext>
            </a:extLst>
          </p:cNvPr>
          <p:cNvPicPr>
            <a:picLocks noChangeAspect="1"/>
          </p:cNvPicPr>
          <p:nvPr/>
        </p:nvPicPr>
        <p:blipFill>
          <a:blip r:embed="rId3"/>
          <a:stretch>
            <a:fillRect/>
          </a:stretch>
        </p:blipFill>
        <p:spPr>
          <a:xfrm>
            <a:off x="0" y="137101"/>
            <a:ext cx="1554615" cy="1353429"/>
          </a:xfrm>
          <a:prstGeom prst="rect">
            <a:avLst/>
          </a:prstGeom>
        </p:spPr>
      </p:pic>
    </p:spTree>
    <p:extLst>
      <p:ext uri="{BB962C8B-B14F-4D97-AF65-F5344CB8AC3E}">
        <p14:creationId xmlns:p14="http://schemas.microsoft.com/office/powerpoint/2010/main" val="3204981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581912" y="365125"/>
            <a:ext cx="9771888" cy="1325563"/>
          </a:xfrm>
        </p:spPr>
        <p:txBody>
          <a:bodyPr>
            <a:normAutofit/>
          </a:bodyPr>
          <a:lstStyle/>
          <a:p>
            <a:r>
              <a:rPr lang="tr-TR" b="1" dirty="0">
                <a:solidFill>
                  <a:srgbClr val="C00000"/>
                </a:solidFill>
              </a:rPr>
              <a:t>Yurt dışından elde edilen kar paylarının yarısı gelir vergisinden istisna edilmiştir: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199" y="2157983"/>
            <a:ext cx="5693229" cy="3571014"/>
          </a:xfrm>
        </p:spPr>
        <p:txBody>
          <a:bodyPr>
            <a:normAutofit fontScale="62500" lnSpcReduction="20000"/>
          </a:bodyPr>
          <a:lstStyle/>
          <a:p>
            <a:pPr>
              <a:lnSpc>
                <a:spcPct val="120000"/>
              </a:lnSpc>
            </a:pPr>
            <a:r>
              <a:rPr lang="tr-TR" dirty="0"/>
              <a:t>Gelir Vergisi Kanununun 22 </a:t>
            </a:r>
            <a:r>
              <a:rPr lang="tr-TR" dirty="0" err="1"/>
              <a:t>nci</a:t>
            </a:r>
            <a:r>
              <a:rPr lang="tr-TR" dirty="0"/>
              <a:t> maddesinde yapılan düzenleme ile gerçek kişilerce, kanunî ve iş merkezi Türkiye’de bulunmayan anonim ve </a:t>
            </a:r>
            <a:r>
              <a:rPr lang="tr-TR" dirty="0" err="1"/>
              <a:t>limited</a:t>
            </a:r>
            <a:r>
              <a:rPr lang="tr-TR" dirty="0"/>
              <a:t> şirket niteliğindeki kuramların ödenmiş sermayesinin en az %50’sine sahip olunması ve elde edilen kar payının elde edildiği takvim yılına ilişkin yıllık gelir vergisi beyannamesinin verilmesi gereken tarihe kadar Türkiye’ye getirilmesi şartıyla, elde edilen kar paylarının yarısı gelir vergisinden istisna edilmiştir.</a:t>
            </a:r>
          </a:p>
          <a:p>
            <a:pPr>
              <a:lnSpc>
                <a:spcPct val="120000"/>
              </a:lnSpc>
            </a:pPr>
            <a:endParaRPr lang="tr-TR" dirty="0"/>
          </a:p>
          <a:p>
            <a:pPr>
              <a:lnSpc>
                <a:spcPct val="120000"/>
              </a:lnSpc>
              <a:buFont typeface="Wingdings" panose="05000000000000000000" pitchFamily="2" charset="2"/>
              <a:buChar char="Ø"/>
            </a:pPr>
            <a:r>
              <a:rPr lang="tr-TR" sz="1800" dirty="0">
                <a:solidFill>
                  <a:srgbClr val="0070C0"/>
                </a:solidFill>
              </a:rPr>
              <a:t>1/1/2023 tarihinden itibaren elde edilen gelirler ve kazançlara uygulanmak üzere 28/12/2023 tarihinde yürürlüğe girmiştir.</a:t>
            </a:r>
          </a:p>
        </p:txBody>
      </p:sp>
      <p:pic>
        <p:nvPicPr>
          <p:cNvPr id="4" name="Resim 3">
            <a:extLst>
              <a:ext uri="{FF2B5EF4-FFF2-40B4-BE49-F238E27FC236}">
                <a16:creationId xmlns:a16="http://schemas.microsoft.com/office/drawing/2014/main" id="{CD066CF5-B46F-1068-690B-6085983E0655}"/>
              </a:ext>
            </a:extLst>
          </p:cNvPr>
          <p:cNvPicPr>
            <a:picLocks noChangeAspect="1"/>
          </p:cNvPicPr>
          <p:nvPr/>
        </p:nvPicPr>
        <p:blipFill>
          <a:blip r:embed="rId2"/>
          <a:stretch>
            <a:fillRect/>
          </a:stretch>
        </p:blipFill>
        <p:spPr>
          <a:xfrm rot="1310243">
            <a:off x="8883745" y="2054725"/>
            <a:ext cx="2318103" cy="1870192"/>
          </a:xfrm>
          <a:prstGeom prst="rect">
            <a:avLst/>
          </a:prstGeom>
        </p:spPr>
      </p:pic>
      <p:pic>
        <p:nvPicPr>
          <p:cNvPr id="5" name="Resim 4">
            <a:extLst>
              <a:ext uri="{FF2B5EF4-FFF2-40B4-BE49-F238E27FC236}">
                <a16:creationId xmlns:a16="http://schemas.microsoft.com/office/drawing/2014/main" id="{9D0D13AC-58D9-B979-3B44-B0D24E57FA57}"/>
              </a:ext>
            </a:extLst>
          </p:cNvPr>
          <p:cNvPicPr>
            <a:picLocks noChangeAspect="1"/>
          </p:cNvPicPr>
          <p:nvPr/>
        </p:nvPicPr>
        <p:blipFill>
          <a:blip r:embed="rId3"/>
          <a:stretch>
            <a:fillRect/>
          </a:stretch>
        </p:blipFill>
        <p:spPr>
          <a:xfrm>
            <a:off x="-85412" y="100525"/>
            <a:ext cx="1554615" cy="1353429"/>
          </a:xfrm>
          <a:prstGeom prst="rect">
            <a:avLst/>
          </a:prstGeom>
        </p:spPr>
      </p:pic>
    </p:spTree>
    <p:extLst>
      <p:ext uri="{BB962C8B-B14F-4D97-AF65-F5344CB8AC3E}">
        <p14:creationId xmlns:p14="http://schemas.microsoft.com/office/powerpoint/2010/main" val="162340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664208" y="365125"/>
            <a:ext cx="9689592" cy="1325563"/>
          </a:xfrm>
        </p:spPr>
        <p:txBody>
          <a:bodyPr>
            <a:normAutofit/>
          </a:bodyPr>
          <a:lstStyle/>
          <a:p>
            <a:r>
              <a:rPr lang="tr-TR" b="1" dirty="0">
                <a:solidFill>
                  <a:srgbClr val="C00000"/>
                </a:solidFill>
              </a:rPr>
              <a:t>Götürü gider uygulaması yürürlükten kaldırılmıştır: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157984"/>
            <a:ext cx="7176796" cy="1966148"/>
          </a:xfrm>
        </p:spPr>
        <p:txBody>
          <a:bodyPr>
            <a:normAutofit fontScale="92500" lnSpcReduction="20000"/>
          </a:bodyPr>
          <a:lstStyle/>
          <a:p>
            <a:r>
              <a:rPr lang="tr-TR" dirty="0"/>
              <a:t>Gelir Vergisi Kanununun 40 </a:t>
            </a:r>
            <a:r>
              <a:rPr lang="tr-TR" dirty="0" err="1"/>
              <a:t>ıncı</a:t>
            </a:r>
            <a:r>
              <a:rPr lang="tr-TR" dirty="0"/>
              <a:t> maddesinin birinci fıkrasının (1) numaralı bendinde düzenlenen götürü gider uygulaması yürürlükten kaldırılmıştır</a:t>
            </a:r>
          </a:p>
          <a:p>
            <a:endParaRPr lang="tr-TR" dirty="0"/>
          </a:p>
          <a:p>
            <a:pPr>
              <a:buFont typeface="Wingdings" panose="05000000000000000000" pitchFamily="2" charset="2"/>
              <a:buChar char="Ø"/>
            </a:pPr>
            <a:r>
              <a:rPr lang="tr-TR" sz="1800" dirty="0">
                <a:solidFill>
                  <a:srgbClr val="0070C0"/>
                </a:solidFill>
              </a:rPr>
              <a:t>1/1/2024 tarihinden itibaren elde edilen kazançlara uygulanmak üzere 28/12/2023 tarihinde yürürlüğe girmiştir.</a:t>
            </a:r>
          </a:p>
        </p:txBody>
      </p:sp>
      <p:pic>
        <p:nvPicPr>
          <p:cNvPr id="5" name="Resim 4">
            <a:extLst>
              <a:ext uri="{FF2B5EF4-FFF2-40B4-BE49-F238E27FC236}">
                <a16:creationId xmlns:a16="http://schemas.microsoft.com/office/drawing/2014/main" id="{A98158F8-A5E4-C4D0-1811-02A695FEB070}"/>
              </a:ext>
            </a:extLst>
          </p:cNvPr>
          <p:cNvPicPr>
            <a:picLocks noChangeAspect="1"/>
          </p:cNvPicPr>
          <p:nvPr/>
        </p:nvPicPr>
        <p:blipFill>
          <a:blip r:embed="rId2"/>
          <a:stretch>
            <a:fillRect/>
          </a:stretch>
        </p:blipFill>
        <p:spPr>
          <a:xfrm>
            <a:off x="0" y="104505"/>
            <a:ext cx="1554615" cy="1353429"/>
          </a:xfrm>
          <a:prstGeom prst="rect">
            <a:avLst/>
          </a:prstGeom>
        </p:spPr>
      </p:pic>
      <p:pic>
        <p:nvPicPr>
          <p:cNvPr id="6" name="Resim 5">
            <a:extLst>
              <a:ext uri="{FF2B5EF4-FFF2-40B4-BE49-F238E27FC236}">
                <a16:creationId xmlns:a16="http://schemas.microsoft.com/office/drawing/2014/main" id="{2B098D80-C2D2-643C-5E22-B7D13735338A}"/>
              </a:ext>
            </a:extLst>
          </p:cNvPr>
          <p:cNvPicPr>
            <a:picLocks noChangeAspect="1"/>
          </p:cNvPicPr>
          <p:nvPr/>
        </p:nvPicPr>
        <p:blipFill>
          <a:blip r:embed="rId3"/>
          <a:stretch>
            <a:fillRect/>
          </a:stretch>
        </p:blipFill>
        <p:spPr>
          <a:xfrm rot="616323">
            <a:off x="9217431" y="976533"/>
            <a:ext cx="2836483" cy="2261189"/>
          </a:xfrm>
          <a:prstGeom prst="rect">
            <a:avLst/>
          </a:prstGeom>
        </p:spPr>
      </p:pic>
    </p:spTree>
    <p:extLst>
      <p:ext uri="{BB962C8B-B14F-4D97-AF65-F5344CB8AC3E}">
        <p14:creationId xmlns:p14="http://schemas.microsoft.com/office/powerpoint/2010/main" val="25689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664208" y="365125"/>
            <a:ext cx="9689592" cy="1325563"/>
          </a:xfrm>
        </p:spPr>
        <p:txBody>
          <a:bodyPr>
            <a:normAutofit fontScale="90000"/>
          </a:bodyPr>
          <a:lstStyle/>
          <a:p>
            <a:r>
              <a:rPr lang="tr-TR" b="1" dirty="0">
                <a:solidFill>
                  <a:srgbClr val="C00000"/>
                </a:solidFill>
              </a:rPr>
              <a:t>Sporcu ücretlerinin vergilendirilmesine ilişkin sabit oran uygulamasının süresi uzatılmıştır: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221386" y="1875454"/>
            <a:ext cx="6104770" cy="4441370"/>
          </a:xfrm>
        </p:spPr>
        <p:txBody>
          <a:bodyPr>
            <a:normAutofit fontScale="62500" lnSpcReduction="20000"/>
          </a:bodyPr>
          <a:lstStyle/>
          <a:p>
            <a:pPr>
              <a:lnSpc>
                <a:spcPct val="120000"/>
              </a:lnSpc>
            </a:pPr>
            <a:r>
              <a:rPr lang="tr-TR" dirty="0"/>
              <a:t>Gelir Vergisi Kanununun geçici 72 </a:t>
            </a:r>
            <a:r>
              <a:rPr lang="tr-TR" dirty="0" err="1"/>
              <a:t>nci</a:t>
            </a:r>
            <a:r>
              <a:rPr lang="tr-TR" dirty="0"/>
              <a:t> maddesinde, sporculara yapılan ücret ödemelerinden yapılan gelir vergisi stopajı düzenlenmiştir.</a:t>
            </a:r>
          </a:p>
          <a:p>
            <a:pPr>
              <a:lnSpc>
                <a:spcPct val="120000"/>
              </a:lnSpc>
            </a:pPr>
            <a:endParaRPr lang="tr-TR" dirty="0"/>
          </a:p>
          <a:p>
            <a:pPr>
              <a:lnSpc>
                <a:spcPct val="120000"/>
              </a:lnSpc>
            </a:pPr>
            <a:r>
              <a:rPr lang="tr-TR" dirty="0"/>
              <a:t>Bu Kanunun 13 üncü maddesi ile Gelir Vergisi Kanununun geçici 72 </a:t>
            </a:r>
            <a:r>
              <a:rPr lang="tr-TR" dirty="0" err="1"/>
              <a:t>nci</a:t>
            </a:r>
            <a:r>
              <a:rPr lang="tr-TR" dirty="0"/>
              <a:t> maddesinde yapılan değişiklikle, sporcu ücretlerinin sabit oranlarda tevkif suretiyle vergilendirilmesi ve elde edilen ücret gelirlerinin gelir vergisi tarifesinin dördüncü gelir diliminde yer alan tutarı aşması halinde yıllık gelir vergisi beyannamesi ile beyan edilmesine ilişkin uygulamanın süresi </a:t>
            </a:r>
            <a:r>
              <a:rPr lang="tr-TR" b="1" dirty="0"/>
              <a:t>31/12/2023 tarihinden, 31/12/2028 tarihine</a:t>
            </a:r>
            <a:r>
              <a:rPr lang="tr-TR" dirty="0"/>
              <a:t> kadar uzatılmıştır.</a:t>
            </a:r>
          </a:p>
          <a:p>
            <a:endParaRPr lang="tr-TR" dirty="0"/>
          </a:p>
          <a:p>
            <a:pPr>
              <a:buFont typeface="Wingdings" panose="05000000000000000000" pitchFamily="2" charset="2"/>
              <a:buChar char="Ø"/>
            </a:pPr>
            <a:r>
              <a:rPr lang="tr-TR" sz="2900" dirty="0">
                <a:solidFill>
                  <a:srgbClr val="0070C0"/>
                </a:solidFill>
              </a:rPr>
              <a:t>Yürürlük tarihi: 28/12/2023</a:t>
            </a:r>
          </a:p>
        </p:txBody>
      </p:sp>
      <p:pic>
        <p:nvPicPr>
          <p:cNvPr id="5" name="Resim 4">
            <a:extLst>
              <a:ext uri="{FF2B5EF4-FFF2-40B4-BE49-F238E27FC236}">
                <a16:creationId xmlns:a16="http://schemas.microsoft.com/office/drawing/2014/main" id="{A98158F8-A5E4-C4D0-1811-02A695FEB070}"/>
              </a:ext>
            </a:extLst>
          </p:cNvPr>
          <p:cNvPicPr>
            <a:picLocks noChangeAspect="1"/>
          </p:cNvPicPr>
          <p:nvPr/>
        </p:nvPicPr>
        <p:blipFill>
          <a:blip r:embed="rId2"/>
          <a:stretch>
            <a:fillRect/>
          </a:stretch>
        </p:blipFill>
        <p:spPr>
          <a:xfrm>
            <a:off x="0" y="104505"/>
            <a:ext cx="1554615" cy="1353429"/>
          </a:xfrm>
          <a:prstGeom prst="rect">
            <a:avLst/>
          </a:prstGeom>
        </p:spPr>
      </p:pic>
      <p:pic>
        <p:nvPicPr>
          <p:cNvPr id="6" name="Resim 5">
            <a:extLst>
              <a:ext uri="{FF2B5EF4-FFF2-40B4-BE49-F238E27FC236}">
                <a16:creationId xmlns:a16="http://schemas.microsoft.com/office/drawing/2014/main" id="{A5EA1CCF-DC4A-B135-D26C-E964596AFF85}"/>
              </a:ext>
            </a:extLst>
          </p:cNvPr>
          <p:cNvPicPr>
            <a:picLocks noChangeAspect="1"/>
          </p:cNvPicPr>
          <p:nvPr/>
        </p:nvPicPr>
        <p:blipFill>
          <a:blip r:embed="rId3"/>
          <a:srcRect l="19565" r="18373"/>
          <a:stretch/>
        </p:blipFill>
        <p:spPr>
          <a:xfrm>
            <a:off x="9955133" y="1476844"/>
            <a:ext cx="2015481" cy="2435658"/>
          </a:xfrm>
          <a:prstGeom prst="rect">
            <a:avLst/>
          </a:prstGeom>
        </p:spPr>
      </p:pic>
    </p:spTree>
    <p:extLst>
      <p:ext uri="{BB962C8B-B14F-4D97-AF65-F5344CB8AC3E}">
        <p14:creationId xmlns:p14="http://schemas.microsoft.com/office/powerpoint/2010/main" val="329788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664208" y="781219"/>
            <a:ext cx="10250424" cy="1325563"/>
          </a:xfrm>
        </p:spPr>
        <p:txBody>
          <a:bodyPr>
            <a:normAutofit fontScale="90000"/>
          </a:bodyPr>
          <a:lstStyle/>
          <a:p>
            <a:r>
              <a:rPr lang="tr-TR" b="1" dirty="0">
                <a:solidFill>
                  <a:srgbClr val="C00000"/>
                </a:solidFill>
              </a:rPr>
              <a:t>Tarım Ürünleri Lisanslı Depoculuk Kanunu kapsamında düzenlenen ürün senetlerinin elden çıkarılmasından doğan kazançlara uygulanan istisna süresi uzatılmıştır: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825496"/>
            <a:ext cx="5385318" cy="3351466"/>
          </a:xfrm>
        </p:spPr>
        <p:txBody>
          <a:bodyPr>
            <a:normAutofit fontScale="62500" lnSpcReduction="20000"/>
          </a:bodyPr>
          <a:lstStyle/>
          <a:p>
            <a:pPr>
              <a:lnSpc>
                <a:spcPct val="120000"/>
              </a:lnSpc>
            </a:pPr>
            <a:r>
              <a:rPr lang="tr-TR" dirty="0"/>
              <a:t>Kanunun 14 üncü maddesi ile Gelir Vergisi Kanununun geçici 76 </a:t>
            </a:r>
            <a:r>
              <a:rPr lang="tr-TR" dirty="0" err="1"/>
              <a:t>ncı</a:t>
            </a:r>
            <a:r>
              <a:rPr lang="tr-TR" dirty="0"/>
              <a:t> maddesinde yapılan değişikle, Tarım Ürünleri Lisanslı Depoculuk Kanunu kapsamında düzenlenen ürün senetlerinin elden çıkarılmasından doğan kazançlar için gelir ve kurumlar vergisi açısından var olan ve 31/12/2023 tarihi itibarıyla sona erecek olan istisnanın uygulama süresi </a:t>
            </a:r>
            <a:r>
              <a:rPr lang="tr-TR" b="1" dirty="0"/>
              <a:t>31/12/2028 </a:t>
            </a:r>
            <a:r>
              <a:rPr lang="tr-TR" dirty="0"/>
              <a:t>tarihine kadar uzatılmıştır.</a:t>
            </a:r>
          </a:p>
          <a:p>
            <a:pPr>
              <a:lnSpc>
                <a:spcPct val="120000"/>
              </a:lnSpc>
            </a:pPr>
            <a:endParaRPr lang="tr-TR" dirty="0"/>
          </a:p>
          <a:p>
            <a:pPr>
              <a:buFont typeface="Wingdings" panose="05000000000000000000" pitchFamily="2" charset="2"/>
              <a:buChar char="Ø"/>
            </a:pPr>
            <a:r>
              <a:rPr lang="tr-TR" sz="2300" dirty="0">
                <a:solidFill>
                  <a:srgbClr val="0070C0"/>
                </a:solidFill>
              </a:rPr>
              <a:t>Yürürlük tarihi: 28/12/2023</a:t>
            </a:r>
          </a:p>
        </p:txBody>
      </p:sp>
      <p:pic>
        <p:nvPicPr>
          <p:cNvPr id="5" name="Resim 4">
            <a:extLst>
              <a:ext uri="{FF2B5EF4-FFF2-40B4-BE49-F238E27FC236}">
                <a16:creationId xmlns:a16="http://schemas.microsoft.com/office/drawing/2014/main" id="{A98158F8-A5E4-C4D0-1811-02A695FEB070}"/>
              </a:ext>
            </a:extLst>
          </p:cNvPr>
          <p:cNvPicPr>
            <a:picLocks noChangeAspect="1"/>
          </p:cNvPicPr>
          <p:nvPr/>
        </p:nvPicPr>
        <p:blipFill>
          <a:blip r:embed="rId2"/>
          <a:stretch>
            <a:fillRect/>
          </a:stretch>
        </p:blipFill>
        <p:spPr>
          <a:xfrm>
            <a:off x="0" y="104505"/>
            <a:ext cx="1554615" cy="1353429"/>
          </a:xfrm>
          <a:prstGeom prst="rect">
            <a:avLst/>
          </a:prstGeom>
        </p:spPr>
      </p:pic>
      <p:pic>
        <p:nvPicPr>
          <p:cNvPr id="4" name="Resim 3">
            <a:extLst>
              <a:ext uri="{FF2B5EF4-FFF2-40B4-BE49-F238E27FC236}">
                <a16:creationId xmlns:a16="http://schemas.microsoft.com/office/drawing/2014/main" id="{F5D81251-94F4-F491-B0FE-BE8943B90BDC}"/>
              </a:ext>
            </a:extLst>
          </p:cNvPr>
          <p:cNvPicPr>
            <a:picLocks noChangeAspect="1"/>
          </p:cNvPicPr>
          <p:nvPr/>
        </p:nvPicPr>
        <p:blipFill>
          <a:blip r:embed="rId3"/>
          <a:stretch>
            <a:fillRect/>
          </a:stretch>
        </p:blipFill>
        <p:spPr>
          <a:xfrm rot="391495">
            <a:off x="9784512" y="2347012"/>
            <a:ext cx="2049335" cy="1538634"/>
          </a:xfrm>
          <a:prstGeom prst="rect">
            <a:avLst/>
          </a:prstGeom>
        </p:spPr>
      </p:pic>
    </p:spTree>
    <p:extLst>
      <p:ext uri="{BB962C8B-B14F-4D97-AF65-F5344CB8AC3E}">
        <p14:creationId xmlns:p14="http://schemas.microsoft.com/office/powerpoint/2010/main" val="371859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554615" y="999031"/>
            <a:ext cx="10222856" cy="895083"/>
          </a:xfrm>
        </p:spPr>
        <p:txBody>
          <a:bodyPr>
            <a:noAutofit/>
          </a:bodyPr>
          <a:lstStyle/>
          <a:p>
            <a:r>
              <a:rPr lang="tr-TR" sz="3700" b="1" dirty="0">
                <a:solidFill>
                  <a:srgbClr val="C00000"/>
                </a:solidFill>
              </a:rPr>
              <a:t>Ar-Ge ve yatırım teşvik belgesi kapsamında iktisap edilen yeni makina ve teçhizat için amortisman sürelerinin mevcut faydalı ömür sürelerinin yarısı dikkate alınarak hesaplanması uygulamasında süre uzatılmıştır: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1" y="3191255"/>
            <a:ext cx="4862804" cy="2873643"/>
          </a:xfrm>
        </p:spPr>
        <p:txBody>
          <a:bodyPr>
            <a:normAutofit fontScale="77500" lnSpcReduction="20000"/>
          </a:bodyPr>
          <a:lstStyle/>
          <a:p>
            <a:pPr>
              <a:lnSpc>
                <a:spcPct val="120000"/>
              </a:lnSpc>
            </a:pPr>
            <a:r>
              <a:rPr lang="tr-TR" dirty="0"/>
              <a:t>Bu Kanunun 16 </a:t>
            </a:r>
            <a:r>
              <a:rPr lang="tr-TR" dirty="0" err="1"/>
              <a:t>ncı</a:t>
            </a:r>
            <a:r>
              <a:rPr lang="tr-TR" dirty="0"/>
              <a:t> maddesi ile Vergi Usul Kanununun geçici 30 uncu maddesinde yapılan değişiklikle, 31/12/2023 tarihinde sona eren bu uygulamanın süresi </a:t>
            </a:r>
            <a:r>
              <a:rPr lang="tr-TR" b="1" dirty="0"/>
              <a:t>31/12/2024</a:t>
            </a:r>
            <a:r>
              <a:rPr lang="tr-TR" dirty="0"/>
              <a:t> tarihine kadar uzatılmıştır.</a:t>
            </a:r>
          </a:p>
          <a:p>
            <a:pPr marL="0" indent="0">
              <a:lnSpc>
                <a:spcPct val="120000"/>
              </a:lnSpc>
              <a:buNone/>
            </a:pPr>
            <a:endParaRPr lang="tr-TR" sz="1700" dirty="0"/>
          </a:p>
          <a:p>
            <a:pPr>
              <a:buFont typeface="Wingdings" panose="05000000000000000000" pitchFamily="2" charset="2"/>
              <a:buChar char="Ø"/>
            </a:pPr>
            <a:r>
              <a:rPr lang="tr-TR" sz="1900" dirty="0">
                <a:solidFill>
                  <a:srgbClr val="0070C0"/>
                </a:solidFill>
              </a:rPr>
              <a:t>Yürürlük tarihi: 28/12/2023</a:t>
            </a:r>
          </a:p>
        </p:txBody>
      </p:sp>
      <p:pic>
        <p:nvPicPr>
          <p:cNvPr id="5" name="Resim 4">
            <a:extLst>
              <a:ext uri="{FF2B5EF4-FFF2-40B4-BE49-F238E27FC236}">
                <a16:creationId xmlns:a16="http://schemas.microsoft.com/office/drawing/2014/main" id="{A98158F8-A5E4-C4D0-1811-02A695FEB070}"/>
              </a:ext>
            </a:extLst>
          </p:cNvPr>
          <p:cNvPicPr>
            <a:picLocks noChangeAspect="1"/>
          </p:cNvPicPr>
          <p:nvPr/>
        </p:nvPicPr>
        <p:blipFill>
          <a:blip r:embed="rId2"/>
          <a:stretch>
            <a:fillRect/>
          </a:stretch>
        </p:blipFill>
        <p:spPr>
          <a:xfrm>
            <a:off x="0" y="104505"/>
            <a:ext cx="1554615" cy="1353429"/>
          </a:xfrm>
          <a:prstGeom prst="rect">
            <a:avLst/>
          </a:prstGeom>
        </p:spPr>
      </p:pic>
      <p:pic>
        <p:nvPicPr>
          <p:cNvPr id="7" name="Resim 6">
            <a:extLst>
              <a:ext uri="{FF2B5EF4-FFF2-40B4-BE49-F238E27FC236}">
                <a16:creationId xmlns:a16="http://schemas.microsoft.com/office/drawing/2014/main" id="{F6B83967-0E8A-2F50-F49F-EB83CD89DF9E}"/>
              </a:ext>
            </a:extLst>
          </p:cNvPr>
          <p:cNvPicPr>
            <a:picLocks noChangeAspect="1"/>
          </p:cNvPicPr>
          <p:nvPr/>
        </p:nvPicPr>
        <p:blipFill>
          <a:blip r:embed="rId3"/>
          <a:stretch>
            <a:fillRect/>
          </a:stretch>
        </p:blipFill>
        <p:spPr>
          <a:xfrm>
            <a:off x="7827271" y="2393517"/>
            <a:ext cx="2492386" cy="1726305"/>
          </a:xfrm>
          <a:prstGeom prst="rect">
            <a:avLst/>
          </a:prstGeom>
        </p:spPr>
      </p:pic>
    </p:spTree>
    <p:extLst>
      <p:ext uri="{BB962C8B-B14F-4D97-AF65-F5344CB8AC3E}">
        <p14:creationId xmlns:p14="http://schemas.microsoft.com/office/powerpoint/2010/main" val="3904928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5F4CEA-2500-4B36-AE90-CABF077537B0}"/>
              </a:ext>
            </a:extLst>
          </p:cNvPr>
          <p:cNvSpPr>
            <a:spLocks noGrp="1"/>
          </p:cNvSpPr>
          <p:nvPr>
            <p:ph idx="1"/>
          </p:nvPr>
        </p:nvSpPr>
        <p:spPr>
          <a:xfrm>
            <a:off x="3401568" y="612648"/>
            <a:ext cx="8750808" cy="5403093"/>
          </a:xfrm>
        </p:spPr>
        <p:txBody>
          <a:bodyPr/>
          <a:lstStyle/>
          <a:p>
            <a:pPr marL="0" indent="0">
              <a:buNone/>
            </a:pPr>
            <a:r>
              <a:rPr lang="tr-TR" sz="3200" dirty="0">
                <a:solidFill>
                  <a:srgbClr val="0070C0"/>
                </a:solidFill>
              </a:rPr>
              <a:t>sayılı </a:t>
            </a:r>
            <a:r>
              <a:rPr lang="tr-TR" sz="3200" b="1" dirty="0">
                <a:solidFill>
                  <a:srgbClr val="0070C0"/>
                </a:solidFill>
              </a:rPr>
              <a:t>“Vergi Kanunları ile Bazı Kanunlarda Değişiklik Yapılmasına Dair Kanun ” </a:t>
            </a:r>
          </a:p>
          <a:p>
            <a:pPr marL="0" indent="0">
              <a:buNone/>
            </a:pPr>
            <a:endParaRPr lang="tr-TR" sz="3200" b="1" dirty="0">
              <a:solidFill>
                <a:srgbClr val="0070C0"/>
              </a:solidFill>
            </a:endParaRPr>
          </a:p>
          <a:p>
            <a:pPr marL="0" indent="0">
              <a:buNone/>
            </a:pPr>
            <a:r>
              <a:rPr lang="es-ES" sz="2400" dirty="0"/>
              <a:t>2/8/2024 tarih ve 32620 sayılı </a:t>
            </a:r>
            <a:r>
              <a:rPr lang="tr-TR" sz="2400" dirty="0"/>
              <a:t>Resmi </a:t>
            </a:r>
            <a:r>
              <a:rPr lang="tr-TR" sz="2400" dirty="0" err="1"/>
              <a:t>Gazete’de</a:t>
            </a:r>
            <a:r>
              <a:rPr lang="tr-TR" sz="2400" dirty="0"/>
              <a:t> yayımlanmıştır</a:t>
            </a:r>
            <a:r>
              <a:rPr lang="tr-TR" sz="2000" dirty="0"/>
              <a:t>.</a:t>
            </a:r>
          </a:p>
        </p:txBody>
      </p:sp>
      <p:pic>
        <p:nvPicPr>
          <p:cNvPr id="4" name="Resim 3">
            <a:extLst>
              <a:ext uri="{FF2B5EF4-FFF2-40B4-BE49-F238E27FC236}">
                <a16:creationId xmlns:a16="http://schemas.microsoft.com/office/drawing/2014/main" id="{97604DC8-CDC7-4285-88B4-7D1C553849E5}"/>
              </a:ext>
            </a:extLst>
          </p:cNvPr>
          <p:cNvPicPr>
            <a:picLocks noChangeAspect="1"/>
          </p:cNvPicPr>
          <p:nvPr/>
        </p:nvPicPr>
        <p:blipFill>
          <a:blip r:embed="rId2"/>
          <a:stretch>
            <a:fillRect/>
          </a:stretch>
        </p:blipFill>
        <p:spPr>
          <a:xfrm rot="403461">
            <a:off x="646309" y="3374921"/>
            <a:ext cx="3685437" cy="2492991"/>
          </a:xfrm>
          <a:prstGeom prst="rect">
            <a:avLst/>
          </a:prstGeom>
          <a:effectLst>
            <a:outerShdw blurRad="50800" dist="38100" dir="16200000" rotWithShape="0">
              <a:prstClr val="black">
                <a:alpha val="40000"/>
              </a:prstClr>
            </a:outerShdw>
          </a:effectLst>
        </p:spPr>
      </p:pic>
      <p:sp>
        <p:nvSpPr>
          <p:cNvPr id="2" name="Dikdörtgen: Köşeleri Yuvarlatılmış 1">
            <a:extLst>
              <a:ext uri="{FF2B5EF4-FFF2-40B4-BE49-F238E27FC236}">
                <a16:creationId xmlns:a16="http://schemas.microsoft.com/office/drawing/2014/main" id="{AE956924-7443-8572-06E1-B19EB04F5783}"/>
              </a:ext>
            </a:extLst>
          </p:cNvPr>
          <p:cNvSpPr/>
          <p:nvPr/>
        </p:nvSpPr>
        <p:spPr>
          <a:xfrm>
            <a:off x="384048" y="612648"/>
            <a:ext cx="2944368" cy="1965960"/>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9600" b="1" dirty="0"/>
              <a:t>7524</a:t>
            </a:r>
          </a:p>
        </p:txBody>
      </p:sp>
    </p:spTree>
    <p:extLst>
      <p:ext uri="{BB962C8B-B14F-4D97-AF65-F5344CB8AC3E}">
        <p14:creationId xmlns:p14="http://schemas.microsoft.com/office/powerpoint/2010/main" val="3859165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730344" y="365125"/>
            <a:ext cx="9623455" cy="1536827"/>
          </a:xfrm>
        </p:spPr>
        <p:txBody>
          <a:bodyPr>
            <a:normAutofit fontScale="90000"/>
          </a:bodyPr>
          <a:lstStyle/>
          <a:p>
            <a:r>
              <a:rPr lang="tr-TR" sz="5400" b="1" dirty="0">
                <a:solidFill>
                  <a:srgbClr val="C00000"/>
                </a:solidFill>
              </a:rPr>
              <a:t>Küresel asgari vergi uygulaması getirilmiştir: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121407"/>
            <a:ext cx="6831564" cy="2576259"/>
          </a:xfrm>
        </p:spPr>
        <p:txBody>
          <a:bodyPr>
            <a:normAutofit fontScale="47500" lnSpcReduction="20000"/>
          </a:bodyPr>
          <a:lstStyle/>
          <a:p>
            <a:pPr>
              <a:lnSpc>
                <a:spcPct val="120000"/>
              </a:lnSpc>
            </a:pPr>
            <a:r>
              <a:rPr lang="tr-TR" dirty="0"/>
              <a:t>Kurumlar Vergisi Kanununa eklenen 5. Kısımda yer alan ek 1-9 uncu maddeler uyarınca; Dünya genelinde elde ettikleri yıllık konsolide hasılatı </a:t>
            </a:r>
            <a:r>
              <a:rPr lang="tr-TR" b="1" dirty="0"/>
              <a:t>750 milyon Avro </a:t>
            </a:r>
            <a:r>
              <a:rPr lang="tr-TR" dirty="0"/>
              <a:t>karşılığı Türk Lirasını aşan </a:t>
            </a:r>
            <a:r>
              <a:rPr lang="tr-TR" b="1" dirty="0"/>
              <a:t>çok uluslu işletmelerin asgari %15 oranında </a:t>
            </a:r>
            <a:r>
              <a:rPr lang="tr-TR" dirty="0"/>
              <a:t>vergi ödemesi öngörülmektedir. </a:t>
            </a:r>
          </a:p>
          <a:p>
            <a:pPr>
              <a:lnSpc>
                <a:spcPct val="120000"/>
              </a:lnSpc>
            </a:pPr>
            <a:endParaRPr lang="tr-TR" dirty="0"/>
          </a:p>
          <a:p>
            <a:pPr>
              <a:lnSpc>
                <a:spcPct val="120000"/>
              </a:lnSpc>
            </a:pPr>
            <a:r>
              <a:rPr lang="tr-TR" dirty="0"/>
              <a:t>Kapsama giren şirketlerin efektif kurumlar vergisi oranının %15’in altına düşmesi durumunda, tamamlama amaçlı ek vergi alınması öngörülmektedir.</a:t>
            </a:r>
          </a:p>
          <a:p>
            <a:pPr>
              <a:lnSpc>
                <a:spcPct val="120000"/>
              </a:lnSpc>
            </a:pPr>
            <a:endParaRPr lang="tr-TR" dirty="0"/>
          </a:p>
          <a:p>
            <a:pPr>
              <a:lnSpc>
                <a:spcPct val="120000"/>
              </a:lnSpc>
              <a:buFont typeface="Wingdings" panose="05000000000000000000" pitchFamily="2" charset="2"/>
              <a:buChar char="Ø"/>
            </a:pPr>
            <a:r>
              <a:rPr lang="tr-TR" sz="1800" dirty="0">
                <a:solidFill>
                  <a:srgbClr val="0070C0"/>
                </a:solidFill>
              </a:rPr>
              <a:t>Kısmen 2024 yılı ve izleyen vergilendirme dönemlerinde elde edilen kazançlara uygulanmak üzere yayımı tarihinde; kısmen 1/1/2025 tarihinden itibaren) elde edilen kazançlara uygulanmak üzere 2/8/2024 tarihinde yürürlüğe girmiştir.</a:t>
            </a:r>
          </a:p>
        </p:txBody>
      </p:sp>
      <p:pic>
        <p:nvPicPr>
          <p:cNvPr id="5" name="Resim 4">
            <a:extLst>
              <a:ext uri="{FF2B5EF4-FFF2-40B4-BE49-F238E27FC236}">
                <a16:creationId xmlns:a16="http://schemas.microsoft.com/office/drawing/2014/main" id="{D1F49CEB-5F05-3F4D-39B2-B29710A0157F}"/>
              </a:ext>
            </a:extLst>
          </p:cNvPr>
          <p:cNvPicPr>
            <a:picLocks noChangeAspect="1"/>
          </p:cNvPicPr>
          <p:nvPr/>
        </p:nvPicPr>
        <p:blipFill>
          <a:blip r:embed="rId2"/>
          <a:stretch>
            <a:fillRect/>
          </a:stretch>
        </p:blipFill>
        <p:spPr>
          <a:xfrm rot="21050974">
            <a:off x="8851010" y="940440"/>
            <a:ext cx="3106432" cy="1560521"/>
          </a:xfrm>
          <a:prstGeom prst="rect">
            <a:avLst/>
          </a:prstGeom>
          <a:ln>
            <a:solidFill>
              <a:srgbClr val="00206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4" name="Resim 3">
            <a:extLst>
              <a:ext uri="{FF2B5EF4-FFF2-40B4-BE49-F238E27FC236}">
                <a16:creationId xmlns:a16="http://schemas.microsoft.com/office/drawing/2014/main" id="{BCB973E3-F1D0-4905-054C-0F95570E78D2}"/>
              </a:ext>
            </a:extLst>
          </p:cNvPr>
          <p:cNvPicPr>
            <a:picLocks noChangeAspect="1"/>
          </p:cNvPicPr>
          <p:nvPr/>
        </p:nvPicPr>
        <p:blipFill>
          <a:blip r:embed="rId3"/>
          <a:srcRect l="13214" t="10446" r="10728" b="28799"/>
          <a:stretch/>
        </p:blipFill>
        <p:spPr>
          <a:xfrm rot="20237227">
            <a:off x="48768" y="338329"/>
            <a:ext cx="1578864" cy="849137"/>
          </a:xfrm>
          <a:prstGeom prst="rect">
            <a:avLst/>
          </a:prstGeom>
        </p:spPr>
      </p:pic>
      <p:pic>
        <p:nvPicPr>
          <p:cNvPr id="9" name="Resim 8">
            <a:extLst>
              <a:ext uri="{FF2B5EF4-FFF2-40B4-BE49-F238E27FC236}">
                <a16:creationId xmlns:a16="http://schemas.microsoft.com/office/drawing/2014/main" id="{1E3CB3AD-C740-CF5C-CCEE-85427A769CF3}"/>
              </a:ext>
            </a:extLst>
          </p:cNvPr>
          <p:cNvPicPr>
            <a:picLocks noChangeAspect="1"/>
          </p:cNvPicPr>
          <p:nvPr/>
        </p:nvPicPr>
        <p:blipFill>
          <a:blip r:embed="rId4"/>
          <a:stretch>
            <a:fillRect/>
          </a:stretch>
        </p:blipFill>
        <p:spPr>
          <a:xfrm>
            <a:off x="9927771" y="2820366"/>
            <a:ext cx="2179704" cy="1486774"/>
          </a:xfrm>
          <a:prstGeom prst="rect">
            <a:avLst/>
          </a:prstGeom>
        </p:spPr>
      </p:pic>
    </p:spTree>
    <p:extLst>
      <p:ext uri="{BB962C8B-B14F-4D97-AF65-F5344CB8AC3E}">
        <p14:creationId xmlns:p14="http://schemas.microsoft.com/office/powerpoint/2010/main" val="409538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819656" y="94427"/>
            <a:ext cx="9534144" cy="1898965"/>
          </a:xfrm>
        </p:spPr>
        <p:txBody>
          <a:bodyPr>
            <a:normAutofit/>
          </a:bodyPr>
          <a:lstStyle/>
          <a:p>
            <a:r>
              <a:rPr lang="tr-TR" sz="5400" b="1" dirty="0">
                <a:solidFill>
                  <a:srgbClr val="C00000"/>
                </a:solidFill>
              </a:rPr>
              <a:t>Yurt içi asgari kurumlar vergisi uygulamasına geçilecektir: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558281" y="2193999"/>
            <a:ext cx="5537719" cy="3992197"/>
          </a:xfrm>
        </p:spPr>
        <p:txBody>
          <a:bodyPr>
            <a:normAutofit fontScale="62500" lnSpcReduction="20000"/>
          </a:bodyPr>
          <a:lstStyle/>
          <a:p>
            <a:pPr>
              <a:lnSpc>
                <a:spcPct val="120000"/>
              </a:lnSpc>
            </a:pPr>
            <a:r>
              <a:rPr lang="tr-TR" dirty="0"/>
              <a:t>Kanunun 36 </a:t>
            </a:r>
            <a:r>
              <a:rPr lang="tr-TR" dirty="0" err="1"/>
              <a:t>ncı</a:t>
            </a:r>
            <a:r>
              <a:rPr lang="tr-TR" dirty="0"/>
              <a:t> maddesi ile Kurumlar Vergisi Kanununa eklenen “Yurt içi asgari kurumlar vergisi” başlıklı 32/C maddesiyle, yurt içi asgari kurumlar vergisi uygulaması getirilmektedir.</a:t>
            </a:r>
          </a:p>
          <a:p>
            <a:pPr>
              <a:lnSpc>
                <a:spcPct val="120000"/>
              </a:lnSpc>
            </a:pPr>
            <a:endParaRPr lang="tr-TR" dirty="0"/>
          </a:p>
          <a:p>
            <a:pPr>
              <a:lnSpc>
                <a:spcPct val="120000"/>
              </a:lnSpc>
            </a:pPr>
            <a:r>
              <a:rPr lang="tr-TR" dirty="0"/>
              <a:t>Bu düzenlemeye göre, 32 ve 32/A maddeleri çerçevesinde hesaplanan kurumlar vergisi, </a:t>
            </a:r>
            <a:r>
              <a:rPr lang="tr-TR" b="1" dirty="0">
                <a:solidFill>
                  <a:srgbClr val="002060"/>
                </a:solidFill>
              </a:rPr>
              <a:t>indirim ve istisnalar uygulanmadan önceki kurum kazancının %10’undan az olmayacaktır.</a:t>
            </a:r>
          </a:p>
          <a:p>
            <a:pPr>
              <a:lnSpc>
                <a:spcPct val="120000"/>
              </a:lnSpc>
            </a:pPr>
            <a:endParaRPr lang="tr-TR" dirty="0"/>
          </a:p>
          <a:p>
            <a:pPr>
              <a:lnSpc>
                <a:spcPct val="120000"/>
              </a:lnSpc>
              <a:buFont typeface="Wingdings" panose="05000000000000000000" pitchFamily="2" charset="2"/>
              <a:buChar char="Ø"/>
            </a:pPr>
            <a:r>
              <a:rPr lang="tr-TR" sz="1800" dirty="0">
                <a:solidFill>
                  <a:srgbClr val="0070C0"/>
                </a:solidFill>
              </a:rPr>
              <a:t>2025 yılı ve izleyen vergilendirme dönemlerinde elde edilen kazançlara uygulanmak üzere 2/8/2024 tarihinde yürürlüğe girmiştir.</a:t>
            </a:r>
          </a:p>
        </p:txBody>
      </p:sp>
      <p:pic>
        <p:nvPicPr>
          <p:cNvPr id="4" name="Resim 3">
            <a:extLst>
              <a:ext uri="{FF2B5EF4-FFF2-40B4-BE49-F238E27FC236}">
                <a16:creationId xmlns:a16="http://schemas.microsoft.com/office/drawing/2014/main" id="{41C7FE77-4B3A-37E1-3C29-EB4FA8DFE786}"/>
              </a:ext>
            </a:extLst>
          </p:cNvPr>
          <p:cNvPicPr>
            <a:picLocks noChangeAspect="1"/>
          </p:cNvPicPr>
          <p:nvPr/>
        </p:nvPicPr>
        <p:blipFill>
          <a:blip r:embed="rId2"/>
          <a:stretch>
            <a:fillRect/>
          </a:stretch>
        </p:blipFill>
        <p:spPr>
          <a:xfrm rot="281079">
            <a:off x="9654595" y="1132533"/>
            <a:ext cx="2263581" cy="2281335"/>
          </a:xfrm>
          <a:prstGeom prst="rect">
            <a:avLst/>
          </a:prstGeom>
        </p:spPr>
      </p:pic>
      <p:pic>
        <p:nvPicPr>
          <p:cNvPr id="5" name="Resim 4">
            <a:extLst>
              <a:ext uri="{FF2B5EF4-FFF2-40B4-BE49-F238E27FC236}">
                <a16:creationId xmlns:a16="http://schemas.microsoft.com/office/drawing/2014/main" id="{01E29891-D837-9C0F-CCD4-DEBD631246B1}"/>
              </a:ext>
            </a:extLst>
          </p:cNvPr>
          <p:cNvPicPr>
            <a:picLocks noChangeAspect="1"/>
          </p:cNvPicPr>
          <p:nvPr/>
        </p:nvPicPr>
        <p:blipFill>
          <a:blip r:embed="rId3"/>
          <a:stretch>
            <a:fillRect/>
          </a:stretch>
        </p:blipFill>
        <p:spPr>
          <a:xfrm>
            <a:off x="-54942" y="94427"/>
            <a:ext cx="1786283" cy="1402202"/>
          </a:xfrm>
          <a:prstGeom prst="rect">
            <a:avLst/>
          </a:prstGeom>
        </p:spPr>
      </p:pic>
    </p:spTree>
    <p:extLst>
      <p:ext uri="{BB962C8B-B14F-4D97-AF65-F5344CB8AC3E}">
        <p14:creationId xmlns:p14="http://schemas.microsoft.com/office/powerpoint/2010/main" val="3439810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8BA49E-E342-229A-E833-FCDE6D52B464}"/>
              </a:ext>
            </a:extLst>
          </p:cNvPr>
          <p:cNvSpPr>
            <a:spLocks noGrp="1"/>
          </p:cNvSpPr>
          <p:nvPr>
            <p:ph type="title"/>
          </p:nvPr>
        </p:nvSpPr>
        <p:spPr>
          <a:xfrm>
            <a:off x="838200" y="365125"/>
            <a:ext cx="10515600" cy="723011"/>
          </a:xfrm>
        </p:spPr>
        <p:txBody>
          <a:bodyPr/>
          <a:lstStyle/>
          <a:p>
            <a:r>
              <a:rPr lang="tr-TR" dirty="0">
                <a:solidFill>
                  <a:srgbClr val="C00000"/>
                </a:solidFill>
                <a:effectLst>
                  <a:outerShdw blurRad="38100" dist="38100" dir="2700000" algn="tl">
                    <a:srgbClr val="000000">
                      <a:alpha val="43137"/>
                    </a:srgbClr>
                  </a:outerShdw>
                </a:effectLst>
              </a:rPr>
              <a:t>SUNUM PLANI</a:t>
            </a:r>
          </a:p>
        </p:txBody>
      </p:sp>
      <p:sp>
        <p:nvSpPr>
          <p:cNvPr id="3" name="İçerik Yer Tutucusu 2">
            <a:extLst>
              <a:ext uri="{FF2B5EF4-FFF2-40B4-BE49-F238E27FC236}">
                <a16:creationId xmlns:a16="http://schemas.microsoft.com/office/drawing/2014/main" id="{8B001881-AE78-C687-45CB-825003F27EB0}"/>
              </a:ext>
            </a:extLst>
          </p:cNvPr>
          <p:cNvSpPr>
            <a:spLocks noGrp="1"/>
          </p:cNvSpPr>
          <p:nvPr>
            <p:ph idx="1"/>
          </p:nvPr>
        </p:nvSpPr>
        <p:spPr>
          <a:xfrm>
            <a:off x="838200" y="1280161"/>
            <a:ext cx="10515600" cy="3403806"/>
          </a:xfrm>
        </p:spPr>
        <p:txBody>
          <a:bodyPr>
            <a:normAutofit fontScale="77500" lnSpcReduction="20000"/>
          </a:bodyPr>
          <a:lstStyle/>
          <a:p>
            <a:r>
              <a:rPr lang="tr-TR" sz="3200" b="1" dirty="0">
                <a:solidFill>
                  <a:srgbClr val="0070C0"/>
                </a:solidFill>
              </a:rPr>
              <a:t>7456 sayılı </a:t>
            </a:r>
            <a:r>
              <a:rPr lang="tr-TR" sz="2200" dirty="0">
                <a:solidFill>
                  <a:srgbClr val="0070C0"/>
                </a:solidFill>
              </a:rPr>
              <a:t>“6/2/2023 Tarihinde Meydana Gelen Depremlerin Yol Açtığı Ekonomik Kayıpların Telafisi için Ek Motorlu Taşıtlar Vergisi İhdası ile Bazı Kanunlarda ve 375 Sayılı Kanun Hükmünde Kararnamede Değişiklik Yapılması Hakkında Kanun” </a:t>
            </a:r>
            <a:r>
              <a:rPr lang="tr-TR" sz="2200" dirty="0"/>
              <a:t>15/7/2023 tarihli ve 32249 Sayılı Resmi </a:t>
            </a:r>
            <a:r>
              <a:rPr lang="tr-TR" sz="2200" dirty="0" err="1"/>
              <a:t>Gazete’de</a:t>
            </a:r>
            <a:r>
              <a:rPr lang="tr-TR" sz="2200" dirty="0"/>
              <a:t> yayımlanmıştır.</a:t>
            </a:r>
          </a:p>
          <a:p>
            <a:pPr marL="0" indent="0">
              <a:buNone/>
            </a:pPr>
            <a:endParaRPr lang="tr-TR" sz="2200" dirty="0"/>
          </a:p>
          <a:p>
            <a:r>
              <a:rPr lang="tr-TR" sz="3200" b="1" dirty="0">
                <a:solidFill>
                  <a:srgbClr val="0070C0"/>
                </a:solidFill>
              </a:rPr>
              <a:t>7491 sayılı </a:t>
            </a:r>
            <a:r>
              <a:rPr lang="tr-TR" sz="2200" dirty="0">
                <a:solidFill>
                  <a:srgbClr val="0070C0"/>
                </a:solidFill>
              </a:rPr>
              <a:t>“Bazı Kanun ve Kanun Hükmünde Kararnamelerde Değişiklik Yapılması Hakkında Kanun” </a:t>
            </a:r>
            <a:r>
              <a:rPr lang="es-ES" sz="2200" dirty="0"/>
              <a:t>28/12/2023 tarihli ve 32413 sayılı </a:t>
            </a:r>
            <a:r>
              <a:rPr lang="tr-TR" sz="2200" dirty="0"/>
              <a:t>Resmi </a:t>
            </a:r>
            <a:r>
              <a:rPr lang="tr-TR" sz="2200" dirty="0" err="1"/>
              <a:t>Gazete’de</a:t>
            </a:r>
            <a:r>
              <a:rPr lang="tr-TR" sz="2200" dirty="0"/>
              <a:t> yayımlanmıştır.</a:t>
            </a:r>
          </a:p>
          <a:p>
            <a:pPr marL="0" indent="0">
              <a:buNone/>
            </a:pPr>
            <a:endParaRPr lang="tr-TR" sz="2200" dirty="0"/>
          </a:p>
          <a:p>
            <a:r>
              <a:rPr lang="tr-TR" sz="3200" b="1" dirty="0">
                <a:solidFill>
                  <a:srgbClr val="0070C0"/>
                </a:solidFill>
              </a:rPr>
              <a:t>7524 sayılı </a:t>
            </a:r>
            <a:r>
              <a:rPr lang="tr-TR" sz="2200" dirty="0">
                <a:solidFill>
                  <a:srgbClr val="0070C0"/>
                </a:solidFill>
              </a:rPr>
              <a:t>“Vergi Kanunları ile Bazı Kanunlarda Değişiklik Yapılmasına Dair Kanun ” </a:t>
            </a:r>
            <a:r>
              <a:rPr lang="es-ES" sz="2200" dirty="0"/>
              <a:t>2/8/2024 tarih ve 32620 sayılı </a:t>
            </a:r>
            <a:r>
              <a:rPr lang="tr-TR" sz="2200" dirty="0"/>
              <a:t>Resmi </a:t>
            </a:r>
            <a:r>
              <a:rPr lang="tr-TR" sz="2200" dirty="0" err="1"/>
              <a:t>Gazete’de</a:t>
            </a:r>
            <a:r>
              <a:rPr lang="tr-TR" sz="2200" dirty="0"/>
              <a:t> yayımlanmıştır.</a:t>
            </a:r>
          </a:p>
          <a:p>
            <a:endParaRPr lang="tr-TR" sz="2200" dirty="0"/>
          </a:p>
          <a:p>
            <a:r>
              <a:rPr lang="tr-TR" sz="2200" dirty="0"/>
              <a:t>SORULAR &amp; CEVAPLAR</a:t>
            </a:r>
          </a:p>
          <a:p>
            <a:pPr marL="0" indent="0">
              <a:buNone/>
            </a:pPr>
            <a:endParaRPr lang="tr-TR" sz="1600" dirty="0"/>
          </a:p>
          <a:p>
            <a:pPr marL="0" indent="0">
              <a:buNone/>
            </a:pPr>
            <a:endParaRPr lang="tr-TR" sz="1600" dirty="0"/>
          </a:p>
          <a:p>
            <a:pPr marL="0" indent="0">
              <a:buNone/>
            </a:pPr>
            <a:endParaRPr lang="tr-TR" sz="2000" dirty="0"/>
          </a:p>
          <a:p>
            <a:endParaRPr lang="tr-TR" dirty="0"/>
          </a:p>
        </p:txBody>
      </p:sp>
    </p:spTree>
    <p:extLst>
      <p:ext uri="{BB962C8B-B14F-4D97-AF65-F5344CB8AC3E}">
        <p14:creationId xmlns:p14="http://schemas.microsoft.com/office/powerpoint/2010/main" val="2002490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856232" y="365125"/>
            <a:ext cx="9497568" cy="1325563"/>
          </a:xfrm>
        </p:spPr>
        <p:txBody>
          <a:bodyPr>
            <a:normAutofit fontScale="90000"/>
          </a:bodyPr>
          <a:lstStyle/>
          <a:p>
            <a:pPr>
              <a:spcBef>
                <a:spcPts val="600"/>
              </a:spcBef>
              <a:spcAft>
                <a:spcPts val="600"/>
              </a:spcAft>
            </a:pPr>
            <a:r>
              <a:rPr lang="tr-TR" sz="4900" b="1" dirty="0">
                <a:solidFill>
                  <a:srgbClr val="C00000"/>
                </a:solidFill>
              </a:rPr>
              <a:t>Yurt içi asgari kurumlar vergisi uygulaması:</a:t>
            </a:r>
            <a:r>
              <a:rPr lang="tr-TR" sz="1100" b="1" dirty="0">
                <a:solidFill>
                  <a:srgbClr val="C00000"/>
                </a:solidFill>
              </a:rPr>
              <a:t> </a:t>
            </a:r>
            <a:br>
              <a:rPr lang="tr-TR" sz="1000" b="1" dirty="0">
                <a:solidFill>
                  <a:srgbClr val="C00000"/>
                </a:solidFill>
              </a:rPr>
            </a:br>
            <a:br>
              <a:rPr lang="tr-TR" sz="1000" b="1" dirty="0">
                <a:solidFill>
                  <a:srgbClr val="C00000"/>
                </a:solidFill>
              </a:rPr>
            </a:br>
            <a:r>
              <a:rPr lang="tr-TR" sz="3100" b="1" dirty="0">
                <a:solidFill>
                  <a:srgbClr val="0070C0"/>
                </a:solidFill>
              </a:rPr>
              <a:t>Asgari kurumlar vergisi hesaplanırken, aşağıda yer alan istisna ve indirimler asgari kurumlar vergisi matrahından düşülecektir:</a:t>
            </a:r>
            <a:endParaRPr lang="tr-TR" b="1" dirty="0">
              <a:solidFill>
                <a:srgbClr val="0070C0"/>
              </a:solidFill>
            </a:endParaRP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301754" y="2093976"/>
            <a:ext cx="5996410" cy="3681674"/>
          </a:xfrm>
        </p:spPr>
        <p:txBody>
          <a:bodyPr>
            <a:normAutofit fontScale="77500" lnSpcReduction="20000"/>
          </a:bodyPr>
          <a:lstStyle/>
          <a:p>
            <a:pPr algn="just">
              <a:buFont typeface="Arial" panose="020B0604020202020204" pitchFamily="34" charset="0"/>
              <a:buChar char="•"/>
            </a:pPr>
            <a:r>
              <a:rPr lang="tr-TR" sz="1600" b="0" i="0" dirty="0">
                <a:solidFill>
                  <a:srgbClr val="000000"/>
                </a:solidFill>
                <a:effectLst/>
                <a:latin typeface="Open Sans" panose="020B0606030504020204" pitchFamily="34" charset="0"/>
              </a:rPr>
              <a:t>İştirak Kazançları (K.V.K. Mad. 5/1-a)</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Emisyon Primi Kazancı (K.V.K. Mad. 5/1-ç)</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Yatırım Fon ve Ortaklığı Portföy İşletmeciliği Kazancı (K.V.K. Mad. 5/1-d) (Sahip olunan taşınmazlardan elde edilen kazançlar hariç)</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Kooperatiflerde </a:t>
            </a:r>
            <a:r>
              <a:rPr lang="tr-TR" sz="1600" b="0" i="0" dirty="0" err="1">
                <a:solidFill>
                  <a:srgbClr val="000000"/>
                </a:solidFill>
                <a:effectLst/>
                <a:latin typeface="Open Sans" panose="020B0606030504020204" pitchFamily="34" charset="0"/>
              </a:rPr>
              <a:t>risturn</a:t>
            </a:r>
            <a:r>
              <a:rPr lang="tr-TR" sz="1600" b="0" i="0" dirty="0">
                <a:solidFill>
                  <a:srgbClr val="000000"/>
                </a:solidFill>
                <a:effectLst/>
                <a:latin typeface="Open Sans" panose="020B0606030504020204" pitchFamily="34" charset="0"/>
              </a:rPr>
              <a:t> istisnası (KVK Md.5/1-i)</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Sat-Kirala-Geri Al İşlemlerden Doğan Kazançlarda İstisna ( K.V.K. Mad. 5/1-j )</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Sat-Kirala-Geri Al İşlemlerden Doğan Kazançlarda İstisna ( K.V.K. Mad. 5/1-k )</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Serbest Bölgelerde Elde Edilen Kazançlar</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Teknoloji Geliştirme Bölgelerinde Elde Edilen Kazançlar</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Türk Uluslararası Gemi Siciline Kayıtlı Gemilerin İşletilmesinden ve Devrinden Sağlanan Kazançlar</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Ar-Ge ve Tasarım İndirimi</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Girişim Sermayesi Fonu Olarak Ayrılan Tutarlar ( K.V.K. Mad. 10/1-g )</a:t>
            </a:r>
          </a:p>
          <a:p>
            <a:pPr algn="just">
              <a:buFont typeface="Arial" panose="020B0604020202020204" pitchFamily="34" charset="0"/>
              <a:buChar char="•"/>
            </a:pPr>
            <a:r>
              <a:rPr lang="tr-TR" sz="1600" b="0" i="0" dirty="0">
                <a:solidFill>
                  <a:srgbClr val="000000"/>
                </a:solidFill>
                <a:effectLst/>
                <a:latin typeface="Open Sans" panose="020B0606030504020204" pitchFamily="34" charset="0"/>
              </a:rPr>
              <a:t>Korumalı İşyeri İndirimi ( K.V.K. Mad. 10/1-h )</a:t>
            </a:r>
          </a:p>
        </p:txBody>
      </p:sp>
      <p:pic>
        <p:nvPicPr>
          <p:cNvPr id="4" name="Resim 3">
            <a:extLst>
              <a:ext uri="{FF2B5EF4-FFF2-40B4-BE49-F238E27FC236}">
                <a16:creationId xmlns:a16="http://schemas.microsoft.com/office/drawing/2014/main" id="{C8EC9640-2AA3-A21D-A05D-4E36E3900295}"/>
              </a:ext>
            </a:extLst>
          </p:cNvPr>
          <p:cNvPicPr>
            <a:picLocks noChangeAspect="1"/>
          </p:cNvPicPr>
          <p:nvPr/>
        </p:nvPicPr>
        <p:blipFill>
          <a:blip r:embed="rId2"/>
          <a:stretch>
            <a:fillRect/>
          </a:stretch>
        </p:blipFill>
        <p:spPr>
          <a:xfrm>
            <a:off x="9179030" y="1956012"/>
            <a:ext cx="1958610" cy="1978801"/>
          </a:xfrm>
          <a:prstGeom prst="rect">
            <a:avLst/>
          </a:prstGeom>
        </p:spPr>
      </p:pic>
    </p:spTree>
    <p:extLst>
      <p:ext uri="{BB962C8B-B14F-4D97-AF65-F5344CB8AC3E}">
        <p14:creationId xmlns:p14="http://schemas.microsoft.com/office/powerpoint/2010/main" val="177066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810511" y="365125"/>
            <a:ext cx="9936729" cy="1325563"/>
          </a:xfrm>
        </p:spPr>
        <p:txBody>
          <a:bodyPr>
            <a:normAutofit fontScale="90000"/>
          </a:bodyPr>
          <a:lstStyle/>
          <a:p>
            <a:pPr>
              <a:spcBef>
                <a:spcPts val="600"/>
              </a:spcBef>
              <a:spcAft>
                <a:spcPts val="600"/>
              </a:spcAft>
            </a:pPr>
            <a:r>
              <a:rPr lang="tr-TR" sz="4900" b="1" dirty="0">
                <a:solidFill>
                  <a:srgbClr val="C00000"/>
                </a:solidFill>
              </a:rPr>
              <a:t>Yurt içi asgari kurumlar vergisi uygulaması:</a:t>
            </a:r>
            <a:r>
              <a:rPr lang="tr-TR" sz="1100" b="1" dirty="0">
                <a:solidFill>
                  <a:srgbClr val="C00000"/>
                </a:solidFill>
              </a:rPr>
              <a:t> </a:t>
            </a:r>
            <a:br>
              <a:rPr lang="tr-TR" sz="1000" b="1" dirty="0">
                <a:solidFill>
                  <a:srgbClr val="C00000"/>
                </a:solidFill>
              </a:rPr>
            </a:br>
            <a:br>
              <a:rPr lang="tr-TR" sz="1000" b="1" dirty="0">
                <a:solidFill>
                  <a:srgbClr val="C00000"/>
                </a:solidFill>
              </a:rPr>
            </a:br>
            <a:r>
              <a:rPr lang="tr-TR" sz="2700" b="1" dirty="0">
                <a:solidFill>
                  <a:srgbClr val="0070C0"/>
                </a:solidFill>
              </a:rPr>
              <a:t>Asgari kurumlar vergisi hesaplanırken, aşağıda yer alan istisna ve indirimler asgari kurumlar vergisi matrahından düşülecektir:</a:t>
            </a:r>
          </a:p>
        </p:txBody>
      </p:sp>
      <p:sp>
        <p:nvSpPr>
          <p:cNvPr id="6" name="İçerik Yer Tutucusu 5">
            <a:extLst>
              <a:ext uri="{FF2B5EF4-FFF2-40B4-BE49-F238E27FC236}">
                <a16:creationId xmlns:a16="http://schemas.microsoft.com/office/drawing/2014/main" id="{4703433A-AE8D-20A9-0C64-B0D1F9713A61}"/>
              </a:ext>
            </a:extLst>
          </p:cNvPr>
          <p:cNvSpPr>
            <a:spLocks noGrp="1"/>
          </p:cNvSpPr>
          <p:nvPr>
            <p:ph idx="1"/>
          </p:nvPr>
        </p:nvSpPr>
        <p:spPr>
          <a:xfrm>
            <a:off x="960649" y="2103307"/>
            <a:ext cx="8127367" cy="1325563"/>
          </a:xfrm>
        </p:spPr>
        <p:txBody>
          <a:bodyPr>
            <a:normAutofit fontScale="55000" lnSpcReduction="20000"/>
          </a:bodyPr>
          <a:lstStyle/>
          <a:p>
            <a:pPr>
              <a:lnSpc>
                <a:spcPct val="120000"/>
              </a:lnSpc>
            </a:pPr>
            <a:r>
              <a:rPr lang="tr-TR" b="0" i="0" dirty="0">
                <a:solidFill>
                  <a:srgbClr val="000000"/>
                </a:solidFill>
                <a:effectLst/>
                <a:latin typeface="Open Sans" panose="020B0606030504020204" pitchFamily="34" charset="0"/>
              </a:rPr>
              <a:t>Yurt içi asgari kurumlar vergisi uygulamasında, %10 oranında kurumlar vergisi hesaplanacak kazanç, </a:t>
            </a:r>
            <a:r>
              <a:rPr lang="tr-TR" b="1" i="0" dirty="0">
                <a:solidFill>
                  <a:srgbClr val="000000"/>
                </a:solidFill>
                <a:effectLst/>
                <a:latin typeface="Open Sans" panose="020B0606030504020204" pitchFamily="34" charset="0"/>
              </a:rPr>
              <a:t>ticari bilanço kârına veya zararına kanunen kabul edilmeyen giderlerin eklenmesi ve ilgili maddede belirtilen istisna ve indirimlerin düşülmesiyle</a:t>
            </a:r>
            <a:r>
              <a:rPr lang="tr-TR" b="0" i="0" dirty="0">
                <a:solidFill>
                  <a:srgbClr val="000000"/>
                </a:solidFill>
                <a:effectLst/>
                <a:latin typeface="Open Sans" panose="020B0606030504020204" pitchFamily="34" charset="0"/>
              </a:rPr>
              <a:t> belirlenen tutar üzerinden hesaplanacaktır.</a:t>
            </a:r>
            <a:endParaRPr lang="tr-TR" dirty="0"/>
          </a:p>
        </p:txBody>
      </p:sp>
      <p:sp>
        <p:nvSpPr>
          <p:cNvPr id="8" name="Metin kutusu 7">
            <a:extLst>
              <a:ext uri="{FF2B5EF4-FFF2-40B4-BE49-F238E27FC236}">
                <a16:creationId xmlns:a16="http://schemas.microsoft.com/office/drawing/2014/main" id="{44D66FA6-8BA0-958D-8B2A-94771B83519E}"/>
              </a:ext>
            </a:extLst>
          </p:cNvPr>
          <p:cNvSpPr txBox="1"/>
          <p:nvPr/>
        </p:nvSpPr>
        <p:spPr>
          <a:xfrm>
            <a:off x="624949" y="3410627"/>
            <a:ext cx="11333988" cy="369332"/>
          </a:xfrm>
          <a:prstGeom prst="rect">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tr-TR" dirty="0"/>
              <a:t>Yurt İçi Asgari Kurumlar Vergisi = (Ticari Kar + Kanunen Kabul Edilmeyen Giderler - Uygulanan İndirim ve İstisnalar) × %10</a:t>
            </a:r>
          </a:p>
        </p:txBody>
      </p:sp>
      <p:pic>
        <p:nvPicPr>
          <p:cNvPr id="9" name="Resim 8">
            <a:extLst>
              <a:ext uri="{FF2B5EF4-FFF2-40B4-BE49-F238E27FC236}">
                <a16:creationId xmlns:a16="http://schemas.microsoft.com/office/drawing/2014/main" id="{2B06B7A7-E469-FD20-3D59-64988CFF565A}"/>
              </a:ext>
            </a:extLst>
          </p:cNvPr>
          <p:cNvPicPr>
            <a:picLocks noChangeAspect="1"/>
          </p:cNvPicPr>
          <p:nvPr/>
        </p:nvPicPr>
        <p:blipFill>
          <a:blip r:embed="rId2"/>
          <a:stretch>
            <a:fillRect/>
          </a:stretch>
        </p:blipFill>
        <p:spPr>
          <a:xfrm>
            <a:off x="8756973" y="1887691"/>
            <a:ext cx="2474378" cy="1434007"/>
          </a:xfrm>
          <a:prstGeom prst="rect">
            <a:avLst/>
          </a:prstGeom>
        </p:spPr>
      </p:pic>
    </p:spTree>
    <p:extLst>
      <p:ext uri="{BB962C8B-B14F-4D97-AF65-F5344CB8AC3E}">
        <p14:creationId xmlns:p14="http://schemas.microsoft.com/office/powerpoint/2010/main" val="1793287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865376" y="365125"/>
            <a:ext cx="9488424" cy="640715"/>
          </a:xfrm>
        </p:spPr>
        <p:txBody>
          <a:bodyPr>
            <a:normAutofit fontScale="90000"/>
          </a:bodyPr>
          <a:lstStyle/>
          <a:p>
            <a:pPr>
              <a:spcBef>
                <a:spcPts val="600"/>
              </a:spcBef>
              <a:spcAft>
                <a:spcPts val="600"/>
              </a:spcAft>
            </a:pPr>
            <a:r>
              <a:rPr lang="tr-TR" sz="4900" b="1" dirty="0">
                <a:solidFill>
                  <a:srgbClr val="C00000"/>
                </a:solidFill>
              </a:rPr>
              <a:t>Yurt içi asgari kurumlar vergisi uygulaması:</a:t>
            </a:r>
            <a:r>
              <a:rPr lang="tr-TR" sz="1100" b="1" dirty="0">
                <a:solidFill>
                  <a:srgbClr val="C00000"/>
                </a:solidFill>
              </a:rPr>
              <a:t> </a:t>
            </a:r>
            <a:endParaRPr lang="tr-TR" b="1" dirty="0">
              <a:solidFill>
                <a:srgbClr val="0070C0"/>
              </a:solidFill>
            </a:endParaRPr>
          </a:p>
        </p:txBody>
      </p:sp>
      <p:sp>
        <p:nvSpPr>
          <p:cNvPr id="6" name="İçerik Yer Tutucusu 5">
            <a:extLst>
              <a:ext uri="{FF2B5EF4-FFF2-40B4-BE49-F238E27FC236}">
                <a16:creationId xmlns:a16="http://schemas.microsoft.com/office/drawing/2014/main" id="{4703433A-AE8D-20A9-0C64-B0D1F9713A61}"/>
              </a:ext>
            </a:extLst>
          </p:cNvPr>
          <p:cNvSpPr>
            <a:spLocks noGrp="1"/>
          </p:cNvSpPr>
          <p:nvPr>
            <p:ph idx="1"/>
          </p:nvPr>
        </p:nvSpPr>
        <p:spPr>
          <a:xfrm>
            <a:off x="503664" y="1156996"/>
            <a:ext cx="8817618" cy="3256384"/>
          </a:xfrm>
        </p:spPr>
        <p:txBody>
          <a:bodyPr>
            <a:normAutofit fontScale="47500" lnSpcReduction="20000"/>
          </a:bodyPr>
          <a:lstStyle/>
          <a:p>
            <a:pPr marL="0" indent="0">
              <a:lnSpc>
                <a:spcPct val="120000"/>
              </a:lnSpc>
              <a:buNone/>
            </a:pPr>
            <a:r>
              <a:rPr lang="tr-TR" b="1" i="0" dirty="0">
                <a:solidFill>
                  <a:srgbClr val="0070C0"/>
                </a:solidFill>
                <a:effectLst/>
                <a:latin typeface="Open Sans" panose="020B0606030504020204" pitchFamily="34" charset="0"/>
              </a:rPr>
              <a:t>YURT İÇİ ASGARİ KURUMLAR VERGİSİ UYGULAMASINDA;</a:t>
            </a:r>
          </a:p>
          <a:p>
            <a:pPr marL="0" indent="0">
              <a:lnSpc>
                <a:spcPct val="120000"/>
              </a:lnSpc>
              <a:buNone/>
            </a:pPr>
            <a:endParaRPr lang="tr-TR" b="0" i="0" dirty="0">
              <a:solidFill>
                <a:srgbClr val="000000"/>
              </a:solidFill>
              <a:effectLst/>
              <a:latin typeface="Open Sans" panose="020B0606030504020204" pitchFamily="34" charset="0"/>
            </a:endParaRPr>
          </a:p>
          <a:p>
            <a:pPr>
              <a:lnSpc>
                <a:spcPct val="120000"/>
              </a:lnSpc>
            </a:pPr>
            <a:r>
              <a:rPr lang="tr-TR" b="0" i="0" dirty="0">
                <a:solidFill>
                  <a:srgbClr val="000000"/>
                </a:solidFill>
                <a:effectLst/>
                <a:latin typeface="Open Sans" panose="020B0606030504020204" pitchFamily="34" charset="0"/>
              </a:rPr>
              <a:t>İhracat kazançlarına uygulanan beş puan indirim nedeniyle ödenmeyen vergi (KVK 32/7),</a:t>
            </a:r>
          </a:p>
          <a:p>
            <a:pPr>
              <a:lnSpc>
                <a:spcPct val="120000"/>
              </a:lnSpc>
            </a:pPr>
            <a:r>
              <a:rPr lang="tr-TR" b="0" i="0" dirty="0">
                <a:solidFill>
                  <a:srgbClr val="000000"/>
                </a:solidFill>
                <a:effectLst/>
                <a:latin typeface="Open Sans" panose="020B0606030504020204" pitchFamily="34" charset="0"/>
              </a:rPr>
              <a:t>üretim faaliyetinden elde edilen kazançlara uygulanan bir puan indirim nedeniyle ödenmeyen vergi (KVK 32/8),</a:t>
            </a:r>
          </a:p>
          <a:p>
            <a:pPr>
              <a:lnSpc>
                <a:spcPct val="120000"/>
              </a:lnSpc>
            </a:pPr>
            <a:r>
              <a:rPr lang="tr-TR" b="0" i="0" dirty="0">
                <a:solidFill>
                  <a:srgbClr val="000000"/>
                </a:solidFill>
                <a:effectLst/>
                <a:latin typeface="Open Sans" panose="020B0606030504020204" pitchFamily="34" charset="0"/>
              </a:rPr>
              <a:t>Maddenin yürürlüğe girdiği tarihten alınan teşvik belgeleri kapsamındaki yatırıma katkı tutarları ile sınırlı olmak üzere, mükelleflerin kendi beyannameleri üzerinde Kurumlar Vergisi Kanununun 32/A maddesi hükmüne istinaden indirimli kurumlar vergisi uygulaması nedeniyle ödemedikleri kurumlar vergisi,</a:t>
            </a:r>
          </a:p>
          <a:p>
            <a:pPr marL="0" indent="0">
              <a:lnSpc>
                <a:spcPct val="120000"/>
              </a:lnSpc>
              <a:buNone/>
            </a:pPr>
            <a:endParaRPr lang="tr-TR" b="0" i="0" dirty="0">
              <a:solidFill>
                <a:srgbClr val="000000"/>
              </a:solidFill>
              <a:effectLst/>
              <a:latin typeface="Open Sans" panose="020B0606030504020204" pitchFamily="34" charset="0"/>
            </a:endParaRPr>
          </a:p>
          <a:p>
            <a:pPr marL="0" indent="0">
              <a:lnSpc>
                <a:spcPct val="120000"/>
              </a:lnSpc>
              <a:buNone/>
            </a:pPr>
            <a:r>
              <a:rPr lang="tr-TR" b="1" i="0" dirty="0">
                <a:solidFill>
                  <a:srgbClr val="000000"/>
                </a:solidFill>
                <a:effectLst/>
                <a:latin typeface="Open Sans" panose="020B0606030504020204" pitchFamily="34" charset="0"/>
              </a:rPr>
              <a:t>asgari kurumlar vergisi hesaplaması nedeniyle ödenmesi gereken kurumlar vergisinden düşülebilecektir.</a:t>
            </a:r>
            <a:endParaRPr lang="tr-TR" b="1" dirty="0"/>
          </a:p>
        </p:txBody>
      </p:sp>
      <p:pic>
        <p:nvPicPr>
          <p:cNvPr id="3" name="Resim 2">
            <a:extLst>
              <a:ext uri="{FF2B5EF4-FFF2-40B4-BE49-F238E27FC236}">
                <a16:creationId xmlns:a16="http://schemas.microsoft.com/office/drawing/2014/main" id="{F46EE832-EA1F-BF9A-AFC2-5A35E7042120}"/>
              </a:ext>
            </a:extLst>
          </p:cNvPr>
          <p:cNvPicPr>
            <a:picLocks noChangeAspect="1"/>
          </p:cNvPicPr>
          <p:nvPr/>
        </p:nvPicPr>
        <p:blipFill>
          <a:blip r:embed="rId2"/>
          <a:stretch>
            <a:fillRect/>
          </a:stretch>
        </p:blipFill>
        <p:spPr>
          <a:xfrm>
            <a:off x="728811" y="4564536"/>
            <a:ext cx="2273129" cy="1571461"/>
          </a:xfrm>
          <a:prstGeom prst="rect">
            <a:avLst/>
          </a:prstGeom>
        </p:spPr>
      </p:pic>
      <p:sp>
        <p:nvSpPr>
          <p:cNvPr id="5" name="Dikdörtgen: Katlanmış Köşe 4">
            <a:extLst>
              <a:ext uri="{FF2B5EF4-FFF2-40B4-BE49-F238E27FC236}">
                <a16:creationId xmlns:a16="http://schemas.microsoft.com/office/drawing/2014/main" id="{D4405C8B-EEDD-7327-CDEB-CBF6E75B36BC}"/>
              </a:ext>
            </a:extLst>
          </p:cNvPr>
          <p:cNvSpPr/>
          <p:nvPr/>
        </p:nvSpPr>
        <p:spPr>
          <a:xfrm rot="880091">
            <a:off x="9309568" y="1652160"/>
            <a:ext cx="2630431" cy="1237171"/>
          </a:xfrm>
          <a:prstGeom prst="foldedCorner">
            <a:avLst/>
          </a:prstGeom>
          <a:solidFill>
            <a:schemeClr val="accent4">
              <a:lumMod val="20000"/>
              <a:lumOff val="80000"/>
            </a:schemeClr>
          </a:solid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rgbClr val="0070C0"/>
                </a:solidFill>
                <a:latin typeface="Comic Sans MS" panose="030F0702030302020204" pitchFamily="66" charset="0"/>
              </a:rPr>
              <a:t>GEÇMİŞ YIL ZARARLARININ DURUMU </a:t>
            </a:r>
            <a:r>
              <a:rPr lang="tr-TR" b="1" dirty="0">
                <a:solidFill>
                  <a:srgbClr val="C00000"/>
                </a:solidFill>
                <a:latin typeface="Comic Sans MS" panose="030F0702030302020204" pitchFamily="66" charset="0"/>
              </a:rPr>
              <a:t>?</a:t>
            </a:r>
          </a:p>
        </p:txBody>
      </p:sp>
    </p:spTree>
    <p:extLst>
      <p:ext uri="{BB962C8B-B14F-4D97-AF65-F5344CB8AC3E}">
        <p14:creationId xmlns:p14="http://schemas.microsoft.com/office/powerpoint/2010/main" val="210190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187E921-207B-C10D-F407-4C83280ACB52}"/>
              </a:ext>
            </a:extLst>
          </p:cNvPr>
          <p:cNvPicPr>
            <a:picLocks noChangeAspect="1"/>
          </p:cNvPicPr>
          <p:nvPr/>
        </p:nvPicPr>
        <p:blipFill>
          <a:blip r:embed="rId2"/>
          <a:stretch>
            <a:fillRect/>
          </a:stretch>
        </p:blipFill>
        <p:spPr>
          <a:xfrm>
            <a:off x="429208" y="281909"/>
            <a:ext cx="11429999" cy="3776907"/>
          </a:xfrm>
          <a:prstGeom prst="rect">
            <a:avLst/>
          </a:prstGeom>
        </p:spPr>
      </p:pic>
    </p:spTree>
    <p:extLst>
      <p:ext uri="{BB962C8B-B14F-4D97-AF65-F5344CB8AC3E}">
        <p14:creationId xmlns:p14="http://schemas.microsoft.com/office/powerpoint/2010/main" val="1834923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CEEA345-CFF8-7BD5-9B84-0A4D349680EB}"/>
              </a:ext>
            </a:extLst>
          </p:cNvPr>
          <p:cNvPicPr>
            <a:picLocks noChangeAspect="1"/>
          </p:cNvPicPr>
          <p:nvPr/>
        </p:nvPicPr>
        <p:blipFill>
          <a:blip r:embed="rId2"/>
          <a:stretch>
            <a:fillRect/>
          </a:stretch>
        </p:blipFill>
        <p:spPr>
          <a:xfrm>
            <a:off x="76213" y="669484"/>
            <a:ext cx="6569421" cy="5638010"/>
          </a:xfrm>
          <a:prstGeom prst="rect">
            <a:avLst/>
          </a:prstGeom>
        </p:spPr>
      </p:pic>
      <p:sp>
        <p:nvSpPr>
          <p:cNvPr id="4" name="Metin kutusu 3">
            <a:extLst>
              <a:ext uri="{FF2B5EF4-FFF2-40B4-BE49-F238E27FC236}">
                <a16:creationId xmlns:a16="http://schemas.microsoft.com/office/drawing/2014/main" id="{F59F2823-587D-9960-11E1-7260604F33D2}"/>
              </a:ext>
            </a:extLst>
          </p:cNvPr>
          <p:cNvSpPr txBox="1"/>
          <p:nvPr/>
        </p:nvSpPr>
        <p:spPr>
          <a:xfrm>
            <a:off x="273946" y="181975"/>
            <a:ext cx="1414894" cy="584775"/>
          </a:xfrm>
          <a:prstGeom prst="rect">
            <a:avLst/>
          </a:prstGeom>
          <a:noFill/>
        </p:spPr>
        <p:txBody>
          <a:bodyPr wrap="square" rtlCol="0">
            <a:spAutoFit/>
          </a:bodyPr>
          <a:lstStyle/>
          <a:p>
            <a:r>
              <a:rPr lang="tr-TR" sz="3200" dirty="0">
                <a:solidFill>
                  <a:srgbClr val="FF0000"/>
                </a:solidFill>
              </a:rPr>
              <a:t>Örnek:</a:t>
            </a:r>
          </a:p>
        </p:txBody>
      </p:sp>
    </p:spTree>
    <p:extLst>
      <p:ext uri="{BB962C8B-B14F-4D97-AF65-F5344CB8AC3E}">
        <p14:creationId xmlns:p14="http://schemas.microsoft.com/office/powerpoint/2010/main" val="1490084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B1BF2259-975F-1E43-1FE8-3E434A82D752}"/>
              </a:ext>
            </a:extLst>
          </p:cNvPr>
          <p:cNvPicPr>
            <a:picLocks noChangeAspect="1"/>
          </p:cNvPicPr>
          <p:nvPr/>
        </p:nvPicPr>
        <p:blipFill>
          <a:blip r:embed="rId2"/>
          <a:stretch>
            <a:fillRect/>
          </a:stretch>
        </p:blipFill>
        <p:spPr>
          <a:xfrm>
            <a:off x="205270" y="584775"/>
            <a:ext cx="6344821" cy="5234474"/>
          </a:xfrm>
          <a:prstGeom prst="rect">
            <a:avLst/>
          </a:prstGeom>
        </p:spPr>
      </p:pic>
      <p:sp>
        <p:nvSpPr>
          <p:cNvPr id="9" name="Metin kutusu 8">
            <a:extLst>
              <a:ext uri="{FF2B5EF4-FFF2-40B4-BE49-F238E27FC236}">
                <a16:creationId xmlns:a16="http://schemas.microsoft.com/office/drawing/2014/main" id="{48ADF744-471D-92C2-6F4D-D452E04D835F}"/>
              </a:ext>
            </a:extLst>
          </p:cNvPr>
          <p:cNvSpPr txBox="1"/>
          <p:nvPr/>
        </p:nvSpPr>
        <p:spPr>
          <a:xfrm>
            <a:off x="139955" y="0"/>
            <a:ext cx="1365072" cy="584775"/>
          </a:xfrm>
          <a:prstGeom prst="rect">
            <a:avLst/>
          </a:prstGeom>
          <a:noFill/>
        </p:spPr>
        <p:txBody>
          <a:bodyPr wrap="square">
            <a:spAutoFit/>
          </a:bodyPr>
          <a:lstStyle/>
          <a:p>
            <a:r>
              <a:rPr lang="tr-TR" sz="3200" dirty="0">
                <a:solidFill>
                  <a:srgbClr val="FF0000"/>
                </a:solidFill>
              </a:rPr>
              <a:t>Örnek:</a:t>
            </a:r>
          </a:p>
        </p:txBody>
      </p:sp>
    </p:spTree>
    <p:extLst>
      <p:ext uri="{BB962C8B-B14F-4D97-AF65-F5344CB8AC3E}">
        <p14:creationId xmlns:p14="http://schemas.microsoft.com/office/powerpoint/2010/main" val="1299496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764792" y="681038"/>
            <a:ext cx="9589008" cy="1325563"/>
          </a:xfrm>
        </p:spPr>
        <p:txBody>
          <a:bodyPr>
            <a:normAutofit fontScale="90000"/>
          </a:bodyPr>
          <a:lstStyle/>
          <a:p>
            <a:r>
              <a:rPr lang="tr-TR" b="1" dirty="0">
                <a:solidFill>
                  <a:srgbClr val="C00000"/>
                </a:solidFill>
              </a:rPr>
              <a:t>Yatırım fon ve ortaklıklarında kurumlar vergisi istisnası, fon ve ortaklıkların gayrimenkul kazançlarının en az % 50’sinin kâr olarak dağıtılması koşuluna bağlanmıştır: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317241" y="2697479"/>
            <a:ext cx="8294914" cy="2042471"/>
          </a:xfrm>
        </p:spPr>
        <p:txBody>
          <a:bodyPr>
            <a:normAutofit fontScale="62500" lnSpcReduction="20000"/>
          </a:bodyPr>
          <a:lstStyle/>
          <a:p>
            <a:pPr>
              <a:lnSpc>
                <a:spcPct val="110000"/>
              </a:lnSpc>
            </a:pPr>
            <a:r>
              <a:rPr lang="tr-TR" dirty="0"/>
              <a:t>Kanunun 32 </a:t>
            </a:r>
            <a:r>
              <a:rPr lang="tr-TR" dirty="0" err="1"/>
              <a:t>nci</a:t>
            </a:r>
            <a:r>
              <a:rPr lang="tr-TR" dirty="0"/>
              <a:t> maddesiyle Kurumlar Vergisi Kanununun “İstisnalar” başlıklı 5 inci maddesinde yapılan değişiklikle, taşınmazlara yatırım yapan fon ve ortaklıkların, ticari mal niteliğinde olanlar dahil sahip oldukları </a:t>
            </a:r>
            <a:r>
              <a:rPr lang="tr-TR" b="1" dirty="0"/>
              <a:t>taşınmazlardan elde ettikleri kazançların %50’sini, maddede öngörülen süre içerisinde ortaklarına kar payı olarak dağıtmaları </a:t>
            </a:r>
            <a:r>
              <a:rPr lang="tr-TR" dirty="0"/>
              <a:t>şartı getirilmiştir.</a:t>
            </a:r>
          </a:p>
          <a:p>
            <a:endParaRPr lang="tr-TR" dirty="0"/>
          </a:p>
          <a:p>
            <a:pPr>
              <a:buFont typeface="Wingdings" panose="05000000000000000000" pitchFamily="2" charset="2"/>
              <a:buChar char="Ø"/>
            </a:pPr>
            <a:r>
              <a:rPr lang="tr-TR" sz="1800" dirty="0">
                <a:solidFill>
                  <a:srgbClr val="0070C0"/>
                </a:solidFill>
              </a:rPr>
              <a:t>1/1/2025 tarihinden itibaren elde edilen kazançlara uygulanmak üzere 2/8/2024  tarihinde yürürlüğe girmiştir..</a:t>
            </a:r>
          </a:p>
        </p:txBody>
      </p:sp>
      <p:pic>
        <p:nvPicPr>
          <p:cNvPr id="4" name="Resim 3">
            <a:extLst>
              <a:ext uri="{FF2B5EF4-FFF2-40B4-BE49-F238E27FC236}">
                <a16:creationId xmlns:a16="http://schemas.microsoft.com/office/drawing/2014/main" id="{81E40C80-33D9-41E3-BB0A-D18D64F5B422}"/>
              </a:ext>
            </a:extLst>
          </p:cNvPr>
          <p:cNvPicPr>
            <a:picLocks noChangeAspect="1"/>
          </p:cNvPicPr>
          <p:nvPr/>
        </p:nvPicPr>
        <p:blipFill>
          <a:blip r:embed="rId2"/>
          <a:stretch>
            <a:fillRect/>
          </a:stretch>
        </p:blipFill>
        <p:spPr>
          <a:xfrm>
            <a:off x="9495430" y="2632164"/>
            <a:ext cx="2027876" cy="1883852"/>
          </a:xfrm>
          <a:prstGeom prst="rect">
            <a:avLst/>
          </a:prstGeom>
        </p:spPr>
      </p:pic>
      <p:pic>
        <p:nvPicPr>
          <p:cNvPr id="5" name="Resim 4">
            <a:extLst>
              <a:ext uri="{FF2B5EF4-FFF2-40B4-BE49-F238E27FC236}">
                <a16:creationId xmlns:a16="http://schemas.microsoft.com/office/drawing/2014/main" id="{05C3B353-8D22-B08B-04D1-FF40488AD8F1}"/>
              </a:ext>
            </a:extLst>
          </p:cNvPr>
          <p:cNvPicPr>
            <a:picLocks noChangeAspect="1"/>
          </p:cNvPicPr>
          <p:nvPr/>
        </p:nvPicPr>
        <p:blipFill>
          <a:blip r:embed="rId3"/>
          <a:stretch>
            <a:fillRect/>
          </a:stretch>
        </p:blipFill>
        <p:spPr>
          <a:xfrm>
            <a:off x="-128094" y="102434"/>
            <a:ext cx="1786283" cy="1402202"/>
          </a:xfrm>
          <a:prstGeom prst="rect">
            <a:avLst/>
          </a:prstGeom>
        </p:spPr>
      </p:pic>
    </p:spTree>
    <p:extLst>
      <p:ext uri="{BB962C8B-B14F-4D97-AF65-F5344CB8AC3E}">
        <p14:creationId xmlns:p14="http://schemas.microsoft.com/office/powerpoint/2010/main" val="3715601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883664" y="365125"/>
            <a:ext cx="9470136" cy="1325563"/>
          </a:xfrm>
        </p:spPr>
        <p:txBody>
          <a:bodyPr>
            <a:normAutofit fontScale="90000"/>
          </a:bodyPr>
          <a:lstStyle/>
          <a:p>
            <a:r>
              <a:rPr lang="tr-TR" b="1" dirty="0">
                <a:solidFill>
                  <a:srgbClr val="C00000"/>
                </a:solidFill>
              </a:rPr>
              <a:t>Yap-İşlet -Devret modeli kapsamında elde edilen kazançlar için kurumlar vergisi oranı %30’a çıkarılmıştır.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157984"/>
            <a:ext cx="7344748" cy="2432677"/>
          </a:xfrm>
        </p:spPr>
        <p:txBody>
          <a:bodyPr>
            <a:normAutofit fontScale="62500" lnSpcReduction="20000"/>
          </a:bodyPr>
          <a:lstStyle/>
          <a:p>
            <a:pPr>
              <a:lnSpc>
                <a:spcPct val="110000"/>
              </a:lnSpc>
            </a:pPr>
            <a:r>
              <a:rPr lang="tr-TR" dirty="0"/>
              <a:t>Kanunun 35 inci maddesi ile Kurumlar Vergisi Kanununun 32 </a:t>
            </a:r>
            <a:r>
              <a:rPr lang="tr-TR" dirty="0" err="1"/>
              <a:t>nci</a:t>
            </a:r>
            <a:r>
              <a:rPr lang="tr-TR" dirty="0"/>
              <a:t> maddesinde yapılan değişiklikle, </a:t>
            </a:r>
            <a:r>
              <a:rPr lang="tr-TR" b="1" dirty="0"/>
              <a:t>3996 sayılı Kanuna göre yap-işlet-devret modeli çerçevesinde gerçekleştirilen projeler ile 6428 sayılı Kanuna göre kamu özel iş birliği modeli çerçevesinde yürütülen projelerde faaliyette bulunan kurumların kazançları üzerinden %30 oranında kurumlar vergisi alınması </a:t>
            </a:r>
            <a:r>
              <a:rPr lang="tr-TR" dirty="0"/>
              <a:t>düzenlenmiştir.</a:t>
            </a:r>
          </a:p>
          <a:p>
            <a:endParaRPr lang="tr-TR" dirty="0"/>
          </a:p>
          <a:p>
            <a:pPr>
              <a:buFont typeface="Wingdings" panose="05000000000000000000" pitchFamily="2" charset="2"/>
              <a:buChar char="Ø"/>
            </a:pPr>
            <a:r>
              <a:rPr lang="tr-TR" sz="1800" dirty="0">
                <a:solidFill>
                  <a:srgbClr val="0070C0"/>
                </a:solidFill>
              </a:rPr>
              <a:t>1/1/2025 tarihinden itibaren elde edilen kazançlara uygulanmak üzere 2/8/2024  tarihinde yürürlüğe girmiştir.</a:t>
            </a:r>
          </a:p>
        </p:txBody>
      </p:sp>
      <p:pic>
        <p:nvPicPr>
          <p:cNvPr id="4" name="Resim 3">
            <a:extLst>
              <a:ext uri="{FF2B5EF4-FFF2-40B4-BE49-F238E27FC236}">
                <a16:creationId xmlns:a16="http://schemas.microsoft.com/office/drawing/2014/main" id="{70D9BB0B-2F61-10E6-7CD2-8F23AFDE5F2D}"/>
              </a:ext>
            </a:extLst>
          </p:cNvPr>
          <p:cNvPicPr>
            <a:picLocks noChangeAspect="1"/>
          </p:cNvPicPr>
          <p:nvPr/>
        </p:nvPicPr>
        <p:blipFill>
          <a:blip r:embed="rId2"/>
          <a:stretch>
            <a:fillRect/>
          </a:stretch>
        </p:blipFill>
        <p:spPr>
          <a:xfrm>
            <a:off x="9462421" y="1597773"/>
            <a:ext cx="2253717" cy="2195120"/>
          </a:xfrm>
          <a:prstGeom prst="rect">
            <a:avLst/>
          </a:prstGeom>
        </p:spPr>
      </p:pic>
      <p:pic>
        <p:nvPicPr>
          <p:cNvPr id="5" name="Resim 4">
            <a:extLst>
              <a:ext uri="{FF2B5EF4-FFF2-40B4-BE49-F238E27FC236}">
                <a16:creationId xmlns:a16="http://schemas.microsoft.com/office/drawing/2014/main" id="{6335C83F-269B-6F7E-41A9-6868B89C71AB}"/>
              </a:ext>
            </a:extLst>
          </p:cNvPr>
          <p:cNvPicPr>
            <a:picLocks noChangeAspect="1"/>
          </p:cNvPicPr>
          <p:nvPr/>
        </p:nvPicPr>
        <p:blipFill>
          <a:blip r:embed="rId3"/>
          <a:stretch>
            <a:fillRect/>
          </a:stretch>
        </p:blipFill>
        <p:spPr>
          <a:xfrm>
            <a:off x="-54942" y="74743"/>
            <a:ext cx="1786283" cy="1402202"/>
          </a:xfrm>
          <a:prstGeom prst="rect">
            <a:avLst/>
          </a:prstGeom>
        </p:spPr>
      </p:pic>
    </p:spTree>
    <p:extLst>
      <p:ext uri="{BB962C8B-B14F-4D97-AF65-F5344CB8AC3E}">
        <p14:creationId xmlns:p14="http://schemas.microsoft.com/office/powerpoint/2010/main" val="364413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731341" y="365125"/>
            <a:ext cx="10046131" cy="1325563"/>
          </a:xfrm>
        </p:spPr>
        <p:txBody>
          <a:bodyPr>
            <a:normAutofit fontScale="90000"/>
          </a:bodyPr>
          <a:lstStyle/>
          <a:p>
            <a:r>
              <a:rPr lang="tr-TR" b="1" dirty="0">
                <a:solidFill>
                  <a:srgbClr val="C00000"/>
                </a:solidFill>
              </a:rPr>
              <a:t>Ticari veya serbest meslek faaliyetleri yönünden mükellefiyeti olanların gerçek hasılatlarının tespitine yönelik düzenleme yapılmıştır: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180454" y="1957749"/>
            <a:ext cx="9000868" cy="3248733"/>
          </a:xfrm>
        </p:spPr>
        <p:txBody>
          <a:bodyPr>
            <a:normAutofit fontScale="55000" lnSpcReduction="20000"/>
          </a:bodyPr>
          <a:lstStyle/>
          <a:p>
            <a:pPr>
              <a:lnSpc>
                <a:spcPct val="120000"/>
              </a:lnSpc>
            </a:pPr>
            <a:r>
              <a:rPr lang="tr-TR" dirty="0"/>
              <a:t>Kanunun 3 üncü maddesi ile Gelir Vergisi Kanununun mülga 69 uncu maddesi “Ticari ve mesleki kazançlarda günlük hasılat tespiti ve gelir vergisi matrahının belirlenmesi” başlığıyla yeniden düzenlenerek, mükellefler nezdinde </a:t>
            </a:r>
            <a:r>
              <a:rPr lang="tr-TR" b="1" dirty="0"/>
              <a:t>yapılacak yoklamalar neticesinde tespit edilen günlük hasılat tutarlarının ortalaması alınarak mükelleflerin aylık ve yıllık hasılat tutarları tespit edilecektir. </a:t>
            </a:r>
          </a:p>
          <a:p>
            <a:pPr>
              <a:lnSpc>
                <a:spcPct val="120000"/>
              </a:lnSpc>
            </a:pPr>
            <a:r>
              <a:rPr lang="tr-TR" dirty="0"/>
              <a:t>Bu şekilde tespit edilen hasılat tutarları ile mükelleflerin faaliyette bulundukları döneme ilişkin beyan ettikleri hasılat tutarları karşılaştırılacak ve karşılaştırma sonucu </a:t>
            </a:r>
            <a:r>
              <a:rPr lang="tr-TR" b="1" dirty="0"/>
              <a:t>bulunan farkın %20’den fazla olması durumunda mükellefler, Vergi Usul Kanununda yer alan “izaha davet müessesesi” kapsamında izaha davet edilecektir</a:t>
            </a:r>
            <a:r>
              <a:rPr lang="tr-TR" dirty="0"/>
              <a:t>.</a:t>
            </a:r>
          </a:p>
          <a:p>
            <a:pPr>
              <a:lnSpc>
                <a:spcPct val="120000"/>
              </a:lnSpc>
            </a:pPr>
            <a:endParaRPr lang="tr-TR" dirty="0"/>
          </a:p>
          <a:p>
            <a:pPr>
              <a:lnSpc>
                <a:spcPct val="120000"/>
              </a:lnSpc>
            </a:pPr>
            <a:r>
              <a:rPr lang="tr-TR" b="1" dirty="0"/>
              <a:t>Bu düzenleme, kurumlar vergisi mükellefleri hakkında da uygulanacaktır.</a:t>
            </a:r>
          </a:p>
          <a:p>
            <a:pPr>
              <a:lnSpc>
                <a:spcPct val="120000"/>
              </a:lnSpc>
            </a:pPr>
            <a:endParaRPr lang="tr-TR" sz="1800" dirty="0">
              <a:solidFill>
                <a:srgbClr val="0070C0"/>
              </a:solidFill>
            </a:endParaRPr>
          </a:p>
          <a:p>
            <a:pPr>
              <a:buFont typeface="Wingdings" panose="05000000000000000000" pitchFamily="2" charset="2"/>
              <a:buChar char="Ø"/>
            </a:pPr>
            <a:r>
              <a:rPr lang="tr-TR" sz="1800" dirty="0">
                <a:solidFill>
                  <a:srgbClr val="0070C0"/>
                </a:solidFill>
              </a:rPr>
              <a:t>Yürürlük Tarihi:  1/1/2025</a:t>
            </a:r>
          </a:p>
        </p:txBody>
      </p:sp>
      <p:pic>
        <p:nvPicPr>
          <p:cNvPr id="4" name="Resim 3">
            <a:extLst>
              <a:ext uri="{FF2B5EF4-FFF2-40B4-BE49-F238E27FC236}">
                <a16:creationId xmlns:a16="http://schemas.microsoft.com/office/drawing/2014/main" id="{BEA90D28-0E55-6AED-5CD9-DDE4087DC14C}"/>
              </a:ext>
            </a:extLst>
          </p:cNvPr>
          <p:cNvPicPr>
            <a:picLocks noChangeAspect="1"/>
          </p:cNvPicPr>
          <p:nvPr/>
        </p:nvPicPr>
        <p:blipFill>
          <a:blip r:embed="rId2"/>
          <a:stretch>
            <a:fillRect/>
          </a:stretch>
        </p:blipFill>
        <p:spPr>
          <a:xfrm>
            <a:off x="9620912" y="2063745"/>
            <a:ext cx="2247627" cy="1827120"/>
          </a:xfrm>
          <a:prstGeom prst="rect">
            <a:avLst/>
          </a:prstGeom>
        </p:spPr>
      </p:pic>
      <p:pic>
        <p:nvPicPr>
          <p:cNvPr id="5" name="Resim 4">
            <a:extLst>
              <a:ext uri="{FF2B5EF4-FFF2-40B4-BE49-F238E27FC236}">
                <a16:creationId xmlns:a16="http://schemas.microsoft.com/office/drawing/2014/main" id="{FC63E133-E275-42DD-F0BC-647C3DE447EB}"/>
              </a:ext>
            </a:extLst>
          </p:cNvPr>
          <p:cNvPicPr>
            <a:picLocks noChangeAspect="1"/>
          </p:cNvPicPr>
          <p:nvPr/>
        </p:nvPicPr>
        <p:blipFill>
          <a:blip r:embed="rId3"/>
          <a:stretch>
            <a:fillRect/>
          </a:stretch>
        </p:blipFill>
        <p:spPr>
          <a:xfrm>
            <a:off x="-54942" y="127382"/>
            <a:ext cx="1786283" cy="1402202"/>
          </a:xfrm>
          <a:prstGeom prst="rect">
            <a:avLst/>
          </a:prstGeom>
        </p:spPr>
      </p:pic>
    </p:spTree>
    <p:extLst>
      <p:ext uri="{BB962C8B-B14F-4D97-AF65-F5344CB8AC3E}">
        <p14:creationId xmlns:p14="http://schemas.microsoft.com/office/powerpoint/2010/main" val="3426329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965960" y="365125"/>
            <a:ext cx="9387840" cy="1325563"/>
          </a:xfrm>
        </p:spPr>
        <p:txBody>
          <a:bodyPr>
            <a:normAutofit fontScale="90000"/>
          </a:bodyPr>
          <a:lstStyle/>
          <a:p>
            <a:r>
              <a:rPr lang="tr-TR" b="1" dirty="0">
                <a:solidFill>
                  <a:srgbClr val="C00000"/>
                </a:solidFill>
              </a:rPr>
              <a:t>Birleşme, devir ve bölünme işlemlerinde, devreden KDV ve iade hakkının kullanılması için vergi incelemesi şartı getirilmiştir: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199" y="2157983"/>
            <a:ext cx="8660363" cy="2535315"/>
          </a:xfrm>
        </p:spPr>
        <p:txBody>
          <a:bodyPr>
            <a:normAutofit fontScale="62500" lnSpcReduction="20000"/>
          </a:bodyPr>
          <a:lstStyle/>
          <a:p>
            <a:pPr>
              <a:lnSpc>
                <a:spcPct val="110000"/>
              </a:lnSpc>
            </a:pPr>
            <a:r>
              <a:rPr lang="tr-TR" dirty="0"/>
              <a:t>Kanunun 19 uncu maddesi ile Katma Değer Vergisi Kanununun istisnalara ilişkin 17 </a:t>
            </a:r>
            <a:r>
              <a:rPr lang="tr-TR" dirty="0" err="1"/>
              <a:t>nci</a:t>
            </a:r>
            <a:r>
              <a:rPr lang="tr-TR" dirty="0"/>
              <a:t> maddesinde yapılan değişiklikle, faaliyetini bırakan, bölünen veya infisah eden mükelleflerin bünyesinde bulunan söz konusu sonraki döneme devreden KDV tutarlarının devralan şirkette indirilecek KDV olarak kullanılabilmesi için, bu KDV’nin doğruluğuna ilişkin gerekli incelemenin Vergi Usul Kanununda düzenlenen zamanaşımı süreleri ile bağlı olmaksızın yapılması ve inceleme sonucuna göre indirim hakkının verilmesi düzenlenmektedir.</a:t>
            </a:r>
          </a:p>
          <a:p>
            <a:pPr marL="0" indent="0">
              <a:lnSpc>
                <a:spcPct val="110000"/>
              </a:lnSpc>
              <a:buNone/>
            </a:pPr>
            <a:endParaRPr lang="tr-TR" dirty="0"/>
          </a:p>
          <a:p>
            <a:pPr>
              <a:buFont typeface="Wingdings" panose="05000000000000000000" pitchFamily="2" charset="2"/>
              <a:buChar char="Ø"/>
            </a:pPr>
            <a:r>
              <a:rPr lang="tr-TR" sz="1800" dirty="0">
                <a:solidFill>
                  <a:srgbClr val="0070C0"/>
                </a:solidFill>
              </a:rPr>
              <a:t>Yürürlük Tarihi : 2/8/2024</a:t>
            </a:r>
          </a:p>
        </p:txBody>
      </p:sp>
      <p:pic>
        <p:nvPicPr>
          <p:cNvPr id="4" name="Resim 3">
            <a:extLst>
              <a:ext uri="{FF2B5EF4-FFF2-40B4-BE49-F238E27FC236}">
                <a16:creationId xmlns:a16="http://schemas.microsoft.com/office/drawing/2014/main" id="{4DC9CA9C-12AB-460D-A32D-5281FCBF3DED}"/>
              </a:ext>
            </a:extLst>
          </p:cNvPr>
          <p:cNvPicPr>
            <a:picLocks noChangeAspect="1"/>
          </p:cNvPicPr>
          <p:nvPr/>
        </p:nvPicPr>
        <p:blipFill>
          <a:blip r:embed="rId2"/>
          <a:stretch>
            <a:fillRect/>
          </a:stretch>
        </p:blipFill>
        <p:spPr>
          <a:xfrm>
            <a:off x="9265297" y="1878438"/>
            <a:ext cx="2488163" cy="2191437"/>
          </a:xfrm>
          <a:prstGeom prst="rect">
            <a:avLst/>
          </a:prstGeom>
        </p:spPr>
      </p:pic>
      <p:pic>
        <p:nvPicPr>
          <p:cNvPr id="5" name="Resim 4">
            <a:extLst>
              <a:ext uri="{FF2B5EF4-FFF2-40B4-BE49-F238E27FC236}">
                <a16:creationId xmlns:a16="http://schemas.microsoft.com/office/drawing/2014/main" id="{F2387546-A673-B6B1-3189-30B260C7D36D}"/>
              </a:ext>
            </a:extLst>
          </p:cNvPr>
          <p:cNvPicPr>
            <a:picLocks noChangeAspect="1"/>
          </p:cNvPicPr>
          <p:nvPr/>
        </p:nvPicPr>
        <p:blipFill>
          <a:blip r:embed="rId3"/>
          <a:stretch>
            <a:fillRect/>
          </a:stretch>
        </p:blipFill>
        <p:spPr>
          <a:xfrm>
            <a:off x="-54942" y="131003"/>
            <a:ext cx="1786283" cy="1402202"/>
          </a:xfrm>
          <a:prstGeom prst="rect">
            <a:avLst/>
          </a:prstGeom>
        </p:spPr>
      </p:pic>
    </p:spTree>
    <p:extLst>
      <p:ext uri="{BB962C8B-B14F-4D97-AF65-F5344CB8AC3E}">
        <p14:creationId xmlns:p14="http://schemas.microsoft.com/office/powerpoint/2010/main" val="667355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5F4CEA-2500-4B36-AE90-CABF077537B0}"/>
              </a:ext>
            </a:extLst>
          </p:cNvPr>
          <p:cNvSpPr>
            <a:spLocks noGrp="1"/>
          </p:cNvSpPr>
          <p:nvPr>
            <p:ph idx="1"/>
          </p:nvPr>
        </p:nvSpPr>
        <p:spPr>
          <a:xfrm>
            <a:off x="3474720" y="329184"/>
            <a:ext cx="8823960" cy="4909317"/>
          </a:xfrm>
        </p:spPr>
        <p:txBody>
          <a:bodyPr/>
          <a:lstStyle/>
          <a:p>
            <a:pPr marL="0" indent="0">
              <a:buNone/>
            </a:pPr>
            <a:r>
              <a:rPr lang="tr-TR" dirty="0">
                <a:solidFill>
                  <a:srgbClr val="0070C0"/>
                </a:solidFill>
              </a:rPr>
              <a:t>sayılı </a:t>
            </a:r>
            <a:r>
              <a:rPr lang="tr-TR" b="1" dirty="0">
                <a:solidFill>
                  <a:srgbClr val="0070C0"/>
                </a:solidFill>
              </a:rPr>
              <a:t>“6/2/2023 Tarihinde Meydana Gelen Depremlerin Yol Açtığı Ekonomik Kayıpların Telafisi için Ek Motorlu Taşıtlar Vergisi İhdası ile Bazı Kanunlarda ve 375 Sayılı Kanun Hükmünde Kararnamede Değişiklik Yapılması Hakkında Kanun” </a:t>
            </a:r>
          </a:p>
          <a:p>
            <a:pPr marL="0" indent="0">
              <a:buNone/>
            </a:pPr>
            <a:r>
              <a:rPr lang="tr-TR" sz="2000" dirty="0"/>
              <a:t>15/7/2023 tarihli ve 32249 Sayılı Resmi </a:t>
            </a:r>
            <a:r>
              <a:rPr lang="tr-TR" sz="2000" dirty="0" err="1"/>
              <a:t>Gazete’de</a:t>
            </a:r>
            <a:r>
              <a:rPr lang="tr-TR" sz="2000" dirty="0"/>
              <a:t> yayımlanmıştır.</a:t>
            </a:r>
          </a:p>
        </p:txBody>
      </p:sp>
      <p:pic>
        <p:nvPicPr>
          <p:cNvPr id="4" name="Resim 3">
            <a:extLst>
              <a:ext uri="{FF2B5EF4-FFF2-40B4-BE49-F238E27FC236}">
                <a16:creationId xmlns:a16="http://schemas.microsoft.com/office/drawing/2014/main" id="{97604DC8-CDC7-4285-88B4-7D1C553849E5}"/>
              </a:ext>
            </a:extLst>
          </p:cNvPr>
          <p:cNvPicPr>
            <a:picLocks noChangeAspect="1"/>
          </p:cNvPicPr>
          <p:nvPr/>
        </p:nvPicPr>
        <p:blipFill>
          <a:blip r:embed="rId2"/>
          <a:stretch>
            <a:fillRect/>
          </a:stretch>
        </p:blipFill>
        <p:spPr>
          <a:xfrm>
            <a:off x="261259" y="3429000"/>
            <a:ext cx="4782982" cy="2813179"/>
          </a:xfrm>
          <a:prstGeom prst="rect">
            <a:avLst/>
          </a:prstGeom>
          <a:effectLst>
            <a:outerShdw blurRad="50800" dist="38100" dir="16200000" rotWithShape="0">
              <a:prstClr val="black">
                <a:alpha val="40000"/>
              </a:prstClr>
            </a:outerShdw>
          </a:effectLst>
        </p:spPr>
      </p:pic>
      <p:sp>
        <p:nvSpPr>
          <p:cNvPr id="2" name="Dikdörtgen: Köşeleri Yuvarlatılmış 1">
            <a:extLst>
              <a:ext uri="{FF2B5EF4-FFF2-40B4-BE49-F238E27FC236}">
                <a16:creationId xmlns:a16="http://schemas.microsoft.com/office/drawing/2014/main" id="{AE956924-7443-8572-06E1-B19EB04F5783}"/>
              </a:ext>
            </a:extLst>
          </p:cNvPr>
          <p:cNvSpPr/>
          <p:nvPr/>
        </p:nvSpPr>
        <p:spPr>
          <a:xfrm>
            <a:off x="384048" y="329184"/>
            <a:ext cx="2944368" cy="2395728"/>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9600" b="1" dirty="0"/>
              <a:t>7456</a:t>
            </a:r>
          </a:p>
        </p:txBody>
      </p:sp>
    </p:spTree>
    <p:extLst>
      <p:ext uri="{BB962C8B-B14F-4D97-AF65-F5344CB8AC3E}">
        <p14:creationId xmlns:p14="http://schemas.microsoft.com/office/powerpoint/2010/main" val="2666808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731340" y="740029"/>
            <a:ext cx="9622459" cy="1325563"/>
          </a:xfrm>
        </p:spPr>
        <p:txBody>
          <a:bodyPr>
            <a:normAutofit fontScale="90000"/>
          </a:bodyPr>
          <a:lstStyle/>
          <a:p>
            <a:r>
              <a:rPr lang="tr-TR" b="1" dirty="0">
                <a:solidFill>
                  <a:srgbClr val="C00000"/>
                </a:solidFill>
              </a:rPr>
              <a:t>Beş yıl süreyle indirilemeyen KDV’nin indirim hesabından çıkartılarak özel bir hesaba alınması ve gider olarak dikkate alınması uygulaması getirilmiştir: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724912"/>
            <a:ext cx="8240486" cy="2574876"/>
          </a:xfrm>
        </p:spPr>
        <p:txBody>
          <a:bodyPr>
            <a:normAutofit fontScale="62500" lnSpcReduction="20000"/>
          </a:bodyPr>
          <a:lstStyle/>
          <a:p>
            <a:pPr>
              <a:lnSpc>
                <a:spcPct val="110000"/>
              </a:lnSpc>
            </a:pPr>
            <a:r>
              <a:rPr lang="tr-TR" dirty="0"/>
              <a:t>Kanunun 20 inci ve 22 </a:t>
            </a:r>
            <a:r>
              <a:rPr lang="tr-TR" dirty="0" err="1"/>
              <a:t>nci</a:t>
            </a:r>
            <a:r>
              <a:rPr lang="tr-TR" dirty="0"/>
              <a:t> maddeleri ile Katma Değer Vergisi Kanununun “İndirilemeyecek Katma Değer Vergisi” başlıklı 30 uncu ve “Verginin Gider Kaydedilemeyeceği” başlıklı 58 inci maddelerinde yapılan değişiklikle;</a:t>
            </a:r>
            <a:r>
              <a:rPr lang="tr-TR" b="1" dirty="0"/>
              <a:t> beş takvim yılı veya daha fazla süreyle</a:t>
            </a:r>
            <a:r>
              <a:rPr lang="tr-TR" dirty="0"/>
              <a:t> devreden KDV tutarlarının, indirim KDV hesaplarından çıkarılarak </a:t>
            </a:r>
            <a:r>
              <a:rPr lang="tr-TR" b="1" dirty="0"/>
              <a:t>özel bir hesaba alınması</a:t>
            </a:r>
            <a:r>
              <a:rPr lang="tr-TR" dirty="0"/>
              <a:t>, </a:t>
            </a:r>
            <a:r>
              <a:rPr lang="tr-TR" b="1" dirty="0"/>
              <a:t>mükellefin talebine bağlı olarak yapılacak vergi incelemesi sonucuna göre gelir veya kurumlar vergisinin tespitinde gider olarak dikkate alınması düzenlenmektedir.</a:t>
            </a:r>
          </a:p>
          <a:p>
            <a:pPr>
              <a:lnSpc>
                <a:spcPct val="110000"/>
              </a:lnSpc>
            </a:pPr>
            <a:endParaRPr lang="tr-TR" b="1" dirty="0"/>
          </a:p>
          <a:p>
            <a:pPr>
              <a:buFont typeface="Wingdings" panose="05000000000000000000" pitchFamily="2" charset="2"/>
              <a:buChar char="Ø"/>
            </a:pPr>
            <a:r>
              <a:rPr lang="tr-TR" sz="1800" dirty="0">
                <a:solidFill>
                  <a:srgbClr val="0070C0"/>
                </a:solidFill>
              </a:rPr>
              <a:t>Yürürlük Tarihi : 1/1/2030</a:t>
            </a:r>
          </a:p>
        </p:txBody>
      </p:sp>
      <p:pic>
        <p:nvPicPr>
          <p:cNvPr id="4" name="Resim 3">
            <a:extLst>
              <a:ext uri="{FF2B5EF4-FFF2-40B4-BE49-F238E27FC236}">
                <a16:creationId xmlns:a16="http://schemas.microsoft.com/office/drawing/2014/main" id="{37B6D215-5060-6C90-B7E3-9AE85E9113C7}"/>
              </a:ext>
            </a:extLst>
          </p:cNvPr>
          <p:cNvPicPr>
            <a:picLocks noChangeAspect="1"/>
          </p:cNvPicPr>
          <p:nvPr/>
        </p:nvPicPr>
        <p:blipFill>
          <a:blip r:embed="rId2"/>
          <a:stretch>
            <a:fillRect/>
          </a:stretch>
        </p:blipFill>
        <p:spPr>
          <a:xfrm>
            <a:off x="9509729" y="2462722"/>
            <a:ext cx="2532918" cy="1782707"/>
          </a:xfrm>
          <a:prstGeom prst="rect">
            <a:avLst/>
          </a:prstGeom>
        </p:spPr>
      </p:pic>
      <p:pic>
        <p:nvPicPr>
          <p:cNvPr id="5" name="Resim 4">
            <a:extLst>
              <a:ext uri="{FF2B5EF4-FFF2-40B4-BE49-F238E27FC236}">
                <a16:creationId xmlns:a16="http://schemas.microsoft.com/office/drawing/2014/main" id="{F4AC09BB-27B2-3ACE-8D6E-5E8159049922}"/>
              </a:ext>
            </a:extLst>
          </p:cNvPr>
          <p:cNvPicPr>
            <a:picLocks noChangeAspect="1"/>
          </p:cNvPicPr>
          <p:nvPr/>
        </p:nvPicPr>
        <p:blipFill>
          <a:blip r:embed="rId3"/>
          <a:stretch>
            <a:fillRect/>
          </a:stretch>
        </p:blipFill>
        <p:spPr>
          <a:xfrm>
            <a:off x="-54942" y="155742"/>
            <a:ext cx="1786283" cy="1402202"/>
          </a:xfrm>
          <a:prstGeom prst="rect">
            <a:avLst/>
          </a:prstGeom>
        </p:spPr>
      </p:pic>
    </p:spTree>
    <p:extLst>
      <p:ext uri="{BB962C8B-B14F-4D97-AF65-F5344CB8AC3E}">
        <p14:creationId xmlns:p14="http://schemas.microsoft.com/office/powerpoint/2010/main" val="503647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843308" y="401216"/>
            <a:ext cx="5002763" cy="2444621"/>
          </a:xfrm>
        </p:spPr>
        <p:txBody>
          <a:bodyPr>
            <a:noAutofit/>
          </a:bodyPr>
          <a:lstStyle/>
          <a:p>
            <a:br>
              <a:rPr lang="tr-TR" sz="2800" b="1" dirty="0">
                <a:solidFill>
                  <a:srgbClr val="C00000"/>
                </a:solidFill>
              </a:rPr>
            </a:br>
            <a:br>
              <a:rPr lang="tr-TR" sz="2800" b="1" dirty="0">
                <a:solidFill>
                  <a:srgbClr val="C00000"/>
                </a:solidFill>
              </a:rPr>
            </a:br>
            <a:br>
              <a:rPr lang="tr-TR" sz="2800" b="1" dirty="0">
                <a:solidFill>
                  <a:srgbClr val="C00000"/>
                </a:solidFill>
              </a:rPr>
            </a:br>
            <a:br>
              <a:rPr lang="tr-TR" sz="2800" b="1" dirty="0">
                <a:solidFill>
                  <a:srgbClr val="C00000"/>
                </a:solidFill>
              </a:rPr>
            </a:br>
            <a:br>
              <a:rPr lang="tr-TR" sz="2800" b="1" dirty="0">
                <a:solidFill>
                  <a:srgbClr val="C00000"/>
                </a:solidFill>
              </a:rPr>
            </a:br>
            <a:r>
              <a:rPr lang="tr-TR" sz="2000" b="1" dirty="0">
                <a:solidFill>
                  <a:srgbClr val="C00000"/>
                </a:solidFill>
              </a:rPr>
              <a:t>Sahte belge düzenlemek amacıyla mükellefiyet tesis ettirdiği tespit edilip mükellefiyeti terkin edilenlerin teminat uygulamasında değişiklik yapılmıştır.</a:t>
            </a:r>
            <a:br>
              <a:rPr lang="tr-TR" sz="2000" b="1" dirty="0">
                <a:solidFill>
                  <a:srgbClr val="C00000"/>
                </a:solidFill>
              </a:rPr>
            </a:br>
            <a:br>
              <a:rPr lang="tr-TR" sz="2000" b="1" dirty="0">
                <a:solidFill>
                  <a:srgbClr val="C00000"/>
                </a:solidFill>
              </a:rPr>
            </a:br>
            <a:br>
              <a:rPr lang="tr-TR" sz="2000" b="1" dirty="0">
                <a:solidFill>
                  <a:srgbClr val="C00000"/>
                </a:solidFill>
              </a:rPr>
            </a:br>
            <a:r>
              <a:rPr lang="tr-TR" sz="2000" b="1" dirty="0">
                <a:solidFill>
                  <a:srgbClr val="C00000"/>
                </a:solidFill>
              </a:rPr>
              <a:t>Tahsilat ve ödemelerin tevsik zorunluluğuna ilişkin yetki kapsamı genişletilmiştir.</a:t>
            </a:r>
            <a:br>
              <a:rPr lang="tr-TR" sz="2000" b="1" dirty="0">
                <a:solidFill>
                  <a:srgbClr val="C00000"/>
                </a:solidFill>
              </a:rPr>
            </a:br>
            <a:br>
              <a:rPr lang="tr-TR" sz="2000" b="1" dirty="0">
                <a:solidFill>
                  <a:srgbClr val="C00000"/>
                </a:solidFill>
              </a:rPr>
            </a:br>
            <a:br>
              <a:rPr lang="tr-TR" sz="2000" b="1" dirty="0">
                <a:solidFill>
                  <a:srgbClr val="C00000"/>
                </a:solidFill>
              </a:rPr>
            </a:br>
            <a:r>
              <a:rPr lang="tr-TR" sz="2000" b="1" dirty="0">
                <a:solidFill>
                  <a:srgbClr val="C00000"/>
                </a:solidFill>
              </a:rPr>
              <a:t>Kıymetli madenlerin değerleme ölçüsü olarak borsa rayicinin kullanılabilmesi esası getirilmiştir.</a:t>
            </a:r>
          </a:p>
        </p:txBody>
      </p:sp>
      <p:pic>
        <p:nvPicPr>
          <p:cNvPr id="5" name="Resim 4">
            <a:extLst>
              <a:ext uri="{FF2B5EF4-FFF2-40B4-BE49-F238E27FC236}">
                <a16:creationId xmlns:a16="http://schemas.microsoft.com/office/drawing/2014/main" id="{E53C39C5-69DF-07AE-4ABC-4FD3F7DC7FD0}"/>
              </a:ext>
            </a:extLst>
          </p:cNvPr>
          <p:cNvPicPr>
            <a:picLocks noChangeAspect="1"/>
          </p:cNvPicPr>
          <p:nvPr/>
        </p:nvPicPr>
        <p:blipFill>
          <a:blip r:embed="rId2"/>
          <a:srcRect l="7778" t="20533" r="12356" b="27467"/>
          <a:stretch/>
        </p:blipFill>
        <p:spPr>
          <a:xfrm>
            <a:off x="8931167" y="-362868"/>
            <a:ext cx="3179831" cy="2956871"/>
          </a:xfrm>
          <a:prstGeom prst="rect">
            <a:avLst/>
          </a:prstGeom>
        </p:spPr>
      </p:pic>
      <p:pic>
        <p:nvPicPr>
          <p:cNvPr id="3" name="Resim 2">
            <a:extLst>
              <a:ext uri="{FF2B5EF4-FFF2-40B4-BE49-F238E27FC236}">
                <a16:creationId xmlns:a16="http://schemas.microsoft.com/office/drawing/2014/main" id="{625A1119-B1B1-92D4-0C30-2E6FB9AF826F}"/>
              </a:ext>
            </a:extLst>
          </p:cNvPr>
          <p:cNvPicPr>
            <a:picLocks noChangeAspect="1"/>
          </p:cNvPicPr>
          <p:nvPr/>
        </p:nvPicPr>
        <p:blipFill>
          <a:blip r:embed="rId3"/>
          <a:stretch>
            <a:fillRect/>
          </a:stretch>
        </p:blipFill>
        <p:spPr>
          <a:xfrm>
            <a:off x="-54942" y="0"/>
            <a:ext cx="1786283" cy="1402202"/>
          </a:xfrm>
          <a:prstGeom prst="rect">
            <a:avLst/>
          </a:prstGeom>
        </p:spPr>
      </p:pic>
    </p:spTree>
    <p:extLst>
      <p:ext uri="{BB962C8B-B14F-4D97-AF65-F5344CB8AC3E}">
        <p14:creationId xmlns:p14="http://schemas.microsoft.com/office/powerpoint/2010/main" val="2583004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415772" y="2361971"/>
            <a:ext cx="6526204" cy="2779196"/>
          </a:xfrm>
        </p:spPr>
        <p:txBody>
          <a:bodyPr>
            <a:noAutofit/>
          </a:bodyPr>
          <a:lstStyle/>
          <a:p>
            <a:r>
              <a:rPr lang="tr-TR" sz="3200" b="1" dirty="0">
                <a:solidFill>
                  <a:srgbClr val="C00000"/>
                </a:solidFill>
              </a:rPr>
              <a:t>Kayıt dışı faaliyette bulunanlara kesilecek vergi </a:t>
            </a:r>
            <a:r>
              <a:rPr lang="tr-TR" sz="3200" b="1" dirty="0" err="1">
                <a:solidFill>
                  <a:srgbClr val="C00000"/>
                </a:solidFill>
              </a:rPr>
              <a:t>ziyaı</a:t>
            </a:r>
            <a:r>
              <a:rPr lang="tr-TR" sz="3200" b="1" dirty="0">
                <a:solidFill>
                  <a:srgbClr val="C00000"/>
                </a:solidFill>
              </a:rPr>
              <a:t> cezası artırılmıştır.</a:t>
            </a:r>
            <a:br>
              <a:rPr lang="tr-TR" sz="3200" b="1" dirty="0">
                <a:solidFill>
                  <a:srgbClr val="C00000"/>
                </a:solidFill>
              </a:rPr>
            </a:br>
            <a:br>
              <a:rPr lang="tr-TR" sz="3200" b="1" dirty="0">
                <a:solidFill>
                  <a:srgbClr val="C00000"/>
                </a:solidFill>
              </a:rPr>
            </a:br>
            <a:br>
              <a:rPr lang="tr-TR" sz="3200" b="1" dirty="0">
                <a:solidFill>
                  <a:srgbClr val="C00000"/>
                </a:solidFill>
              </a:rPr>
            </a:br>
            <a:r>
              <a:rPr lang="tr-TR" sz="3200" b="1" dirty="0">
                <a:solidFill>
                  <a:srgbClr val="C00000"/>
                </a:solidFill>
              </a:rPr>
              <a:t>Usulsüzlük ve özel usulsüzlük cezaları artırılmıştır.</a:t>
            </a:r>
            <a:br>
              <a:rPr lang="tr-TR" sz="3200" b="1" dirty="0">
                <a:solidFill>
                  <a:srgbClr val="C00000"/>
                </a:solidFill>
              </a:rPr>
            </a:br>
            <a:br>
              <a:rPr lang="tr-TR" sz="3200" b="1" dirty="0">
                <a:solidFill>
                  <a:srgbClr val="C00000"/>
                </a:solidFill>
              </a:rPr>
            </a:br>
            <a:br>
              <a:rPr lang="tr-TR" sz="3200" b="1" dirty="0">
                <a:solidFill>
                  <a:srgbClr val="C00000"/>
                </a:solidFill>
              </a:rPr>
            </a:br>
            <a:r>
              <a:rPr lang="tr-TR" sz="3200" b="1" dirty="0">
                <a:solidFill>
                  <a:srgbClr val="C00000"/>
                </a:solidFill>
              </a:rPr>
              <a:t>Vergi aslı uzlaşma kapsamından çıkarılmıştır</a:t>
            </a:r>
          </a:p>
        </p:txBody>
      </p:sp>
      <p:pic>
        <p:nvPicPr>
          <p:cNvPr id="6" name="Resim 5">
            <a:extLst>
              <a:ext uri="{FF2B5EF4-FFF2-40B4-BE49-F238E27FC236}">
                <a16:creationId xmlns:a16="http://schemas.microsoft.com/office/drawing/2014/main" id="{1B527363-D981-D6FB-5933-6B1700B50936}"/>
              </a:ext>
            </a:extLst>
          </p:cNvPr>
          <p:cNvPicPr>
            <a:picLocks noChangeAspect="1"/>
          </p:cNvPicPr>
          <p:nvPr/>
        </p:nvPicPr>
        <p:blipFill>
          <a:blip r:embed="rId2"/>
          <a:stretch>
            <a:fillRect/>
          </a:stretch>
        </p:blipFill>
        <p:spPr>
          <a:xfrm>
            <a:off x="8920065" y="472129"/>
            <a:ext cx="3018515" cy="2263886"/>
          </a:xfrm>
          <a:prstGeom prst="rect">
            <a:avLst/>
          </a:prstGeom>
        </p:spPr>
      </p:pic>
      <p:pic>
        <p:nvPicPr>
          <p:cNvPr id="3" name="Resim 2">
            <a:extLst>
              <a:ext uri="{FF2B5EF4-FFF2-40B4-BE49-F238E27FC236}">
                <a16:creationId xmlns:a16="http://schemas.microsoft.com/office/drawing/2014/main" id="{D97ED603-C147-9037-6BC7-947AAEC7C2E6}"/>
              </a:ext>
            </a:extLst>
          </p:cNvPr>
          <p:cNvPicPr>
            <a:picLocks noChangeAspect="1"/>
          </p:cNvPicPr>
          <p:nvPr/>
        </p:nvPicPr>
        <p:blipFill>
          <a:blip r:embed="rId3"/>
          <a:stretch>
            <a:fillRect/>
          </a:stretch>
        </p:blipFill>
        <p:spPr>
          <a:xfrm>
            <a:off x="15240" y="66995"/>
            <a:ext cx="1786283" cy="1402202"/>
          </a:xfrm>
          <a:prstGeom prst="rect">
            <a:avLst/>
          </a:prstGeom>
        </p:spPr>
      </p:pic>
    </p:spTree>
    <p:extLst>
      <p:ext uri="{BB962C8B-B14F-4D97-AF65-F5344CB8AC3E}">
        <p14:creationId xmlns:p14="http://schemas.microsoft.com/office/powerpoint/2010/main" val="1078371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0D5122-AFF4-EAF0-8771-6CA8FBA3B5EB}"/>
              </a:ext>
            </a:extLst>
          </p:cNvPr>
          <p:cNvSpPr>
            <a:spLocks noGrp="1"/>
          </p:cNvSpPr>
          <p:nvPr>
            <p:ph type="title"/>
          </p:nvPr>
        </p:nvSpPr>
        <p:spPr>
          <a:xfrm>
            <a:off x="838200" y="365126"/>
            <a:ext cx="10433180" cy="1202418"/>
          </a:xfrm>
        </p:spPr>
        <p:txBody>
          <a:bodyPr>
            <a:normAutofit fontScale="90000"/>
          </a:bodyPr>
          <a:lstStyle/>
          <a:p>
            <a:pPr algn="ctr"/>
            <a:r>
              <a:rPr lang="tr-TR" sz="6000" b="1" dirty="0">
                <a:solidFill>
                  <a:srgbClr val="C00000"/>
                </a:solidFill>
                <a:effectLst>
                  <a:outerShdw blurRad="38100" dist="38100" dir="2700000" algn="tl">
                    <a:srgbClr val="000000">
                      <a:alpha val="43137"/>
                    </a:srgbClr>
                  </a:outerShdw>
                </a:effectLst>
              </a:rPr>
              <a:t>YENİ KANUN TEKLİFİ İLE YAPILMASI ÖNGÖRÜLEN DÜZENLEMELER:</a:t>
            </a:r>
          </a:p>
        </p:txBody>
      </p:sp>
      <p:pic>
        <p:nvPicPr>
          <p:cNvPr id="4" name="İçerik Yer Tutucusu 3">
            <a:extLst>
              <a:ext uri="{FF2B5EF4-FFF2-40B4-BE49-F238E27FC236}">
                <a16:creationId xmlns:a16="http://schemas.microsoft.com/office/drawing/2014/main" id="{DCA490BF-2673-B694-F503-2946DDE51FD7}"/>
              </a:ext>
            </a:extLst>
          </p:cNvPr>
          <p:cNvPicPr>
            <a:picLocks noGrp="1" noChangeAspect="1"/>
          </p:cNvPicPr>
          <p:nvPr>
            <p:ph idx="1"/>
          </p:nvPr>
        </p:nvPicPr>
        <p:blipFill>
          <a:blip r:embed="rId2"/>
          <a:srcRect l="14329" r="3940"/>
          <a:stretch/>
        </p:blipFill>
        <p:spPr>
          <a:xfrm>
            <a:off x="438538" y="2280402"/>
            <a:ext cx="4609323" cy="2453952"/>
          </a:xfrm>
          <a:prstGeom prst="rect">
            <a:avLst/>
          </a:prstGeom>
        </p:spPr>
      </p:pic>
    </p:spTree>
    <p:extLst>
      <p:ext uri="{BB962C8B-B14F-4D97-AF65-F5344CB8AC3E}">
        <p14:creationId xmlns:p14="http://schemas.microsoft.com/office/powerpoint/2010/main" val="4285597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014984" y="740029"/>
            <a:ext cx="10338815" cy="1325563"/>
          </a:xfrm>
        </p:spPr>
        <p:txBody>
          <a:bodyPr>
            <a:normAutofit fontScale="90000"/>
          </a:bodyPr>
          <a:lstStyle/>
          <a:p>
            <a:r>
              <a:rPr lang="tr-TR" b="1" dirty="0">
                <a:solidFill>
                  <a:srgbClr val="C00000"/>
                </a:solidFill>
              </a:rPr>
              <a:t>“Yapılmakta olan yatırımlar” hesabına ilişkin enflasyon düzeltme farklarının dönem kazancıyla ilişkilendirilmemesi:</a:t>
            </a:r>
          </a:p>
        </p:txBody>
      </p:sp>
      <p:pic>
        <p:nvPicPr>
          <p:cNvPr id="8" name="Resim 7">
            <a:extLst>
              <a:ext uri="{FF2B5EF4-FFF2-40B4-BE49-F238E27FC236}">
                <a16:creationId xmlns:a16="http://schemas.microsoft.com/office/drawing/2014/main" id="{BC34FC37-BF15-8677-030F-A271DD77DCCF}"/>
              </a:ext>
            </a:extLst>
          </p:cNvPr>
          <p:cNvPicPr>
            <a:picLocks noChangeAspect="1"/>
          </p:cNvPicPr>
          <p:nvPr/>
        </p:nvPicPr>
        <p:blipFill>
          <a:blip r:embed="rId2"/>
          <a:stretch>
            <a:fillRect/>
          </a:stretch>
        </p:blipFill>
        <p:spPr>
          <a:xfrm>
            <a:off x="445556" y="2491273"/>
            <a:ext cx="5547880" cy="2136711"/>
          </a:xfrm>
          <a:prstGeom prst="rect">
            <a:avLst/>
          </a:prstGeom>
        </p:spPr>
      </p:pic>
    </p:spTree>
    <p:extLst>
      <p:ext uri="{BB962C8B-B14F-4D97-AF65-F5344CB8AC3E}">
        <p14:creationId xmlns:p14="http://schemas.microsoft.com/office/powerpoint/2010/main" val="23999324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033272" y="740029"/>
            <a:ext cx="10320527" cy="1325563"/>
          </a:xfrm>
        </p:spPr>
        <p:txBody>
          <a:bodyPr>
            <a:normAutofit fontScale="90000"/>
          </a:bodyPr>
          <a:lstStyle/>
          <a:p>
            <a:r>
              <a:rPr lang="tr-TR" b="1" dirty="0">
                <a:solidFill>
                  <a:srgbClr val="C00000"/>
                </a:solidFill>
              </a:rPr>
              <a:t>Tasfiye ve iflas halinde olan şirketler için 2024 ve 2025 dönemlerinde yapılacak olan enflasyon düzeltme farklarının gelir ya da gider olarak dikkate alınmaması:</a:t>
            </a:r>
          </a:p>
        </p:txBody>
      </p:sp>
      <p:pic>
        <p:nvPicPr>
          <p:cNvPr id="8" name="Resim 7">
            <a:extLst>
              <a:ext uri="{FF2B5EF4-FFF2-40B4-BE49-F238E27FC236}">
                <a16:creationId xmlns:a16="http://schemas.microsoft.com/office/drawing/2014/main" id="{725291ED-8EB4-9771-C8F0-8CDFD0F9DC59}"/>
              </a:ext>
            </a:extLst>
          </p:cNvPr>
          <p:cNvPicPr>
            <a:picLocks noChangeAspect="1"/>
          </p:cNvPicPr>
          <p:nvPr/>
        </p:nvPicPr>
        <p:blipFill>
          <a:blip r:embed="rId2"/>
          <a:stretch>
            <a:fillRect/>
          </a:stretch>
        </p:blipFill>
        <p:spPr>
          <a:xfrm>
            <a:off x="475108" y="2948472"/>
            <a:ext cx="4404802" cy="3088433"/>
          </a:xfrm>
          <a:prstGeom prst="rect">
            <a:avLst/>
          </a:prstGeom>
        </p:spPr>
      </p:pic>
    </p:spTree>
    <p:extLst>
      <p:ext uri="{BB962C8B-B14F-4D97-AF65-F5344CB8AC3E}">
        <p14:creationId xmlns:p14="http://schemas.microsoft.com/office/powerpoint/2010/main" val="4007873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033272" y="740029"/>
            <a:ext cx="10320527" cy="1325563"/>
          </a:xfrm>
        </p:spPr>
        <p:txBody>
          <a:bodyPr>
            <a:normAutofit fontScale="90000"/>
          </a:bodyPr>
          <a:lstStyle/>
          <a:p>
            <a:r>
              <a:rPr lang="tr-TR" b="1" dirty="0">
                <a:solidFill>
                  <a:srgbClr val="C00000"/>
                </a:solidFill>
              </a:rPr>
              <a:t>100 cm3’ün altındaki motosikletler ve 6 kW altında motor gücüne sahip motosikletler için motorlu taşıtlar vergisi yükümlülüğü getirilmesi:</a:t>
            </a:r>
          </a:p>
        </p:txBody>
      </p:sp>
      <p:pic>
        <p:nvPicPr>
          <p:cNvPr id="3" name="Resim 2">
            <a:extLst>
              <a:ext uri="{FF2B5EF4-FFF2-40B4-BE49-F238E27FC236}">
                <a16:creationId xmlns:a16="http://schemas.microsoft.com/office/drawing/2014/main" id="{EAD08670-D33E-13E2-B703-4E4DE474A000}"/>
              </a:ext>
            </a:extLst>
          </p:cNvPr>
          <p:cNvPicPr>
            <a:picLocks noChangeAspect="1"/>
          </p:cNvPicPr>
          <p:nvPr/>
        </p:nvPicPr>
        <p:blipFill>
          <a:blip r:embed="rId2"/>
          <a:stretch>
            <a:fillRect/>
          </a:stretch>
        </p:blipFill>
        <p:spPr>
          <a:xfrm>
            <a:off x="801438" y="2557520"/>
            <a:ext cx="3420491" cy="3420491"/>
          </a:xfrm>
          <a:prstGeom prst="rect">
            <a:avLst/>
          </a:prstGeom>
        </p:spPr>
      </p:pic>
    </p:spTree>
    <p:extLst>
      <p:ext uri="{BB962C8B-B14F-4D97-AF65-F5344CB8AC3E}">
        <p14:creationId xmlns:p14="http://schemas.microsoft.com/office/powerpoint/2010/main" val="2954199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548640" y="740029"/>
            <a:ext cx="11439144" cy="1325563"/>
          </a:xfrm>
        </p:spPr>
        <p:txBody>
          <a:bodyPr>
            <a:normAutofit fontScale="90000"/>
          </a:bodyPr>
          <a:lstStyle/>
          <a:p>
            <a:r>
              <a:rPr lang="tr-TR" b="1" dirty="0">
                <a:solidFill>
                  <a:srgbClr val="C00000"/>
                </a:solidFill>
              </a:rPr>
              <a:t>Savunma Sanayii Destekleme Fonu’nun (SSDF) gelirlerini artırmak için beyannamelerden alınan damga vergisinden, tapu işlemlerinden, kredi kartı sahiplerinden ve noter işlemlerinden katkı payı alınması:</a:t>
            </a:r>
          </a:p>
        </p:txBody>
      </p:sp>
      <p:pic>
        <p:nvPicPr>
          <p:cNvPr id="5" name="Resim 4">
            <a:extLst>
              <a:ext uri="{FF2B5EF4-FFF2-40B4-BE49-F238E27FC236}">
                <a16:creationId xmlns:a16="http://schemas.microsoft.com/office/drawing/2014/main" id="{2FB797DE-294D-FF4D-759A-22BF465482AC}"/>
              </a:ext>
            </a:extLst>
          </p:cNvPr>
          <p:cNvPicPr>
            <a:picLocks noChangeAspect="1"/>
          </p:cNvPicPr>
          <p:nvPr/>
        </p:nvPicPr>
        <p:blipFill>
          <a:blip r:embed="rId2"/>
          <a:stretch>
            <a:fillRect/>
          </a:stretch>
        </p:blipFill>
        <p:spPr>
          <a:xfrm rot="20558389">
            <a:off x="148835" y="2743233"/>
            <a:ext cx="2449170" cy="1371535"/>
          </a:xfrm>
          <a:prstGeom prst="rect">
            <a:avLst/>
          </a:prstGeom>
        </p:spPr>
      </p:pic>
      <p:pic>
        <p:nvPicPr>
          <p:cNvPr id="6" name="Resim 5">
            <a:extLst>
              <a:ext uri="{FF2B5EF4-FFF2-40B4-BE49-F238E27FC236}">
                <a16:creationId xmlns:a16="http://schemas.microsoft.com/office/drawing/2014/main" id="{E2663DBD-E9DA-54E9-E832-3C468C7FA48A}"/>
              </a:ext>
            </a:extLst>
          </p:cNvPr>
          <p:cNvPicPr>
            <a:picLocks noChangeAspect="1"/>
          </p:cNvPicPr>
          <p:nvPr/>
        </p:nvPicPr>
        <p:blipFill>
          <a:blip r:embed="rId3"/>
          <a:srcRect l="32155" t="2922" r="30640" b="2032"/>
          <a:stretch/>
        </p:blipFill>
        <p:spPr>
          <a:xfrm rot="1238479">
            <a:off x="1351054" y="4440589"/>
            <a:ext cx="1559178" cy="2118768"/>
          </a:xfrm>
          <a:prstGeom prst="rect">
            <a:avLst/>
          </a:prstGeom>
          <a:effectLst>
            <a:outerShdw blurRad="50800" dist="38100" dir="8100000" algn="tr" rotWithShape="0">
              <a:prstClr val="black">
                <a:alpha val="40000"/>
              </a:prstClr>
            </a:outerShdw>
          </a:effectLst>
        </p:spPr>
      </p:pic>
      <p:pic>
        <p:nvPicPr>
          <p:cNvPr id="8" name="Resim 7">
            <a:extLst>
              <a:ext uri="{FF2B5EF4-FFF2-40B4-BE49-F238E27FC236}">
                <a16:creationId xmlns:a16="http://schemas.microsoft.com/office/drawing/2014/main" id="{B09EFB2C-EB48-10E4-1D6E-D6F068B9FFF1}"/>
              </a:ext>
            </a:extLst>
          </p:cNvPr>
          <p:cNvPicPr>
            <a:picLocks noChangeAspect="1"/>
          </p:cNvPicPr>
          <p:nvPr/>
        </p:nvPicPr>
        <p:blipFill>
          <a:blip r:embed="rId4"/>
          <a:stretch>
            <a:fillRect/>
          </a:stretch>
        </p:blipFill>
        <p:spPr>
          <a:xfrm>
            <a:off x="3660556" y="4717764"/>
            <a:ext cx="2124424" cy="1973760"/>
          </a:xfrm>
          <a:prstGeom prst="rect">
            <a:avLst/>
          </a:prstGeom>
        </p:spPr>
      </p:pic>
      <p:pic>
        <p:nvPicPr>
          <p:cNvPr id="9" name="Resim 8">
            <a:extLst>
              <a:ext uri="{FF2B5EF4-FFF2-40B4-BE49-F238E27FC236}">
                <a16:creationId xmlns:a16="http://schemas.microsoft.com/office/drawing/2014/main" id="{165B3370-62BE-9BA2-FBC2-1F75CC849DB6}"/>
              </a:ext>
            </a:extLst>
          </p:cNvPr>
          <p:cNvPicPr>
            <a:picLocks noChangeAspect="1"/>
          </p:cNvPicPr>
          <p:nvPr/>
        </p:nvPicPr>
        <p:blipFill>
          <a:blip r:embed="rId5"/>
          <a:stretch>
            <a:fillRect/>
          </a:stretch>
        </p:blipFill>
        <p:spPr>
          <a:xfrm rot="20866621">
            <a:off x="3158292" y="2979989"/>
            <a:ext cx="2205990" cy="1468930"/>
          </a:xfrm>
          <a:prstGeom prst="rect">
            <a:avLst/>
          </a:prstGeom>
        </p:spPr>
      </p:pic>
    </p:spTree>
    <p:extLst>
      <p:ext uri="{BB962C8B-B14F-4D97-AF65-F5344CB8AC3E}">
        <p14:creationId xmlns:p14="http://schemas.microsoft.com/office/powerpoint/2010/main" val="4286465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033272" y="740029"/>
            <a:ext cx="10320527" cy="1325563"/>
          </a:xfrm>
        </p:spPr>
        <p:txBody>
          <a:bodyPr>
            <a:normAutofit/>
          </a:bodyPr>
          <a:lstStyle/>
          <a:p>
            <a:r>
              <a:rPr lang="tr-TR" b="1" dirty="0">
                <a:solidFill>
                  <a:srgbClr val="C00000"/>
                </a:solidFill>
              </a:rPr>
              <a:t>Özel Tüketim Vergisi Kanunu kapsamına yeni malların eklenmesi:</a:t>
            </a:r>
          </a:p>
        </p:txBody>
      </p:sp>
      <p:pic>
        <p:nvPicPr>
          <p:cNvPr id="3" name="Resim 2">
            <a:extLst>
              <a:ext uri="{FF2B5EF4-FFF2-40B4-BE49-F238E27FC236}">
                <a16:creationId xmlns:a16="http://schemas.microsoft.com/office/drawing/2014/main" id="{B11A3016-8D66-8C51-4B7E-2A307A325C69}"/>
              </a:ext>
            </a:extLst>
          </p:cNvPr>
          <p:cNvPicPr>
            <a:picLocks noChangeAspect="1"/>
          </p:cNvPicPr>
          <p:nvPr/>
        </p:nvPicPr>
        <p:blipFill>
          <a:blip r:embed="rId2"/>
          <a:stretch>
            <a:fillRect/>
          </a:stretch>
        </p:blipFill>
        <p:spPr>
          <a:xfrm>
            <a:off x="685055" y="2846300"/>
            <a:ext cx="2487354" cy="2341937"/>
          </a:xfrm>
          <a:prstGeom prst="rect">
            <a:avLst/>
          </a:prstGeom>
        </p:spPr>
      </p:pic>
      <p:pic>
        <p:nvPicPr>
          <p:cNvPr id="5" name="Resim 4">
            <a:extLst>
              <a:ext uri="{FF2B5EF4-FFF2-40B4-BE49-F238E27FC236}">
                <a16:creationId xmlns:a16="http://schemas.microsoft.com/office/drawing/2014/main" id="{E6D921E6-24C9-072A-0312-9D51B46F555F}"/>
              </a:ext>
            </a:extLst>
          </p:cNvPr>
          <p:cNvPicPr>
            <a:picLocks noChangeAspect="1"/>
          </p:cNvPicPr>
          <p:nvPr/>
        </p:nvPicPr>
        <p:blipFill>
          <a:blip r:embed="rId3"/>
          <a:stretch>
            <a:fillRect/>
          </a:stretch>
        </p:blipFill>
        <p:spPr>
          <a:xfrm>
            <a:off x="3316354" y="3031614"/>
            <a:ext cx="2015709" cy="1971310"/>
          </a:xfrm>
          <a:prstGeom prst="rect">
            <a:avLst/>
          </a:prstGeom>
        </p:spPr>
      </p:pic>
    </p:spTree>
    <p:extLst>
      <p:ext uri="{BB962C8B-B14F-4D97-AF65-F5344CB8AC3E}">
        <p14:creationId xmlns:p14="http://schemas.microsoft.com/office/powerpoint/2010/main" val="12499533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2F658954-F2B4-3434-FD49-E0AABBDA9739}"/>
              </a:ext>
            </a:extLst>
          </p:cNvPr>
          <p:cNvSpPr>
            <a:spLocks noGrp="1"/>
          </p:cNvSpPr>
          <p:nvPr>
            <p:ph type="title"/>
          </p:nvPr>
        </p:nvSpPr>
        <p:spPr/>
        <p:txBody>
          <a:bodyPr/>
          <a:lstStyle/>
          <a:p>
            <a:endParaRPr lang="tr-TR"/>
          </a:p>
        </p:txBody>
      </p:sp>
      <p:sp>
        <p:nvSpPr>
          <p:cNvPr id="5" name="İçerik Yer Tutucusu 4">
            <a:extLst>
              <a:ext uri="{FF2B5EF4-FFF2-40B4-BE49-F238E27FC236}">
                <a16:creationId xmlns:a16="http://schemas.microsoft.com/office/drawing/2014/main" id="{9D49BB93-AE1D-E17A-A4B9-3B6A3CB027F7}"/>
              </a:ext>
            </a:extLst>
          </p:cNvPr>
          <p:cNvSpPr>
            <a:spLocks noGrp="1"/>
          </p:cNvSpPr>
          <p:nvPr>
            <p:ph idx="1"/>
          </p:nvPr>
        </p:nvSpPr>
        <p:spPr>
          <a:xfrm>
            <a:off x="716902" y="2258008"/>
            <a:ext cx="10515600" cy="1915761"/>
          </a:xfrm>
        </p:spPr>
        <p:txBody>
          <a:bodyPr>
            <a:normAutofit fontScale="92500" lnSpcReduction="20000"/>
          </a:bodyPr>
          <a:lstStyle/>
          <a:p>
            <a:pPr marL="0" indent="0" algn="ctr">
              <a:buNone/>
            </a:pPr>
            <a:r>
              <a:rPr lang="tr-TR" sz="60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Teşekkürler.</a:t>
            </a:r>
          </a:p>
          <a:p>
            <a:pPr marL="0" indent="0" algn="ctr">
              <a:buNone/>
            </a:pPr>
            <a:endParaRPr lang="tr-TR" sz="3500" b="1" dirty="0">
              <a:solidFill>
                <a:schemeClr val="accent1">
                  <a:lumMod val="75000"/>
                </a:schemeClr>
              </a:solidFill>
              <a:effectLst>
                <a:outerShdw blurRad="38100" dist="38100" dir="2700000" algn="tl">
                  <a:srgbClr val="000000">
                    <a:alpha val="43137"/>
                  </a:srgbClr>
                </a:outerShdw>
              </a:effectLst>
            </a:endParaRPr>
          </a:p>
          <a:p>
            <a:pPr marL="0" indent="0" algn="ctr">
              <a:buNone/>
            </a:pPr>
            <a:r>
              <a:rPr lang="tr-TR" sz="1800" b="1" dirty="0">
                <a:solidFill>
                  <a:schemeClr val="accent1">
                    <a:lumMod val="75000"/>
                  </a:schemeClr>
                </a:solidFill>
                <a:effectLst>
                  <a:outerShdw blurRad="38100" dist="38100" dir="2700000" algn="tl">
                    <a:srgbClr val="000000">
                      <a:alpha val="43137"/>
                    </a:srgbClr>
                  </a:outerShdw>
                </a:effectLst>
              </a:rPr>
              <a:t>İrfan VURAL</a:t>
            </a:r>
          </a:p>
          <a:p>
            <a:pPr marL="0" indent="0" algn="ctr">
              <a:buNone/>
            </a:pPr>
            <a:r>
              <a:rPr lang="tr-TR" sz="1800" dirty="0">
                <a:solidFill>
                  <a:schemeClr val="accent1">
                    <a:lumMod val="75000"/>
                  </a:schemeClr>
                </a:solidFill>
                <a:effectLst>
                  <a:outerShdw blurRad="38100" dist="38100" dir="2700000" algn="tl">
                    <a:srgbClr val="000000">
                      <a:alpha val="43137"/>
                    </a:srgbClr>
                  </a:outerShdw>
                </a:effectLst>
              </a:rPr>
              <a:t>Yeminli Mali Müşavir</a:t>
            </a:r>
          </a:p>
        </p:txBody>
      </p:sp>
      <p:pic>
        <p:nvPicPr>
          <p:cNvPr id="6" name="Resim 5">
            <a:extLst>
              <a:ext uri="{FF2B5EF4-FFF2-40B4-BE49-F238E27FC236}">
                <a16:creationId xmlns:a16="http://schemas.microsoft.com/office/drawing/2014/main" id="{C6992B8E-0A12-FBAE-574B-567B48AA84EF}"/>
              </a:ext>
            </a:extLst>
          </p:cNvPr>
          <p:cNvPicPr>
            <a:picLocks noChangeAspect="1"/>
          </p:cNvPicPr>
          <p:nvPr/>
        </p:nvPicPr>
        <p:blipFill>
          <a:blip r:embed="rId2"/>
          <a:srcRect t="3600" r="4000" b="75347"/>
          <a:stretch/>
        </p:blipFill>
        <p:spPr>
          <a:xfrm>
            <a:off x="-1" y="0"/>
            <a:ext cx="12192001" cy="169068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103352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627632" y="365125"/>
            <a:ext cx="10168128" cy="1325563"/>
          </a:xfrm>
        </p:spPr>
        <p:txBody>
          <a:bodyPr>
            <a:normAutofit fontScale="90000"/>
          </a:bodyPr>
          <a:lstStyle/>
          <a:p>
            <a:r>
              <a:rPr lang="tr-TR" b="1" dirty="0">
                <a:solidFill>
                  <a:srgbClr val="C00000"/>
                </a:solidFill>
              </a:rPr>
              <a:t>Kurumların vergisi oranı 5 puan artırılmış ve ihracat kazançları için uygulanan kurumlar vergisi indirim oranını 5 puana çıkarılmıştır: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157984"/>
            <a:ext cx="7661987" cy="2634904"/>
          </a:xfrm>
        </p:spPr>
        <p:txBody>
          <a:bodyPr>
            <a:normAutofit fontScale="62500" lnSpcReduction="20000"/>
          </a:bodyPr>
          <a:lstStyle/>
          <a:p>
            <a:pPr>
              <a:lnSpc>
                <a:spcPct val="110000"/>
              </a:lnSpc>
            </a:pPr>
            <a:r>
              <a:rPr lang="tr-TR" dirty="0"/>
              <a:t>Bu Kanunun 21 inci maddesi ile kurumlar vergisi oranı %25 olarak belirlenmiştir.</a:t>
            </a:r>
          </a:p>
          <a:p>
            <a:pPr>
              <a:lnSpc>
                <a:spcPct val="110000"/>
              </a:lnSpc>
            </a:pPr>
            <a:endParaRPr lang="tr-TR" dirty="0"/>
          </a:p>
          <a:p>
            <a:pPr>
              <a:lnSpc>
                <a:spcPct val="110000"/>
              </a:lnSpc>
            </a:pPr>
            <a:r>
              <a:rPr lang="tr-TR" dirty="0"/>
              <a:t>İhracat yapan kurumların münhasıran ihracattan elde ettikleri kazançlarına 1 puan olarak uygulanmakta olan kurumlar vergisi indirimi 5 puana yükseltilmiştir.</a:t>
            </a:r>
          </a:p>
          <a:p>
            <a:pPr>
              <a:lnSpc>
                <a:spcPct val="110000"/>
              </a:lnSpc>
            </a:pPr>
            <a:endParaRPr lang="tr-TR" dirty="0"/>
          </a:p>
          <a:p>
            <a:pPr>
              <a:lnSpc>
                <a:spcPct val="110000"/>
              </a:lnSpc>
              <a:buFont typeface="Wingdings" panose="05000000000000000000" pitchFamily="2" charset="2"/>
              <a:buChar char="Ø"/>
            </a:pPr>
            <a:r>
              <a:rPr lang="tr-TR" sz="1800" dirty="0">
                <a:solidFill>
                  <a:srgbClr val="0070C0"/>
                </a:solidFill>
              </a:rPr>
              <a:t>Uygulama 2023 kazançlarına da uygulanmak üzere 15.07.2023 tarihinde yürürlüğe girmiştir.</a:t>
            </a:r>
          </a:p>
        </p:txBody>
      </p:sp>
      <p:pic>
        <p:nvPicPr>
          <p:cNvPr id="4" name="Resim 3">
            <a:extLst>
              <a:ext uri="{FF2B5EF4-FFF2-40B4-BE49-F238E27FC236}">
                <a16:creationId xmlns:a16="http://schemas.microsoft.com/office/drawing/2014/main" id="{BF872AAA-F2D9-6E99-41D4-E3D5029CA385}"/>
              </a:ext>
            </a:extLst>
          </p:cNvPr>
          <p:cNvPicPr>
            <a:picLocks noChangeAspect="1"/>
          </p:cNvPicPr>
          <p:nvPr/>
        </p:nvPicPr>
        <p:blipFill>
          <a:blip r:embed="rId2"/>
          <a:stretch>
            <a:fillRect/>
          </a:stretch>
        </p:blipFill>
        <p:spPr>
          <a:xfrm>
            <a:off x="9194817" y="1442513"/>
            <a:ext cx="2938020" cy="2756263"/>
          </a:xfrm>
          <a:prstGeom prst="rect">
            <a:avLst/>
          </a:prstGeom>
        </p:spPr>
      </p:pic>
      <p:pic>
        <p:nvPicPr>
          <p:cNvPr id="6" name="Resim 5">
            <a:extLst>
              <a:ext uri="{FF2B5EF4-FFF2-40B4-BE49-F238E27FC236}">
                <a16:creationId xmlns:a16="http://schemas.microsoft.com/office/drawing/2014/main" id="{573952BB-0A5C-35D0-B16F-594893D38785}"/>
              </a:ext>
            </a:extLst>
          </p:cNvPr>
          <p:cNvPicPr>
            <a:picLocks noChangeAspect="1"/>
          </p:cNvPicPr>
          <p:nvPr/>
        </p:nvPicPr>
        <p:blipFill>
          <a:blip r:embed="rId3"/>
          <a:stretch>
            <a:fillRect/>
          </a:stretch>
        </p:blipFill>
        <p:spPr>
          <a:xfrm rot="20045943">
            <a:off x="-269489" y="321587"/>
            <a:ext cx="2032348" cy="1368371"/>
          </a:xfrm>
          <a:prstGeom prst="rect">
            <a:avLst/>
          </a:prstGeom>
        </p:spPr>
      </p:pic>
    </p:spTree>
    <p:extLst>
      <p:ext uri="{BB962C8B-B14F-4D97-AF65-F5344CB8AC3E}">
        <p14:creationId xmlns:p14="http://schemas.microsoft.com/office/powerpoint/2010/main" val="1014248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627632" y="365125"/>
            <a:ext cx="9726168" cy="1325563"/>
          </a:xfrm>
        </p:spPr>
        <p:txBody>
          <a:bodyPr>
            <a:normAutofit fontScale="90000"/>
          </a:bodyPr>
          <a:lstStyle/>
          <a:p>
            <a:r>
              <a:rPr lang="tr-TR" b="1" dirty="0">
                <a:solidFill>
                  <a:srgbClr val="C00000"/>
                </a:solidFill>
              </a:rPr>
              <a:t>Kurumların en az iki tam yıl süreyle aktiflerinde yer alan taşınmazların satışına uygulanan istisnalar yürürlükten kaldırılmıştır: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157983"/>
            <a:ext cx="8128518" cy="2376695"/>
          </a:xfrm>
        </p:spPr>
        <p:txBody>
          <a:bodyPr>
            <a:normAutofit fontScale="62500" lnSpcReduction="20000"/>
          </a:bodyPr>
          <a:lstStyle/>
          <a:p>
            <a:pPr>
              <a:lnSpc>
                <a:spcPct val="110000"/>
              </a:lnSpc>
            </a:pPr>
            <a:r>
              <a:rPr lang="tr-TR" dirty="0"/>
              <a:t>Taşınmazlar KVK 5-1/e maddesinde düzenlenen kurumlar vergisi istisnası ve KDVK 17-4/r maddesinde düzenlenen KDV istisnası kapsamından çıkarılmıştır.</a:t>
            </a:r>
          </a:p>
          <a:p>
            <a:pPr>
              <a:lnSpc>
                <a:spcPct val="110000"/>
              </a:lnSpc>
            </a:pPr>
            <a:endParaRPr lang="tr-TR" dirty="0"/>
          </a:p>
          <a:p>
            <a:pPr>
              <a:lnSpc>
                <a:spcPct val="110000"/>
              </a:lnSpc>
            </a:pPr>
            <a:r>
              <a:rPr lang="tr-TR" dirty="0"/>
              <a:t>Maddenin yürürlük tarihinden önce alınan taşınmazlar için, geçici maddeye istinaden istisna uygulaması devam edecektir.</a:t>
            </a:r>
          </a:p>
          <a:p>
            <a:pPr>
              <a:lnSpc>
                <a:spcPct val="110000"/>
              </a:lnSpc>
            </a:pPr>
            <a:endParaRPr lang="tr-TR" dirty="0"/>
          </a:p>
          <a:p>
            <a:pPr>
              <a:lnSpc>
                <a:spcPct val="110000"/>
              </a:lnSpc>
              <a:buFont typeface="Wingdings" panose="05000000000000000000" pitchFamily="2" charset="2"/>
              <a:buChar char="Ø"/>
            </a:pPr>
            <a:r>
              <a:rPr lang="tr-TR" sz="1800" dirty="0">
                <a:solidFill>
                  <a:srgbClr val="0070C0"/>
                </a:solidFill>
              </a:rPr>
              <a:t>Yürürlük tarihi: 15/7/2023.</a:t>
            </a:r>
          </a:p>
        </p:txBody>
      </p:sp>
      <p:pic>
        <p:nvPicPr>
          <p:cNvPr id="5" name="Resim 4">
            <a:extLst>
              <a:ext uri="{FF2B5EF4-FFF2-40B4-BE49-F238E27FC236}">
                <a16:creationId xmlns:a16="http://schemas.microsoft.com/office/drawing/2014/main" id="{1AFA713D-A733-40E4-0EE8-867CEDF23351}"/>
              </a:ext>
            </a:extLst>
          </p:cNvPr>
          <p:cNvPicPr>
            <a:picLocks noChangeAspect="1"/>
          </p:cNvPicPr>
          <p:nvPr/>
        </p:nvPicPr>
        <p:blipFill>
          <a:blip r:embed="rId2"/>
          <a:stretch>
            <a:fillRect/>
          </a:stretch>
        </p:blipFill>
        <p:spPr>
          <a:xfrm>
            <a:off x="9268577" y="1234254"/>
            <a:ext cx="2773215" cy="2871217"/>
          </a:xfrm>
          <a:prstGeom prst="rect">
            <a:avLst/>
          </a:prstGeom>
        </p:spPr>
      </p:pic>
      <p:pic>
        <p:nvPicPr>
          <p:cNvPr id="6" name="Resim 5">
            <a:extLst>
              <a:ext uri="{FF2B5EF4-FFF2-40B4-BE49-F238E27FC236}">
                <a16:creationId xmlns:a16="http://schemas.microsoft.com/office/drawing/2014/main" id="{E76A8408-F94C-2D63-D429-65BB909A9519}"/>
              </a:ext>
            </a:extLst>
          </p:cNvPr>
          <p:cNvPicPr>
            <a:picLocks noChangeAspect="1"/>
          </p:cNvPicPr>
          <p:nvPr/>
        </p:nvPicPr>
        <p:blipFill>
          <a:blip r:embed="rId3"/>
          <a:stretch>
            <a:fillRect/>
          </a:stretch>
        </p:blipFill>
        <p:spPr>
          <a:xfrm rot="20045943">
            <a:off x="-205480" y="343720"/>
            <a:ext cx="2032348" cy="1368371"/>
          </a:xfrm>
          <a:prstGeom prst="rect">
            <a:avLst/>
          </a:prstGeom>
        </p:spPr>
      </p:pic>
    </p:spTree>
    <p:extLst>
      <p:ext uri="{BB962C8B-B14F-4D97-AF65-F5344CB8AC3E}">
        <p14:creationId xmlns:p14="http://schemas.microsoft.com/office/powerpoint/2010/main" val="3179201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719072" y="365125"/>
            <a:ext cx="9634728" cy="1325563"/>
          </a:xfrm>
        </p:spPr>
        <p:txBody>
          <a:bodyPr>
            <a:normAutofit/>
          </a:bodyPr>
          <a:lstStyle/>
          <a:p>
            <a:r>
              <a:rPr lang="tr-TR" b="1" dirty="0">
                <a:solidFill>
                  <a:srgbClr val="C00000"/>
                </a:solidFill>
              </a:rPr>
              <a:t>Taşınmazlar, kısmi bölünme kapsamından çıkarılmıştır: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199" y="2157984"/>
            <a:ext cx="7736633" cy="2320710"/>
          </a:xfrm>
        </p:spPr>
        <p:txBody>
          <a:bodyPr>
            <a:normAutofit fontScale="70000" lnSpcReduction="20000"/>
          </a:bodyPr>
          <a:lstStyle/>
          <a:p>
            <a:pPr>
              <a:lnSpc>
                <a:spcPct val="110000"/>
              </a:lnSpc>
            </a:pPr>
            <a:r>
              <a:rPr lang="tr-TR" dirty="0"/>
              <a:t>Kurumlar Vergisi Kanununun 19 uncu maddesinin üçüncü fıkrasının (b) bendi kapsamında; taşınmazlar, iştirak hisseleri ile üretim ve hizmet işletmeleri belirli şartlar dahilinde kısmi bölünme işlemine konu edilebilmektedir. Bu Kanunun 20 </a:t>
            </a:r>
            <a:r>
              <a:rPr lang="tr-TR" dirty="0" err="1"/>
              <a:t>nci</a:t>
            </a:r>
            <a:r>
              <a:rPr lang="tr-TR" dirty="0"/>
              <a:t> maddesi ile taşınmazlar, kısmi bölünme kapsamından çıkarılmıştır. </a:t>
            </a:r>
          </a:p>
          <a:p>
            <a:pPr>
              <a:lnSpc>
                <a:spcPct val="110000"/>
              </a:lnSpc>
            </a:pPr>
            <a:endParaRPr lang="tr-TR" dirty="0"/>
          </a:p>
          <a:p>
            <a:pPr>
              <a:lnSpc>
                <a:spcPct val="110000"/>
              </a:lnSpc>
              <a:buFont typeface="Wingdings" panose="05000000000000000000" pitchFamily="2" charset="2"/>
              <a:buChar char="Ø"/>
            </a:pPr>
            <a:r>
              <a:rPr lang="tr-TR" sz="1800" dirty="0">
                <a:solidFill>
                  <a:srgbClr val="0070C0"/>
                </a:solidFill>
              </a:rPr>
              <a:t>Yürürlük tarihi: 1/1/2024.</a:t>
            </a:r>
          </a:p>
        </p:txBody>
      </p:sp>
      <p:pic>
        <p:nvPicPr>
          <p:cNvPr id="4" name="Resim 3">
            <a:extLst>
              <a:ext uri="{FF2B5EF4-FFF2-40B4-BE49-F238E27FC236}">
                <a16:creationId xmlns:a16="http://schemas.microsoft.com/office/drawing/2014/main" id="{40A72407-35DE-1D9D-9894-E13C7764D4CB}"/>
              </a:ext>
            </a:extLst>
          </p:cNvPr>
          <p:cNvPicPr>
            <a:picLocks noChangeAspect="1"/>
          </p:cNvPicPr>
          <p:nvPr/>
        </p:nvPicPr>
        <p:blipFill>
          <a:blip r:embed="rId2"/>
          <a:stretch>
            <a:fillRect/>
          </a:stretch>
        </p:blipFill>
        <p:spPr>
          <a:xfrm>
            <a:off x="9025823" y="1201830"/>
            <a:ext cx="2894209" cy="2866317"/>
          </a:xfrm>
          <a:prstGeom prst="rect">
            <a:avLst/>
          </a:prstGeom>
        </p:spPr>
      </p:pic>
      <p:pic>
        <p:nvPicPr>
          <p:cNvPr id="6" name="Resim 5">
            <a:extLst>
              <a:ext uri="{FF2B5EF4-FFF2-40B4-BE49-F238E27FC236}">
                <a16:creationId xmlns:a16="http://schemas.microsoft.com/office/drawing/2014/main" id="{38B590C6-EBDE-088D-6990-2EACBAF3310E}"/>
              </a:ext>
            </a:extLst>
          </p:cNvPr>
          <p:cNvPicPr>
            <a:picLocks noChangeAspect="1"/>
          </p:cNvPicPr>
          <p:nvPr/>
        </p:nvPicPr>
        <p:blipFill>
          <a:blip r:embed="rId3"/>
          <a:stretch>
            <a:fillRect/>
          </a:stretch>
        </p:blipFill>
        <p:spPr>
          <a:xfrm rot="20045943">
            <a:off x="-177975" y="343719"/>
            <a:ext cx="2032348" cy="1368371"/>
          </a:xfrm>
          <a:prstGeom prst="rect">
            <a:avLst/>
          </a:prstGeom>
        </p:spPr>
      </p:pic>
    </p:spTree>
    <p:extLst>
      <p:ext uri="{BB962C8B-B14F-4D97-AF65-F5344CB8AC3E}">
        <p14:creationId xmlns:p14="http://schemas.microsoft.com/office/powerpoint/2010/main" val="1905696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865376" y="365125"/>
            <a:ext cx="9488424" cy="1325563"/>
          </a:xfrm>
        </p:spPr>
        <p:txBody>
          <a:bodyPr>
            <a:normAutofit fontScale="90000"/>
          </a:bodyPr>
          <a:lstStyle/>
          <a:p>
            <a:r>
              <a:rPr lang="tr-TR" b="1" dirty="0">
                <a:solidFill>
                  <a:srgbClr val="C00000"/>
                </a:solidFill>
              </a:rPr>
              <a:t>Kurumların diğer yatırım fonlarından elde ettikleri gelirlere yönelik sağlanan istisna yürürlükten kaldırılmıştır: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200" y="2157983"/>
            <a:ext cx="6047792" cy="2612771"/>
          </a:xfrm>
        </p:spPr>
        <p:txBody>
          <a:bodyPr>
            <a:normAutofit fontScale="62500" lnSpcReduction="20000"/>
          </a:bodyPr>
          <a:lstStyle/>
          <a:p>
            <a:pPr>
              <a:lnSpc>
                <a:spcPct val="120000"/>
              </a:lnSpc>
            </a:pPr>
            <a:r>
              <a:rPr lang="tr-TR" dirty="0"/>
              <a:t>Kurumların, girişim sermayesi yatırım fonu katılma payları ile girişim sermayesi yatırım ortaklıklarının hisse senetlerinden elde edilen gelirlere sağlanan istisna hariç olmak üzere diğer yatırım fonlarından elde ettikleri gelirlere yönelik sağlanan istisna yürürlükten kaldırılmıştır.</a:t>
            </a:r>
          </a:p>
          <a:p>
            <a:pPr>
              <a:lnSpc>
                <a:spcPct val="120000"/>
              </a:lnSpc>
            </a:pPr>
            <a:endParaRPr lang="tr-TR" dirty="0"/>
          </a:p>
          <a:p>
            <a:pPr>
              <a:lnSpc>
                <a:spcPct val="120000"/>
              </a:lnSpc>
              <a:buFont typeface="Wingdings" panose="05000000000000000000" pitchFamily="2" charset="2"/>
              <a:buChar char="Ø"/>
            </a:pPr>
            <a:r>
              <a:rPr lang="tr-TR" sz="1800" dirty="0">
                <a:solidFill>
                  <a:srgbClr val="0070C0"/>
                </a:solidFill>
              </a:rPr>
              <a:t>Uygulama 15.07.2023 tarihinden itibaren elde edilen yatırım fonları için uygulanmak üzere yürürlüğe girmiştir.</a:t>
            </a:r>
          </a:p>
        </p:txBody>
      </p:sp>
      <p:pic>
        <p:nvPicPr>
          <p:cNvPr id="4" name="Resim 3">
            <a:extLst>
              <a:ext uri="{FF2B5EF4-FFF2-40B4-BE49-F238E27FC236}">
                <a16:creationId xmlns:a16="http://schemas.microsoft.com/office/drawing/2014/main" id="{E227C5F3-F789-5E26-A205-54B1F67F3CBB}"/>
              </a:ext>
            </a:extLst>
          </p:cNvPr>
          <p:cNvPicPr>
            <a:picLocks noChangeAspect="1"/>
          </p:cNvPicPr>
          <p:nvPr/>
        </p:nvPicPr>
        <p:blipFill>
          <a:blip r:embed="rId2"/>
          <a:stretch>
            <a:fillRect/>
          </a:stretch>
        </p:blipFill>
        <p:spPr>
          <a:xfrm>
            <a:off x="8317432" y="1312071"/>
            <a:ext cx="2898710" cy="2289545"/>
          </a:xfrm>
          <a:prstGeom prst="rect">
            <a:avLst/>
          </a:prstGeom>
        </p:spPr>
      </p:pic>
      <p:pic>
        <p:nvPicPr>
          <p:cNvPr id="6" name="Resim 5">
            <a:extLst>
              <a:ext uri="{FF2B5EF4-FFF2-40B4-BE49-F238E27FC236}">
                <a16:creationId xmlns:a16="http://schemas.microsoft.com/office/drawing/2014/main" id="{7A98552C-17DF-2DA3-DCF2-3748D586BCDF}"/>
              </a:ext>
            </a:extLst>
          </p:cNvPr>
          <p:cNvPicPr>
            <a:picLocks noChangeAspect="1"/>
          </p:cNvPicPr>
          <p:nvPr/>
        </p:nvPicPr>
        <p:blipFill>
          <a:blip r:embed="rId3"/>
          <a:stretch>
            <a:fillRect/>
          </a:stretch>
        </p:blipFill>
        <p:spPr>
          <a:xfrm rot="20045943">
            <a:off x="-177974" y="343720"/>
            <a:ext cx="2032348" cy="1368371"/>
          </a:xfrm>
          <a:prstGeom prst="rect">
            <a:avLst/>
          </a:prstGeom>
        </p:spPr>
      </p:pic>
    </p:spTree>
    <p:extLst>
      <p:ext uri="{BB962C8B-B14F-4D97-AF65-F5344CB8AC3E}">
        <p14:creationId xmlns:p14="http://schemas.microsoft.com/office/powerpoint/2010/main" val="2672537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5F4CEA-2500-4B36-AE90-CABF077537B0}"/>
              </a:ext>
            </a:extLst>
          </p:cNvPr>
          <p:cNvSpPr>
            <a:spLocks noGrp="1"/>
          </p:cNvSpPr>
          <p:nvPr>
            <p:ph idx="1"/>
          </p:nvPr>
        </p:nvSpPr>
        <p:spPr>
          <a:xfrm>
            <a:off x="3566160" y="521208"/>
            <a:ext cx="8823960" cy="4909317"/>
          </a:xfrm>
        </p:spPr>
        <p:txBody>
          <a:bodyPr>
            <a:normAutofit/>
          </a:bodyPr>
          <a:lstStyle/>
          <a:p>
            <a:pPr marL="0" indent="0">
              <a:buNone/>
            </a:pPr>
            <a:r>
              <a:rPr lang="tr-TR" sz="3200" dirty="0">
                <a:solidFill>
                  <a:srgbClr val="0070C0"/>
                </a:solidFill>
              </a:rPr>
              <a:t>sayılı </a:t>
            </a:r>
            <a:r>
              <a:rPr lang="tr-TR" sz="3200" b="1" dirty="0">
                <a:solidFill>
                  <a:srgbClr val="0070C0"/>
                </a:solidFill>
              </a:rPr>
              <a:t>“Bazı Kanun ve Kanun Hükmünde Kararnamelerde Değişiklik Yapılması Hakkında Kanun” </a:t>
            </a:r>
          </a:p>
          <a:p>
            <a:pPr marL="0" indent="0">
              <a:buNone/>
            </a:pPr>
            <a:r>
              <a:rPr lang="es-ES" sz="2400" dirty="0"/>
              <a:t>28/12/2023 tarihli ve 32413 sayılı </a:t>
            </a:r>
            <a:r>
              <a:rPr lang="tr-TR" sz="2400" dirty="0"/>
              <a:t>Resmi </a:t>
            </a:r>
            <a:r>
              <a:rPr lang="tr-TR" sz="2400" dirty="0" err="1"/>
              <a:t>Gazete’de</a:t>
            </a:r>
            <a:r>
              <a:rPr lang="tr-TR" sz="2400" dirty="0"/>
              <a:t> yayımlanmıştır.</a:t>
            </a:r>
          </a:p>
        </p:txBody>
      </p:sp>
      <p:pic>
        <p:nvPicPr>
          <p:cNvPr id="4" name="Resim 3">
            <a:extLst>
              <a:ext uri="{FF2B5EF4-FFF2-40B4-BE49-F238E27FC236}">
                <a16:creationId xmlns:a16="http://schemas.microsoft.com/office/drawing/2014/main" id="{97604DC8-CDC7-4285-88B4-7D1C553849E5}"/>
              </a:ext>
            </a:extLst>
          </p:cNvPr>
          <p:cNvPicPr>
            <a:picLocks noChangeAspect="1"/>
          </p:cNvPicPr>
          <p:nvPr/>
        </p:nvPicPr>
        <p:blipFill>
          <a:blip r:embed="rId2"/>
          <a:stretch>
            <a:fillRect/>
          </a:stretch>
        </p:blipFill>
        <p:spPr>
          <a:xfrm>
            <a:off x="167950" y="2884933"/>
            <a:ext cx="5075853" cy="3300984"/>
          </a:xfrm>
          <a:prstGeom prst="rect">
            <a:avLst/>
          </a:prstGeom>
          <a:effectLst>
            <a:outerShdw blurRad="50800" dist="38100" dir="16200000" rotWithShape="0">
              <a:prstClr val="black">
                <a:alpha val="40000"/>
              </a:prstClr>
            </a:outerShdw>
          </a:effectLst>
        </p:spPr>
      </p:pic>
      <p:sp>
        <p:nvSpPr>
          <p:cNvPr id="2" name="Dikdörtgen: Köşeleri Yuvarlatılmış 1">
            <a:extLst>
              <a:ext uri="{FF2B5EF4-FFF2-40B4-BE49-F238E27FC236}">
                <a16:creationId xmlns:a16="http://schemas.microsoft.com/office/drawing/2014/main" id="{AE956924-7443-8572-06E1-B19EB04F5783}"/>
              </a:ext>
            </a:extLst>
          </p:cNvPr>
          <p:cNvSpPr/>
          <p:nvPr/>
        </p:nvSpPr>
        <p:spPr>
          <a:xfrm>
            <a:off x="384048" y="521208"/>
            <a:ext cx="2944368" cy="1801368"/>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9600" b="1" dirty="0"/>
              <a:t>7491</a:t>
            </a:r>
          </a:p>
        </p:txBody>
      </p:sp>
    </p:spTree>
    <p:extLst>
      <p:ext uri="{BB962C8B-B14F-4D97-AF65-F5344CB8AC3E}">
        <p14:creationId xmlns:p14="http://schemas.microsoft.com/office/powerpoint/2010/main" val="2118777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583D0-EBD1-E55C-16D4-7A804DB64703}"/>
              </a:ext>
            </a:extLst>
          </p:cNvPr>
          <p:cNvSpPr>
            <a:spLocks noGrp="1"/>
          </p:cNvSpPr>
          <p:nvPr>
            <p:ph type="title"/>
          </p:nvPr>
        </p:nvSpPr>
        <p:spPr>
          <a:xfrm>
            <a:off x="1664208" y="365125"/>
            <a:ext cx="9689591" cy="1325563"/>
          </a:xfrm>
        </p:spPr>
        <p:txBody>
          <a:bodyPr>
            <a:normAutofit fontScale="90000"/>
          </a:bodyPr>
          <a:lstStyle/>
          <a:p>
            <a:r>
              <a:rPr lang="tr-TR" b="1" dirty="0">
                <a:solidFill>
                  <a:srgbClr val="C00000"/>
                </a:solidFill>
              </a:rPr>
              <a:t>Yabancı kurumlara iştirak eden kurumlar için bazı durumlarda iştirak kazancı istisnasının %50 oranında uygulanması esası getirilmiştir:</a:t>
            </a:r>
          </a:p>
        </p:txBody>
      </p:sp>
      <p:sp>
        <p:nvSpPr>
          <p:cNvPr id="3" name="İçerik Yer Tutucusu 2">
            <a:extLst>
              <a:ext uri="{FF2B5EF4-FFF2-40B4-BE49-F238E27FC236}">
                <a16:creationId xmlns:a16="http://schemas.microsoft.com/office/drawing/2014/main" id="{A0CFC342-5F83-A181-BF93-37F5F2B59243}"/>
              </a:ext>
            </a:extLst>
          </p:cNvPr>
          <p:cNvSpPr>
            <a:spLocks noGrp="1"/>
          </p:cNvSpPr>
          <p:nvPr>
            <p:ph idx="1"/>
          </p:nvPr>
        </p:nvSpPr>
        <p:spPr>
          <a:xfrm>
            <a:off x="838198" y="2157984"/>
            <a:ext cx="4900129" cy="4056204"/>
          </a:xfrm>
        </p:spPr>
        <p:txBody>
          <a:bodyPr>
            <a:normAutofit fontScale="55000" lnSpcReduction="20000"/>
          </a:bodyPr>
          <a:lstStyle/>
          <a:p>
            <a:pPr>
              <a:lnSpc>
                <a:spcPct val="120000"/>
              </a:lnSpc>
            </a:pPr>
            <a:r>
              <a:rPr lang="tr-TR" b="1" dirty="0"/>
              <a:t>Kurumlar Vergisi Kanununun </a:t>
            </a:r>
            <a:r>
              <a:rPr lang="tr-TR" dirty="0"/>
              <a:t>5/1-b maddesinde yapılan değişiklikle, kanuni ve iş merkezi Türkiye’de bulunmayan anonim ve </a:t>
            </a:r>
            <a:r>
              <a:rPr lang="tr-TR" dirty="0" err="1"/>
              <a:t>limited</a:t>
            </a:r>
            <a:r>
              <a:rPr lang="tr-TR" dirty="0"/>
              <a:t> şirket niteliğindeki yabancı kurumlara iştirak eden kurumlara, yurt dışı iştirakin ödenmiş sermayesinin en az % 50’sine sahip olunması ve kazancın elde edildiği hesap dönemine ilişkin kurumlar vergisi beyannamesinin verilmesi gereken tarihe kadar Türkiye'ye transfer edilmiş olması şartıyla, </a:t>
            </a:r>
            <a:r>
              <a:rPr lang="tr-TR" b="1" dirty="0"/>
              <a:t>Kurumlar Vergisi Kanununun 5/1-b maddesinde belirtilen diğer şartlar aranmaksızın</a:t>
            </a:r>
            <a:r>
              <a:rPr lang="tr-TR" dirty="0"/>
              <a:t> iştirak kazancı istisnasının %50 oranında uygulanması düzenlenmiştir.</a:t>
            </a:r>
          </a:p>
          <a:p>
            <a:pPr>
              <a:lnSpc>
                <a:spcPct val="120000"/>
              </a:lnSpc>
            </a:pPr>
            <a:endParaRPr lang="tr-TR" dirty="0"/>
          </a:p>
          <a:p>
            <a:pPr>
              <a:lnSpc>
                <a:spcPct val="120000"/>
              </a:lnSpc>
              <a:buFont typeface="Wingdings" panose="05000000000000000000" pitchFamily="2" charset="2"/>
              <a:buChar char="Ø"/>
            </a:pPr>
            <a:r>
              <a:rPr lang="tr-TR" sz="1800" dirty="0">
                <a:solidFill>
                  <a:srgbClr val="0070C0"/>
                </a:solidFill>
              </a:rPr>
              <a:t>1/1/2023 tarihinden itibaren elde edilen gelirler ve kazançlara uygulanmak üzere 28/12/2023 tarihinde yürürlüğe girmiştir.</a:t>
            </a:r>
          </a:p>
        </p:txBody>
      </p:sp>
      <p:pic>
        <p:nvPicPr>
          <p:cNvPr id="4" name="Resim 3">
            <a:extLst>
              <a:ext uri="{FF2B5EF4-FFF2-40B4-BE49-F238E27FC236}">
                <a16:creationId xmlns:a16="http://schemas.microsoft.com/office/drawing/2014/main" id="{A6EA256E-5C86-F619-915F-248E488100CE}"/>
              </a:ext>
            </a:extLst>
          </p:cNvPr>
          <p:cNvPicPr>
            <a:picLocks noChangeAspect="1"/>
          </p:cNvPicPr>
          <p:nvPr/>
        </p:nvPicPr>
        <p:blipFill>
          <a:blip r:embed="rId2"/>
          <a:stretch>
            <a:fillRect/>
          </a:stretch>
        </p:blipFill>
        <p:spPr>
          <a:xfrm rot="633521">
            <a:off x="8565193" y="2262808"/>
            <a:ext cx="2339182" cy="1723551"/>
          </a:xfrm>
          <a:prstGeom prst="rect">
            <a:avLst/>
          </a:prstGeom>
        </p:spPr>
      </p:pic>
      <p:pic>
        <p:nvPicPr>
          <p:cNvPr id="6" name="Resim 5">
            <a:extLst>
              <a:ext uri="{FF2B5EF4-FFF2-40B4-BE49-F238E27FC236}">
                <a16:creationId xmlns:a16="http://schemas.microsoft.com/office/drawing/2014/main" id="{A1D1F0C7-A182-75DA-6F83-9053F0C7F499}"/>
              </a:ext>
            </a:extLst>
          </p:cNvPr>
          <p:cNvPicPr>
            <a:picLocks noChangeAspect="1"/>
          </p:cNvPicPr>
          <p:nvPr/>
        </p:nvPicPr>
        <p:blipFill>
          <a:blip r:embed="rId3"/>
          <a:srcRect l="14705" t="10791" r="10728" b="29720"/>
          <a:stretch/>
        </p:blipFill>
        <p:spPr>
          <a:xfrm rot="19685947">
            <a:off x="-17831" y="400014"/>
            <a:ext cx="1511065" cy="837622"/>
          </a:xfrm>
          <a:prstGeom prst="rect">
            <a:avLst/>
          </a:prstGeom>
        </p:spPr>
      </p:pic>
    </p:spTree>
    <p:extLst>
      <p:ext uri="{BB962C8B-B14F-4D97-AF65-F5344CB8AC3E}">
        <p14:creationId xmlns:p14="http://schemas.microsoft.com/office/powerpoint/2010/main" val="17672479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TotalTime>
  <Words>2245</Words>
  <Application>Microsoft Office PowerPoint</Application>
  <PresentationFormat>Geniş ekran</PresentationFormat>
  <Paragraphs>148</Paragraphs>
  <Slides>39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39</vt:i4>
      </vt:variant>
    </vt:vector>
  </HeadingPairs>
  <TitlesOfParts>
    <vt:vector size="47" baseType="lpstr">
      <vt:lpstr>Arial</vt:lpstr>
      <vt:lpstr>Calibri</vt:lpstr>
      <vt:lpstr>Calibri Light</vt:lpstr>
      <vt:lpstr>Comic Sans MS</vt:lpstr>
      <vt:lpstr>Open Sans</vt:lpstr>
      <vt:lpstr>Times New Roman</vt:lpstr>
      <vt:lpstr>Wingdings</vt:lpstr>
      <vt:lpstr>Office Teması</vt:lpstr>
      <vt:lpstr>PowerPoint Sunusu</vt:lpstr>
      <vt:lpstr>SUNUM PLANI</vt:lpstr>
      <vt:lpstr>PowerPoint Sunusu</vt:lpstr>
      <vt:lpstr>Kurumların vergisi oranı 5 puan artırılmış ve ihracat kazançları için uygulanan kurumlar vergisi indirim oranını 5 puana çıkarılmıştır:</vt:lpstr>
      <vt:lpstr>Kurumların en az iki tam yıl süreyle aktiflerinde yer alan taşınmazların satışına uygulanan istisnalar yürürlükten kaldırılmıştır:</vt:lpstr>
      <vt:lpstr>Taşınmazlar, kısmi bölünme kapsamından çıkarılmıştır:</vt:lpstr>
      <vt:lpstr>Kurumların diğer yatırım fonlarından elde ettikleri gelirlere yönelik sağlanan istisna yürürlükten kaldırılmıştır:</vt:lpstr>
      <vt:lpstr>PowerPoint Sunusu</vt:lpstr>
      <vt:lpstr>Yabancı kurumlara iştirak eden kurumlar için bazı durumlarda iştirak kazancı istisnasının %50 oranında uygulanması esası getirilmiştir:</vt:lpstr>
      <vt:lpstr>Hizmet ihracında elde edilen kazanca uygulanan indirim için ek şart getirilmiş ve indirim oranı %80’e çıkarılmıştır:</vt:lpstr>
      <vt:lpstr>Sorumlu sıfatıyla beyan edilen KDV’nin indirime konu edilebilmesi için KDV'nin ödenmiş olması şartına KDV Kanununda yer verilmiştir:</vt:lpstr>
      <vt:lpstr>Yurt dışından elde edilen kar paylarının yarısı gelir vergisinden istisna edilmiştir:</vt:lpstr>
      <vt:lpstr>Götürü gider uygulaması yürürlükten kaldırılmıştır:</vt:lpstr>
      <vt:lpstr>Sporcu ücretlerinin vergilendirilmesine ilişkin sabit oran uygulamasının süresi uzatılmıştır:</vt:lpstr>
      <vt:lpstr>Tarım Ürünleri Lisanslı Depoculuk Kanunu kapsamında düzenlenen ürün senetlerinin elden çıkarılmasından doğan kazançlara uygulanan istisna süresi uzatılmıştır:</vt:lpstr>
      <vt:lpstr>Ar-Ge ve yatırım teşvik belgesi kapsamında iktisap edilen yeni makina ve teçhizat için amortisman sürelerinin mevcut faydalı ömür sürelerinin yarısı dikkate alınarak hesaplanması uygulamasında süre uzatılmıştır:</vt:lpstr>
      <vt:lpstr>PowerPoint Sunusu</vt:lpstr>
      <vt:lpstr>Küresel asgari vergi uygulaması getirilmiştir:</vt:lpstr>
      <vt:lpstr>Yurt içi asgari kurumlar vergisi uygulamasına geçilecektir:</vt:lpstr>
      <vt:lpstr>Yurt içi asgari kurumlar vergisi uygulaması:   Asgari kurumlar vergisi hesaplanırken, aşağıda yer alan istisna ve indirimler asgari kurumlar vergisi matrahından düşülecektir:</vt:lpstr>
      <vt:lpstr>Yurt içi asgari kurumlar vergisi uygulaması:   Asgari kurumlar vergisi hesaplanırken, aşağıda yer alan istisna ve indirimler asgari kurumlar vergisi matrahından düşülecektir:</vt:lpstr>
      <vt:lpstr>Yurt içi asgari kurumlar vergisi uygulaması: </vt:lpstr>
      <vt:lpstr>PowerPoint Sunusu</vt:lpstr>
      <vt:lpstr>PowerPoint Sunusu</vt:lpstr>
      <vt:lpstr>PowerPoint Sunusu</vt:lpstr>
      <vt:lpstr>Yatırım fon ve ortaklıklarında kurumlar vergisi istisnası, fon ve ortaklıkların gayrimenkul kazançlarının en az % 50’sinin kâr olarak dağıtılması koşuluna bağlanmıştır:</vt:lpstr>
      <vt:lpstr>Yap-İşlet -Devret modeli kapsamında elde edilen kazançlar için kurumlar vergisi oranı %30’a çıkarılmıştır.</vt:lpstr>
      <vt:lpstr>Ticari veya serbest meslek faaliyetleri yönünden mükellefiyeti olanların gerçek hasılatlarının tespitine yönelik düzenleme yapılmıştır:</vt:lpstr>
      <vt:lpstr>Birleşme, devir ve bölünme işlemlerinde, devreden KDV ve iade hakkının kullanılması için vergi incelemesi şartı getirilmiştir:</vt:lpstr>
      <vt:lpstr>Beş yıl süreyle indirilemeyen KDV’nin indirim hesabından çıkartılarak özel bir hesaba alınması ve gider olarak dikkate alınması uygulaması getirilmiştir:</vt:lpstr>
      <vt:lpstr>     Sahte belge düzenlemek amacıyla mükellefiyet tesis ettirdiği tespit edilip mükellefiyeti terkin edilenlerin teminat uygulamasında değişiklik yapılmıştır.   Tahsilat ve ödemelerin tevsik zorunluluğuna ilişkin yetki kapsamı genişletilmiştir.   Kıymetli madenlerin değerleme ölçüsü olarak borsa rayicinin kullanılabilmesi esası getirilmiştir.</vt:lpstr>
      <vt:lpstr>Kayıt dışı faaliyette bulunanlara kesilecek vergi ziyaı cezası artırılmıştır.   Usulsüzlük ve özel usulsüzlük cezaları artırılmıştır.   Vergi aslı uzlaşma kapsamından çıkarılmıştır</vt:lpstr>
      <vt:lpstr>YENİ KANUN TEKLİFİ İLE YAPILMASI ÖNGÖRÜLEN DÜZENLEMELER:</vt:lpstr>
      <vt:lpstr>“Yapılmakta olan yatırımlar” hesabına ilişkin enflasyon düzeltme farklarının dönem kazancıyla ilişkilendirilmemesi:</vt:lpstr>
      <vt:lpstr>Tasfiye ve iflas halinde olan şirketler için 2024 ve 2025 dönemlerinde yapılacak olan enflasyon düzeltme farklarının gelir ya da gider olarak dikkate alınmaması:</vt:lpstr>
      <vt:lpstr>100 cm3’ün altındaki motosikletler ve 6 kW altında motor gücüne sahip motosikletler için motorlu taşıtlar vergisi yükümlülüğü getirilmesi:</vt:lpstr>
      <vt:lpstr>Savunma Sanayii Destekleme Fonu’nun (SSDF) gelirlerini artırmak için beyannamelerden alınan damga vergisinden, tapu işlemlerinden, kredi kartı sahiplerinden ve noter işlemlerinden katkı payı alınması:</vt:lpstr>
      <vt:lpstr>Özel Tüketim Vergisi Kanunu kapsamına yeni malların eklenmesi: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irfan vural</dc:creator>
  <cp:lastModifiedBy>GÜLAY KARABACAK</cp:lastModifiedBy>
  <cp:revision>14</cp:revision>
  <dcterms:created xsi:type="dcterms:W3CDTF">2024-09-24T18:48:59Z</dcterms:created>
  <dcterms:modified xsi:type="dcterms:W3CDTF">2024-10-16T09:21:01Z</dcterms:modified>
</cp:coreProperties>
</file>