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9" r:id="rId2"/>
    <p:sldId id="341" r:id="rId3"/>
    <p:sldId id="342" r:id="rId4"/>
    <p:sldId id="343" r:id="rId5"/>
    <p:sldId id="344" r:id="rId6"/>
    <p:sldId id="345" r:id="rId7"/>
    <p:sldId id="346" r:id="rId8"/>
    <p:sldId id="347" r:id="rId9"/>
    <p:sldId id="348" r:id="rId1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latin typeface="+mn-lt"/>
              </a:rPr>
              <a:t>ASGARİ ÜCRET DESTEĞİ</a:t>
            </a:r>
          </a:p>
        </p:txBody>
      </p:sp>
      <p:sp>
        <p:nvSpPr>
          <p:cNvPr id="3" name="İçerik Yer Tutucusu 2"/>
          <p:cNvSpPr>
            <a:spLocks noGrp="1"/>
          </p:cNvSpPr>
          <p:nvPr>
            <p:ph idx="1"/>
          </p:nvPr>
        </p:nvSpPr>
        <p:spPr/>
        <p:txBody>
          <a:bodyPr>
            <a:normAutofit fontScale="62500" lnSpcReduction="20000"/>
          </a:bodyPr>
          <a:lstStyle/>
          <a:p>
            <a:pPr algn="ctr"/>
            <a:r>
              <a:rPr lang="tr-TR" b="1" dirty="0">
                <a:solidFill>
                  <a:srgbClr val="FF0000"/>
                </a:solidFill>
              </a:rPr>
              <a:t>2022 yılı ASGARİ ÜCRET DESTEĞİNDEN YARARLANMA ŞARTLARI</a:t>
            </a:r>
          </a:p>
          <a:p>
            <a:pPr>
              <a:lnSpc>
                <a:spcPct val="107000"/>
              </a:lnSpc>
              <a:spcAft>
                <a:spcPts val="800"/>
              </a:spcAft>
            </a:pPr>
            <a:r>
              <a:rPr lang="tr-TR" sz="2800" b="1"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2021 yılında uzun vadeli sigorta koluna tabi bildirimde </a:t>
            </a:r>
            <a:r>
              <a:rPr lang="tr-TR" sz="2800" b="1" u="sng"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bulunmuş işyerleri</a:t>
            </a:r>
            <a:r>
              <a:rPr lang="tr-TR" sz="2800" b="1"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 yönünden </a:t>
            </a:r>
            <a:endParaRPr lang="tr-TR" sz="2800"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1-</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2022 yılının Temmuz ve Aralık ayları için ayrı ayrı olmak üzere uzun vadeli sigorta kollarından (1, 4, 5, 6, 13, 14, 20, 24, 28, 29, 30, 31, 32, 33, 34, 35, 36, 37, 47, 51, 52, 53, 54, 55, 90, 91, 92 </a:t>
            </a:r>
            <a:r>
              <a:rPr lang="tr-TR" sz="2800" dirty="0" err="1">
                <a:effectLst/>
                <a:latin typeface="Cambria Math" panose="02040503050406030204" pitchFamily="18" charset="0"/>
                <a:ea typeface="Calibri" panose="020F0502020204030204" pitchFamily="34" charset="0"/>
                <a:cs typeface="Times New Roman" panose="02020603050405020304" pitchFamily="18" charset="0"/>
              </a:rPr>
              <a:t>nolu</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belge türlerinden) bildirilen sigortalı sayısının, 2021/Ocak ila 2021/Aralık aylarına ilişkin düzenlenen muhtasar ve prim hizmet beyannamelerindeki </a:t>
            </a:r>
            <a:r>
              <a:rPr lang="tr-TR" sz="2800" dirty="0">
                <a:effectLst/>
                <a:highlight>
                  <a:srgbClr val="FFFF00"/>
                </a:highlight>
                <a:latin typeface="Cambria Math" panose="02040503050406030204" pitchFamily="18" charset="0"/>
                <a:ea typeface="Calibri" panose="020F0502020204030204" pitchFamily="34" charset="0"/>
                <a:cs typeface="Times New Roman" panose="02020603050405020304" pitchFamily="18" charset="0"/>
              </a:rPr>
              <a:t>uzun vadeli sigorta kollarından en az sigortalı bildirimi yapılan aydaki sigortalı sayısına eşit veya üzerinde olması</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a:t>
            </a: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2-</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2022 yılı Temmuz ila Aralık aylarına ilişkin muhtasar ve prim hizmet beyannamelerinin yasal süresi içinde verilmesi,</a:t>
            </a: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3-</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2022/Temmuz ila Aralık ayları arasında kayıt dışı sigortalı çalıştırıldığı veya sigortalıların prime esas kazancının eksik bildirildiği ya da sahte sigortalı bildirimi yapıldığı yönünde bir tespitin yapılmamış olması (ilgili ayda asgari ücretin 1/10’unu aşmayan tutarındaki kazancın eksik bildirildiğinin tespiti halinde Kurumca yapılacak ihtar üzerine 15 günlük süre içinde söz konusu eksikliğin giderildiği durumlarda destekten usulüne uygun yararlanmış kabul edilir.)</a:t>
            </a:r>
          </a:p>
          <a:p>
            <a:pPr>
              <a:buFontTx/>
              <a:buChar char="-"/>
            </a:pPr>
            <a:endParaRPr lang="tr-TR" dirty="0"/>
          </a:p>
        </p:txBody>
      </p:sp>
      <p:pic>
        <p:nvPicPr>
          <p:cNvPr id="4" name="Resim 3">
            <a:extLst>
              <a:ext uri="{FF2B5EF4-FFF2-40B4-BE49-F238E27FC236}">
                <a16:creationId xmlns:a16="http://schemas.microsoft.com/office/drawing/2014/main" id="{406B3C88-DDCE-4B86-0CFD-96BAD066D6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606653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ASGARİ ÜCRET DESTEĞİ</a:t>
            </a:r>
            <a:endParaRPr lang="tr-TR" dirty="0"/>
          </a:p>
        </p:txBody>
      </p:sp>
      <p:sp>
        <p:nvSpPr>
          <p:cNvPr id="3" name="İçerik Yer Tutucusu 2"/>
          <p:cNvSpPr>
            <a:spLocks noGrp="1"/>
          </p:cNvSpPr>
          <p:nvPr>
            <p:ph idx="1"/>
          </p:nvPr>
        </p:nvSpPr>
        <p:spPr/>
        <p:txBody>
          <a:bodyPr>
            <a:normAutofit fontScale="70000" lnSpcReduction="20000"/>
          </a:bodyPr>
          <a:lstStyle/>
          <a:p>
            <a:pPr>
              <a:lnSpc>
                <a:spcPct val="107000"/>
              </a:lnSpc>
              <a:spcAft>
                <a:spcPts val="800"/>
              </a:spcAft>
            </a:pPr>
            <a:r>
              <a:rPr lang="tr-TR" sz="2800" b="1"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2021 yılında uzun vadeli sigorta koluna tabi bildirimde </a:t>
            </a:r>
            <a:r>
              <a:rPr lang="tr-TR" sz="2800" b="1" u="sng"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bulunmamış işyerleri</a:t>
            </a:r>
            <a:r>
              <a:rPr lang="tr-TR" sz="2800" b="1"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rPr>
              <a:t> yönünden </a:t>
            </a:r>
            <a:endParaRPr lang="tr-TR" sz="2800" dirty="0">
              <a:effectLst/>
              <a:highlight>
                <a:srgbClr val="00FFFF"/>
              </a:highlight>
              <a:latin typeface="Cambria Math" panose="0204050305040603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1-2022/Temmuz ila Aralık aylarına ilişkin muhtasar ve prim hizmet beyannamelerinin yasal süresi içinde verilmesi,</a:t>
            </a: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2-</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Ödeme vadesi geçmiş prim ve idari para cezası borcunun bulunmaması veya bulunmakla birlikte yapılandırılmış ya da tecil ve taksitlendirilmiş olması,</a:t>
            </a: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3-</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2022/Temmuz ila Aralık aylarına ilişkin sigorta primlerinin yasal süresi içinde ödenmesi,</a:t>
            </a:r>
          </a:p>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4-</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2022/Temmuz ila Aralık ayları arasında kayıt dışı sigortalı çalıştırıldığı veya sigortalıların prime esas kazancının eksik bildirildiği ya da sahte sigortalı bildirimi yapıldığı yönünde bir tespitin yapılmamış olması (ilgili ayda asgari ücretin 1/10’unu aşmayan tutarındaki kazancın eksik bildirildiğinin tespiti halinde Kurumca yapılacak ihtar üzerine 15 günlük süre içinde söz konusu eksikliğin giderildiği durumlarda destekten usulüne uygun yararlanmış kabul edilir.)</a:t>
            </a:r>
          </a:p>
          <a:p>
            <a:endParaRPr lang="tr-TR" dirty="0"/>
          </a:p>
        </p:txBody>
      </p:sp>
      <p:pic>
        <p:nvPicPr>
          <p:cNvPr id="4" name="Resim 3">
            <a:extLst>
              <a:ext uri="{FF2B5EF4-FFF2-40B4-BE49-F238E27FC236}">
                <a16:creationId xmlns:a16="http://schemas.microsoft.com/office/drawing/2014/main" id="{24B88BD9-D334-634A-6B01-A5603E307A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262658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ASGARİ ÜCRET DESTEĞİ</a:t>
            </a:r>
            <a:endParaRPr lang="tr-TR" dirty="0"/>
          </a:p>
        </p:txBody>
      </p:sp>
      <p:sp>
        <p:nvSpPr>
          <p:cNvPr id="3" name="İçerik Yer Tutucusu 2"/>
          <p:cNvSpPr>
            <a:spLocks noGrp="1"/>
          </p:cNvSpPr>
          <p:nvPr>
            <p:ph idx="1"/>
          </p:nvPr>
        </p:nvSpPr>
        <p:spPr/>
        <p:txBody>
          <a:bodyPr/>
          <a:lstStyle/>
          <a:p>
            <a:pPr algn="ctr"/>
            <a:r>
              <a:rPr lang="tr-TR" b="1" dirty="0">
                <a:solidFill>
                  <a:srgbClr val="FF0000"/>
                </a:solidFill>
              </a:rPr>
              <a:t>ASGARİ ÜCRET DESTEĞİNİN TUTARI</a:t>
            </a:r>
          </a:p>
          <a:p>
            <a:r>
              <a:rPr lang="tr-TR" dirty="0"/>
              <a:t>2022 yılı Temmuz ila Aralık aylarına ilişkin verilecek asgari ücret desteği:</a:t>
            </a:r>
          </a:p>
          <a:p>
            <a:pPr marL="0" indent="0">
              <a:buNone/>
            </a:pPr>
            <a:r>
              <a:rPr lang="tr-TR" dirty="0"/>
              <a:t>Asgari ücret desteğine esas gün sayısı X 3,33 TL formülü vasıtasıyla hesaplanacaktır.</a:t>
            </a:r>
          </a:p>
          <a:p>
            <a:r>
              <a:rPr lang="tr-TR" dirty="0"/>
              <a:t>Asgari ücret desteğine esas gün sayısı 2022 yılında uzun vadeye tabi sigortalı </a:t>
            </a:r>
            <a:r>
              <a:rPr lang="tr-TR" u="sng" dirty="0"/>
              <a:t>çalıştırmış</a:t>
            </a:r>
            <a:r>
              <a:rPr lang="tr-TR" dirty="0"/>
              <a:t> işverenler yönünden farklı, </a:t>
            </a:r>
            <a:r>
              <a:rPr lang="tr-TR" u="sng" dirty="0"/>
              <a:t>çalıştırmamış i</a:t>
            </a:r>
            <a:r>
              <a:rPr lang="tr-TR" dirty="0"/>
              <a:t>şverenler yönünden farklı hesaplanmaktadır.</a:t>
            </a:r>
          </a:p>
          <a:p>
            <a:pPr marL="0" indent="0">
              <a:buNone/>
            </a:pPr>
            <a:endParaRPr lang="tr-TR" dirty="0"/>
          </a:p>
          <a:p>
            <a:pPr marL="0" indent="0">
              <a:buNone/>
            </a:pPr>
            <a:endParaRPr lang="tr-TR" dirty="0"/>
          </a:p>
        </p:txBody>
      </p:sp>
      <p:pic>
        <p:nvPicPr>
          <p:cNvPr id="4" name="Resim 3">
            <a:extLst>
              <a:ext uri="{FF2B5EF4-FFF2-40B4-BE49-F238E27FC236}">
                <a16:creationId xmlns:a16="http://schemas.microsoft.com/office/drawing/2014/main" id="{B280A5DC-B440-5B69-4863-B922656B6D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76904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ASGARİ ÜCRET DESTEĞİNE ESAS GÜN SAYISININ HESAPLANMASI</a:t>
            </a:r>
            <a:endParaRPr lang="tr-TR" sz="2800" dirty="0">
              <a:latin typeface="+mn-lt"/>
            </a:endParaRPr>
          </a:p>
        </p:txBody>
      </p:sp>
      <p:sp>
        <p:nvSpPr>
          <p:cNvPr id="3" name="İçerik Yer Tutucusu 2"/>
          <p:cNvSpPr>
            <a:spLocks noGrp="1"/>
          </p:cNvSpPr>
          <p:nvPr>
            <p:ph idx="1"/>
          </p:nvPr>
        </p:nvSpPr>
        <p:spPr>
          <a:xfrm>
            <a:off x="838200" y="1500885"/>
            <a:ext cx="10515600" cy="4351338"/>
          </a:xfrm>
        </p:spPr>
        <p:txBody>
          <a:bodyPr>
            <a:normAutofit fontScale="92500" lnSpcReduction="20000"/>
          </a:bodyPr>
          <a:lstStyle/>
          <a:p>
            <a:pPr>
              <a:lnSpc>
                <a:spcPct val="107000"/>
              </a:lnSpc>
              <a:spcAft>
                <a:spcPts val="800"/>
              </a:spcAft>
            </a:pPr>
            <a:r>
              <a:rPr lang="tr-TR" sz="2800" b="1"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2021 yılında uzun vadeli sigorta koluna tabi bildirimde </a:t>
            </a:r>
            <a:r>
              <a:rPr lang="tr-TR" sz="2800" b="1" u="sng"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bulunmuş işyerleri</a:t>
            </a:r>
            <a:r>
              <a:rPr lang="tr-TR" sz="2800" b="1"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 yönünden </a:t>
            </a:r>
            <a:endParaRPr lang="tr-TR" sz="2800"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endParaRPr>
          </a:p>
          <a:p>
            <a:pPr>
              <a:lnSpc>
                <a:spcPct val="107000"/>
              </a:lnSpc>
              <a:spcAft>
                <a:spcPts val="800"/>
              </a:spcAft>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2021 yılının aynı ayında uzun vadeli sigorta kolundan bildirim yapılmış ve </a:t>
            </a: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prime esas kazancı 179,00 TL veya altında olan</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sigortalıların prim gün sayısı aşılmamak kaydıyla, 2022/Temmuz ila Aralık aylarında uzun vadeli sigorta koluna tabi bildirilen sigortalıların prim gün sayısı dikkate alınarak hesaplanacaktır. </a:t>
            </a:r>
          </a:p>
          <a:p>
            <a:pPr>
              <a:lnSpc>
                <a:spcPct val="107000"/>
              </a:lnSpc>
              <a:spcAft>
                <a:spcPts val="800"/>
              </a:spcAft>
            </a:pPr>
            <a:r>
              <a:rPr lang="tr-TR" dirty="0"/>
              <a:t>2021 yılının bazı aylarında uzun vadeli sigorta koluna tabi bildirim yapılmış olmasına rağmen bazı aylarında uzun vadeli sigorta koluna tabi bildirim yapılmamış olması durumunda, </a:t>
            </a:r>
            <a:r>
              <a:rPr lang="tr-TR" b="1" dirty="0">
                <a:solidFill>
                  <a:srgbClr val="0070C0"/>
                </a:solidFill>
              </a:rPr>
              <a:t>2021 yılında bildirim yapılmış takip eden ilk aya ilişkin </a:t>
            </a:r>
            <a:r>
              <a:rPr lang="tr-TR" dirty="0"/>
              <a:t>aylık prim ve hizmet belgesindeki bildirimler esas alınır.</a:t>
            </a:r>
          </a:p>
        </p:txBody>
      </p:sp>
      <p:pic>
        <p:nvPicPr>
          <p:cNvPr id="4" name="Resim 3">
            <a:extLst>
              <a:ext uri="{FF2B5EF4-FFF2-40B4-BE49-F238E27FC236}">
                <a16:creationId xmlns:a16="http://schemas.microsoft.com/office/drawing/2014/main" id="{71D74F5A-7021-94EC-ED05-6FAD1F055F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936586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kumimoji="0" lang="tr-TR" sz="2800" b="1" i="0" u="none" strike="noStrike" kern="1200" cap="none" spc="0" normalizeH="0" baseline="0" noProof="0" dirty="0">
                <a:ln>
                  <a:noFill/>
                </a:ln>
                <a:solidFill>
                  <a:srgbClr val="00B050"/>
                </a:solidFill>
                <a:effectLst/>
                <a:uLnTx/>
                <a:uFillTx/>
                <a:latin typeface="Calibri" panose="020F0502020204030204"/>
                <a:ea typeface="+mj-ea"/>
                <a:cs typeface="+mj-cs"/>
              </a:rPr>
              <a:t>ASGARİ ÜCRET DESTEĞİNE ESAS GÜN SAYISININ HESAPLANMASI</a:t>
            </a:r>
            <a:endParaRPr lang="tr-TR" dirty="0"/>
          </a:p>
        </p:txBody>
      </p:sp>
      <p:sp>
        <p:nvSpPr>
          <p:cNvPr id="3" name="İçerik Yer Tutucusu 2"/>
          <p:cNvSpPr>
            <a:spLocks noGrp="1"/>
          </p:cNvSpPr>
          <p:nvPr>
            <p:ph idx="1"/>
          </p:nvPr>
        </p:nvSpPr>
        <p:spPr/>
        <p:txBody>
          <a:bodyPr>
            <a:normAutofit fontScale="92500"/>
          </a:bodyPr>
          <a:lstStyle/>
          <a:p>
            <a:pPr>
              <a:lnSpc>
                <a:spcPct val="107000"/>
              </a:lnSpc>
              <a:spcAft>
                <a:spcPts val="800"/>
              </a:spcAft>
            </a:pPr>
            <a:r>
              <a:rPr lang="tr-TR" sz="2800" b="1"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2021 yılında uzun vadeli sigorta koluna tabi bildirimde </a:t>
            </a:r>
            <a:r>
              <a:rPr lang="tr-TR" sz="2800" b="1" u="sng"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bulunmamış işyerleri</a:t>
            </a:r>
            <a:r>
              <a:rPr lang="tr-TR" sz="2800" b="1"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 yönünden </a:t>
            </a:r>
            <a:endParaRPr lang="tr-TR" sz="2800" dirty="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endParaRPr>
          </a:p>
          <a:p>
            <a:pPr>
              <a:lnSpc>
                <a:spcPct val="107000"/>
              </a:lnSpc>
              <a:spcAft>
                <a:spcPts val="800"/>
              </a:spcAft>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İlk defa 2022 yılında sigortalı çalıştırmaya başlamış/başlayacak işyerleri ile 2022 yılından önce sigortalı çalıştırmaya başlamış olmasına rağmen 2021 yılında uzun vadeli sigorta koluna tabi sigortalı bildiriminde bulunmamış işverenler, 2022/Temmuz ila Aralık ayları arasında uzun vadeli sigorta kollarına tabi bildirdikleri sigortalıların prim gün sayılarının 3,33 ile çarpımı sonucu bulunacak tutar kadar asgari ücret desteğinden yararlanacaklardır.</a:t>
            </a:r>
          </a:p>
        </p:txBody>
      </p:sp>
      <p:pic>
        <p:nvPicPr>
          <p:cNvPr id="4" name="Resim 3">
            <a:extLst>
              <a:ext uri="{FF2B5EF4-FFF2-40B4-BE49-F238E27FC236}">
                <a16:creationId xmlns:a16="http://schemas.microsoft.com/office/drawing/2014/main" id="{C147837C-2210-74B3-9C60-15B8B18185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207786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ASGARİ ÜCRET DESTEĞİ</a:t>
            </a:r>
            <a:endParaRPr lang="tr-TR" dirty="0"/>
          </a:p>
        </p:txBody>
      </p:sp>
      <p:sp>
        <p:nvSpPr>
          <p:cNvPr id="3" name="İçerik Yer Tutucusu 2"/>
          <p:cNvSpPr>
            <a:spLocks noGrp="1"/>
          </p:cNvSpPr>
          <p:nvPr>
            <p:ph idx="1"/>
          </p:nvPr>
        </p:nvSpPr>
        <p:spPr>
          <a:xfrm>
            <a:off x="838200" y="1620526"/>
            <a:ext cx="10515600" cy="4351338"/>
          </a:xfrm>
        </p:spPr>
        <p:txBody>
          <a:bodyPr>
            <a:normAutofit fontScale="70000" lnSpcReduction="20000"/>
          </a:bodyPr>
          <a:lstStyle/>
          <a:p>
            <a:r>
              <a:rPr lang="tr-TR" b="1" dirty="0">
                <a:solidFill>
                  <a:srgbClr val="FF0000"/>
                </a:solidFill>
              </a:rPr>
              <a:t>LİNYİT VE TAŞKÖMÜRÜ ÇIKARTILAN İŞYERLERİ</a:t>
            </a:r>
          </a:p>
          <a:p>
            <a:pPr>
              <a:lnSpc>
                <a:spcPct val="107000"/>
              </a:lnSpc>
              <a:spcAft>
                <a:spcPts val="800"/>
              </a:spcAft>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Linyit ve taşkömürü çıkartılan işyerlerinde 2022 yılının Temmuz ila Aralık aylarında yararlanılacak asgari ücret desteği; </a:t>
            </a: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-2021 yılının aynı ayında yer altındaki çalışmalarından dolayı bildirimi yapılan (4, 5, 35, 36 ve 55 </a:t>
            </a:r>
            <a:r>
              <a:rPr lang="tr-TR" sz="2800" dirty="0" err="1">
                <a:effectLst/>
                <a:latin typeface="Cambria Math" panose="02040503050406030204" pitchFamily="18" charset="0"/>
                <a:ea typeface="Calibri" panose="020F0502020204030204" pitchFamily="34" charset="0"/>
                <a:cs typeface="Times New Roman" panose="02020603050405020304" pitchFamily="18" charset="0"/>
              </a:rPr>
              <a:t>nolu</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belge türleri ile bildirilen) sigortalılardan prime esas kazancı </a:t>
            </a: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477,00 TL ve altında olan sigortalıların prim gün sayısına % 50 ilave edilerek bulunan gün sayısı </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ile </a:t>
            </a: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-2021 yılının aynı ayında yer üstünde uzun vadeli sigorta koluna tabi bildirimi yapılan ve prime esas kazancı 179,00 TL veya altındaki sigortalıların gün sayılarının</a:t>
            </a: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toplamı aşılmamak kaydıyla, 2022 yılının aynı ayında uzun vadeli sigorta koluna tabi bildirilen sigortalıların prim gün sayısı dikkate alınarak hesaplanacaktır.</a:t>
            </a:r>
            <a:r>
              <a:rPr lang="tr-TR"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r>
              <a:rPr lang="tr-TR"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rim ödeme gün sayılarına yapılacak % 50 ilave hesaplamasında prim ödeme gün sayısının küsuratlı çıkması halinde küsuratlı kısım dikkate alınmayacaktır.</a:t>
            </a:r>
          </a:p>
        </p:txBody>
      </p:sp>
      <p:pic>
        <p:nvPicPr>
          <p:cNvPr id="4" name="Resim 3">
            <a:extLst>
              <a:ext uri="{FF2B5EF4-FFF2-40B4-BE49-F238E27FC236}">
                <a16:creationId xmlns:a16="http://schemas.microsoft.com/office/drawing/2014/main" id="{1B95E6CC-127E-B367-5E01-20E63C454B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85244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ASGARİ ÜCRET DESTEĞİ</a:t>
            </a:r>
            <a:endParaRPr lang="tr-TR" dirty="0"/>
          </a:p>
        </p:txBody>
      </p:sp>
      <p:sp>
        <p:nvSpPr>
          <p:cNvPr id="3" name="İçerik Yer Tutucusu 2"/>
          <p:cNvSpPr>
            <a:spLocks noGrp="1"/>
          </p:cNvSpPr>
          <p:nvPr>
            <p:ph idx="1"/>
          </p:nvPr>
        </p:nvSpPr>
        <p:spPr/>
        <p:txBody>
          <a:bodyPr/>
          <a:lstStyle/>
          <a:p>
            <a:r>
              <a:rPr lang="tr-TR" b="1" dirty="0">
                <a:solidFill>
                  <a:srgbClr val="FF0000"/>
                </a:solidFill>
              </a:rPr>
              <a:t>TOPLU İŞ SÖZLEŞMESİ UYGULANAN İŞYERLERİ</a:t>
            </a:r>
          </a:p>
          <a:p>
            <a:pPr>
              <a:lnSpc>
                <a:spcPct val="107000"/>
              </a:lnSpc>
              <a:spcAft>
                <a:spcPts val="800"/>
              </a:spcAft>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Toplu iş sözleşmesi hükümlerinin uygulandığı işyerlerinde 2022 yılının her bir ayında yararlanılacak asgari ücret desteğine esas gün sayısı, 2021 yılının aynı ayında uzun vadeli sigorta kolundan bildirimi yapılmış ve prime esas kazancı </a:t>
            </a: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358,00 TL veya altında olan</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sigortalıların prim gün sayısı aşılmamak üzere hesaplanacaktır.</a:t>
            </a:r>
          </a:p>
        </p:txBody>
      </p:sp>
      <p:pic>
        <p:nvPicPr>
          <p:cNvPr id="4" name="Resim 3">
            <a:extLst>
              <a:ext uri="{FF2B5EF4-FFF2-40B4-BE49-F238E27FC236}">
                <a16:creationId xmlns:a16="http://schemas.microsoft.com/office/drawing/2014/main" id="{9A39E1DB-6349-AFB0-C0D6-CCFF1A8837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90254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11739" y="500063"/>
            <a:ext cx="10515600" cy="383076"/>
          </a:xfrm>
        </p:spPr>
        <p:txBody>
          <a:bodyPr>
            <a:normAutofit fontScale="90000"/>
          </a:bodyPr>
          <a:lstStyle/>
          <a:p>
            <a:r>
              <a:rPr lang="tr-TR" b="1" dirty="0">
                <a:solidFill>
                  <a:srgbClr val="00B050"/>
                </a:solidFill>
              </a:rPr>
              <a:t>DİĞER HUSUSLAR</a:t>
            </a:r>
            <a:endParaRPr lang="tr-TR" dirty="0"/>
          </a:p>
        </p:txBody>
      </p:sp>
      <p:sp>
        <p:nvSpPr>
          <p:cNvPr id="3" name="İçerik Yer Tutucusu 2"/>
          <p:cNvSpPr>
            <a:spLocks noGrp="1"/>
          </p:cNvSpPr>
          <p:nvPr>
            <p:ph idx="1"/>
          </p:nvPr>
        </p:nvSpPr>
        <p:spPr>
          <a:xfrm>
            <a:off x="838200" y="1008185"/>
            <a:ext cx="10515600" cy="5168778"/>
          </a:xfrm>
        </p:spPr>
        <p:txBody>
          <a:bodyPr>
            <a:normAutofit fontScale="70000" lnSpcReduction="20000"/>
          </a:bodyPr>
          <a:lstStyle/>
          <a:p>
            <a:pPr marL="0" indent="0">
              <a:lnSpc>
                <a:spcPct val="107000"/>
              </a:lnSpc>
              <a:spcAft>
                <a:spcPts val="800"/>
              </a:spcAft>
              <a:buNone/>
            </a:pP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1-</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2022/Temmuz ayına ilişkin muhtasar ve prim hizmet beyannamesinden başlanılarak, beyannamede bildirilen SGK Bildirimleri üzerinden otomatik olarak tespit edilip bir sonraki aya ait prim borçlarından yine otomatik olarak mahsup edilmektedir. Dolayısıyla destekten yararlanmak için işverenlerce SGK’ya herhangi bir başvuru yapılmayacaktır.</a:t>
            </a:r>
          </a:p>
          <a:p>
            <a:pPr marL="0" indent="0">
              <a:lnSpc>
                <a:spcPct val="107000"/>
              </a:lnSpc>
              <a:spcAft>
                <a:spcPts val="800"/>
              </a:spcAft>
              <a:buNone/>
            </a:pPr>
            <a:r>
              <a:rPr lang="tr-TR" dirty="0">
                <a:latin typeface="Cambria Math" panose="02040503050406030204" pitchFamily="18" charset="0"/>
                <a:ea typeface="Calibri" panose="020F0502020204030204" pitchFamily="34" charset="0"/>
                <a:cs typeface="Times New Roman" panose="02020603050405020304" pitchFamily="18" charset="0"/>
              </a:rPr>
              <a:t>2- </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Destekten uzun vadeli sigorta koluna tabi çalışan sigortalılardan dolayı yararlanılabilecek olup, sosyal güvenlik destek primine tabi (emekli) çalışanlardan dolayı destekten yararlanılması mümkün olamayacaktır.</a:t>
            </a:r>
          </a:p>
          <a:p>
            <a:pPr marL="0" indent="0">
              <a:lnSpc>
                <a:spcPct val="107000"/>
              </a:lnSpc>
              <a:spcAft>
                <a:spcPts val="800"/>
              </a:spcAft>
              <a:buNone/>
            </a:pPr>
            <a:r>
              <a:rPr lang="tr-TR" dirty="0">
                <a:latin typeface="Cambria Math" panose="02040503050406030204" pitchFamily="18" charset="0"/>
                <a:ea typeface="Calibri" panose="020F0502020204030204" pitchFamily="34" charset="0"/>
                <a:cs typeface="Times New Roman" panose="02020603050405020304" pitchFamily="18" charset="0"/>
              </a:rPr>
              <a:t>3-</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Sigorta prim teşviklerinden yararlanılması sırasında teşvik tutarları tahakkuk makbuzunda gösterilmesine rağmen, asgari ücret destekleri tahakkuk makbuzunda gösterilmemektedir. </a:t>
            </a: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Hak kazanılan asgari ücret destekleri ise Sosyal Güvenlik Kurumunca gerekli yazılımsal düzenlemeler yapıldıktan sonra SGK İşveren Sistemi uygulamasında İŞVEREN/MÜFREDAT KARTI sekmelerinden ulaşılan ekranda yer alan “Seçiniz” seçeneğinden “6661 Asgari Ücret Desteği” seçeneği işaretlendikten sonra “2022” sekmesi işaretlenerek görülebilecektir.</a:t>
            </a:r>
          </a:p>
          <a:p>
            <a:pPr marL="0" indent="0">
              <a:lnSpc>
                <a:spcPct val="107000"/>
              </a:lnSpc>
              <a:spcAft>
                <a:spcPts val="800"/>
              </a:spcAft>
              <a:buNone/>
            </a:pPr>
            <a:endParaRPr lang="tr-TR" sz="2800" dirty="0">
              <a:effectLst/>
              <a:latin typeface="Cambria Math" panose="0204050305040603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tr-TR" sz="2800" dirty="0">
              <a:effectLst/>
              <a:latin typeface="Cambria Math" panose="02040503050406030204" pitchFamily="18" charset="0"/>
              <a:ea typeface="Calibri" panose="020F0502020204030204" pitchFamily="34" charset="0"/>
              <a:cs typeface="Times New Roman" panose="02020603050405020304" pitchFamily="18" charset="0"/>
            </a:endParaRPr>
          </a:p>
          <a:p>
            <a:endParaRPr lang="tr-TR" sz="2800" dirty="0">
              <a:effectLst/>
              <a:latin typeface="Cambria Math" panose="02040503050406030204" pitchFamily="18" charset="0"/>
              <a:ea typeface="Calibri" panose="020F0502020204030204" pitchFamily="34" charset="0"/>
              <a:cs typeface="Times New Roman" panose="02020603050405020304" pitchFamily="18" charset="0"/>
            </a:endParaRPr>
          </a:p>
        </p:txBody>
      </p:sp>
      <p:pic>
        <p:nvPicPr>
          <p:cNvPr id="4" name="Resim 3">
            <a:extLst>
              <a:ext uri="{FF2B5EF4-FFF2-40B4-BE49-F238E27FC236}">
                <a16:creationId xmlns:a16="http://schemas.microsoft.com/office/drawing/2014/main" id="{950332DA-1460-402A-7E29-F31B6905CC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12530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11739" y="500063"/>
            <a:ext cx="10515600" cy="383076"/>
          </a:xfrm>
        </p:spPr>
        <p:txBody>
          <a:bodyPr>
            <a:normAutofit fontScale="90000"/>
          </a:bodyPr>
          <a:lstStyle/>
          <a:p>
            <a:r>
              <a:rPr lang="tr-TR" b="1" dirty="0">
                <a:solidFill>
                  <a:srgbClr val="00B050"/>
                </a:solidFill>
              </a:rPr>
              <a:t>DİĞER HUSUSLAR</a:t>
            </a:r>
            <a:endParaRPr lang="tr-TR" dirty="0"/>
          </a:p>
        </p:txBody>
      </p:sp>
      <p:sp>
        <p:nvSpPr>
          <p:cNvPr id="3" name="İçerik Yer Tutucusu 2"/>
          <p:cNvSpPr>
            <a:spLocks noGrp="1"/>
          </p:cNvSpPr>
          <p:nvPr>
            <p:ph idx="1"/>
          </p:nvPr>
        </p:nvSpPr>
        <p:spPr>
          <a:xfrm>
            <a:off x="838200" y="1008185"/>
            <a:ext cx="10515600" cy="5168778"/>
          </a:xfrm>
        </p:spPr>
        <p:txBody>
          <a:bodyPr>
            <a:normAutofit fontScale="92500"/>
          </a:bodyPr>
          <a:lstStyle/>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4-Hak kazanılan asgari ücret destekleri bir sonraki ayın prim borçlarının ödenmesi sırasında toplam borç tutarından düşülerek banka ekranına yansıtılacaktır.</a:t>
            </a:r>
          </a:p>
          <a:p>
            <a:pPr marL="0" indent="0">
              <a:lnSpc>
                <a:spcPct val="107000"/>
              </a:lnSpc>
              <a:spcAft>
                <a:spcPts val="800"/>
              </a:spcAft>
              <a:buNone/>
            </a:pPr>
            <a:r>
              <a:rPr lang="tr-TR" b="1" dirty="0">
                <a:latin typeface="Cambria Math" panose="02040503050406030204" pitchFamily="18" charset="0"/>
                <a:ea typeface="Calibri" panose="020F0502020204030204" pitchFamily="34" charset="0"/>
                <a:cs typeface="Times New Roman" panose="02020603050405020304" pitchFamily="18" charset="0"/>
              </a:rPr>
              <a:t>5</a:t>
            </a:r>
            <a:r>
              <a:rPr lang="tr-TR" sz="2800" b="1" dirty="0">
                <a:effectLst/>
                <a:latin typeface="Cambria Math" panose="02040503050406030204" pitchFamily="18" charset="0"/>
                <a:ea typeface="Calibri" panose="020F0502020204030204" pitchFamily="34" charset="0"/>
                <a:cs typeface="Times New Roman" panose="02020603050405020304" pitchFamily="18" charset="0"/>
              </a:rPr>
              <a:t>-</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Hesaplanan destek tutarı işverenlerin SGK’ya ödeyecekleri cari dönem prim borçlarından mahsup edildiğinden, destek tutarlarının işverenlere nakit olarak ödenmesi </a:t>
            </a:r>
            <a:r>
              <a:rPr lang="tr-TR" sz="2800" dirty="0" err="1">
                <a:effectLst/>
                <a:latin typeface="Cambria Math" panose="02040503050406030204" pitchFamily="18" charset="0"/>
                <a:ea typeface="Calibri" panose="020F0502020204030204" pitchFamily="34" charset="0"/>
                <a:cs typeface="Times New Roman" panose="02020603050405020304" pitchFamily="18" charset="0"/>
              </a:rPr>
              <a:t>sözkonusu</a:t>
            </a:r>
            <a:r>
              <a:rPr lang="tr-TR" sz="2800" dirty="0">
                <a:effectLst/>
                <a:latin typeface="Cambria Math" panose="02040503050406030204" pitchFamily="18" charset="0"/>
                <a:ea typeface="Calibri" panose="020F0502020204030204" pitchFamily="34" charset="0"/>
                <a:cs typeface="Times New Roman" panose="02020603050405020304" pitchFamily="18" charset="0"/>
              </a:rPr>
              <a:t> değildir. </a:t>
            </a:r>
          </a:p>
          <a:p>
            <a:pPr marL="0" indent="0">
              <a:lnSpc>
                <a:spcPct val="107000"/>
              </a:lnSpc>
              <a:spcAft>
                <a:spcPts val="800"/>
              </a:spcAft>
              <a:buNone/>
            </a:pPr>
            <a:r>
              <a:rPr lang="tr-TR" sz="2800" dirty="0">
                <a:effectLst/>
                <a:latin typeface="Cambria Math" panose="02040503050406030204" pitchFamily="18" charset="0"/>
                <a:ea typeface="Calibri" panose="020F0502020204030204" pitchFamily="34" charset="0"/>
                <a:cs typeface="Times New Roman" panose="02020603050405020304" pitchFamily="18" charset="0"/>
              </a:rPr>
              <a:t>Ancak takip eden ayda sigortalı çalıştırılmaması nedeniyle mahsup işlemi yapılamadığı takdirde, asgari ücret desteği işverenin SGK’ya olan diğer borçlarına mahsup edilecektir. SGK’ya borcunun bulunmaması halinde ise Maliye Bakanlığına olan borçlarına mahsup edilecektir.</a:t>
            </a:r>
          </a:p>
          <a:p>
            <a:pPr marL="0" indent="0">
              <a:lnSpc>
                <a:spcPct val="107000"/>
              </a:lnSpc>
              <a:spcAft>
                <a:spcPts val="800"/>
              </a:spcAft>
              <a:buNone/>
            </a:pPr>
            <a:endParaRPr lang="tr-TR" sz="2800" dirty="0">
              <a:effectLst/>
              <a:latin typeface="Cambria Math" panose="02040503050406030204" pitchFamily="18" charset="0"/>
              <a:ea typeface="Calibri" panose="020F0502020204030204" pitchFamily="34" charset="0"/>
              <a:cs typeface="Times New Roman" panose="02020603050405020304" pitchFamily="18" charset="0"/>
            </a:endParaRPr>
          </a:p>
          <a:p>
            <a:endParaRPr lang="tr-TR" sz="2800" dirty="0">
              <a:effectLst/>
              <a:latin typeface="Cambria Math" panose="02040503050406030204" pitchFamily="18" charset="0"/>
              <a:ea typeface="Calibri" panose="020F0502020204030204" pitchFamily="34" charset="0"/>
              <a:cs typeface="Times New Roman" panose="02020603050405020304" pitchFamily="18" charset="0"/>
            </a:endParaRPr>
          </a:p>
        </p:txBody>
      </p:sp>
      <p:pic>
        <p:nvPicPr>
          <p:cNvPr id="4" name="Resim 3">
            <a:extLst>
              <a:ext uri="{FF2B5EF4-FFF2-40B4-BE49-F238E27FC236}">
                <a16:creationId xmlns:a16="http://schemas.microsoft.com/office/drawing/2014/main" id="{63EBEFBC-E798-93C7-0A1C-D1FAEF9677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77180873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7900</TotalTime>
  <Words>994</Words>
  <Application>Microsoft Office PowerPoint</Application>
  <PresentationFormat>Geniş ekran</PresentationFormat>
  <Paragraphs>44</Paragraphs>
  <Slides>9</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9</vt:i4>
      </vt:variant>
    </vt:vector>
  </HeadingPairs>
  <TitlesOfParts>
    <vt:vector size="15" baseType="lpstr">
      <vt:lpstr>Arial</vt:lpstr>
      <vt:lpstr>Calibri</vt:lpstr>
      <vt:lpstr>Calibri Light</vt:lpstr>
      <vt:lpstr>Cambria Math</vt:lpstr>
      <vt:lpstr>Times New Roman</vt:lpstr>
      <vt:lpstr>Office Teması</vt:lpstr>
      <vt:lpstr>ASGARİ ÜCRET DESTEĞİ</vt:lpstr>
      <vt:lpstr>ASGARİ ÜCRET DESTEĞİ</vt:lpstr>
      <vt:lpstr>ASGARİ ÜCRET DESTEĞİ</vt:lpstr>
      <vt:lpstr>ASGARİ ÜCRET DESTEĞİNE ESAS GÜN SAYISININ HESAPLANMASI</vt:lpstr>
      <vt:lpstr>ASGARİ ÜCRET DESTEĞİNE ESAS GÜN SAYISININ HESAPLANMASI</vt:lpstr>
      <vt:lpstr>ASGARİ ÜCRET DESTEĞİ</vt:lpstr>
      <vt:lpstr>ASGARİ ÜCRET DESTEĞİ</vt:lpstr>
      <vt:lpstr>DİĞER HUSUSLAR</vt:lpstr>
      <vt:lpstr>DİĞER HUSUSLAR</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338</cp:revision>
  <dcterms:created xsi:type="dcterms:W3CDTF">2020-03-17T08:40:25Z</dcterms:created>
  <dcterms:modified xsi:type="dcterms:W3CDTF">2022-11-28T17:28:17Z</dcterms:modified>
</cp:coreProperties>
</file>