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0" r:id="rId2"/>
    <p:sldId id="371" r:id="rId3"/>
    <p:sldId id="378" r:id="rId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96" d="100"/>
          <a:sy n="96" d="100"/>
        </p:scale>
        <p:origin x="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958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2070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355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013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183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4578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2549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236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727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356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4600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DE279-0740-4694-AD05-34196027A6C8}" type="datetimeFigureOut">
              <a:rPr lang="tr-TR" smtClean="0"/>
              <a:t>28.11.2022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205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>
                <a:solidFill>
                  <a:srgbClr val="00B050"/>
                </a:solidFill>
                <a:latin typeface="Calibri" panose="020F0502020204030204"/>
              </a:rPr>
              <a:t>PRİM TEŞVİKLERİNDEN GERİYE DOĞRU YARARLANMA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“</a:t>
            </a:r>
            <a:r>
              <a:rPr lang="tr-TR" i="1" dirty="0"/>
              <a:t>Bu Kanun veya diğer kanunlarla sağlanan prim teşviki, destek ve indirimlerinden yararlanılabileceği halde yararlanılmayan ay/dönemler için geriye yönelik prim teşviki, destek ve indirimlerinden yararlanılamaz, yararlanılmış olan prim teşviki, destek ve indirimler başka bir prim teşviki, destek ve indirim ile değiştirilemez.</a:t>
            </a:r>
            <a:r>
              <a:rPr lang="tr-TR" dirty="0"/>
              <a:t>”</a:t>
            </a:r>
          </a:p>
          <a:p>
            <a:pPr marL="0" indent="0">
              <a:buNone/>
            </a:pPr>
            <a:r>
              <a:rPr lang="tr-TR" dirty="0"/>
              <a:t>(5510 sayılı Kanunun Ek 17 </a:t>
            </a:r>
            <a:r>
              <a:rPr lang="tr-TR" dirty="0" err="1"/>
              <a:t>nci</a:t>
            </a:r>
            <a:r>
              <a:rPr lang="tr-TR" dirty="0"/>
              <a:t> maddesinin 7316 sayılı Kanunla değişik birinci fıkrası)</a:t>
            </a:r>
            <a:endParaRPr lang="tr-TR" b="1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250510E9-7BB2-1680-9B37-DFA8E841B9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117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00B050"/>
                </a:solidFill>
                <a:latin typeface="+mn-lt"/>
              </a:rPr>
              <a:t>PRİM TEŞVİKLERİNDEN GERİYE DOĞRU YARARLANMA</a:t>
            </a:r>
            <a:endParaRPr lang="tr-TR" sz="3600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57794" y="1904002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tr-TR" dirty="0"/>
              <a:t>1/5/2021 tarihi ve sonrasında geriye yönelik teşvikten yararlanma veya teşvik değişikliğine dair muhtasar ve prim hizmet beyannameleri işleme alınmayacaktır. (2021/16 sayılı Genelge)</a:t>
            </a:r>
          </a:p>
          <a:p>
            <a:pPr lvl="0"/>
            <a:endParaRPr lang="tr-TR" b="1" dirty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78EC087-A92D-5E7D-8FC0-3CD1D3768A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59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>
                <a:solidFill>
                  <a:srgbClr val="00B050"/>
                </a:solidFill>
                <a:latin typeface="Calibri" panose="020F0502020204030204"/>
              </a:rPr>
              <a:t>PRİM TEŞVİKLERİNDEN GERİYE DOĞRU YARARLANMA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İSTİSNALAR</a:t>
            </a:r>
          </a:p>
          <a:p>
            <a:r>
              <a:rPr lang="tr-TR" dirty="0"/>
              <a:t>5510 sayılı Kanunun Ek 2 </a:t>
            </a:r>
            <a:r>
              <a:rPr lang="tr-TR" dirty="0" err="1"/>
              <a:t>nci</a:t>
            </a:r>
            <a:r>
              <a:rPr lang="tr-TR" dirty="0"/>
              <a:t> maddesinde yer alan sigorta primi teşviki uygulamasında;</a:t>
            </a:r>
          </a:p>
          <a:p>
            <a:r>
              <a:rPr lang="tr-TR" dirty="0"/>
              <a:t>5746 sayılı Araştırma, Geliştirme ve Tasarım Faaliyetlerinin Desteklenmesi Hakkında Kanun kapsamında sigorta prim teşvik uygulamasında,</a:t>
            </a:r>
          </a:p>
          <a:p>
            <a:r>
              <a:rPr lang="tr-TR" dirty="0"/>
              <a:t>5225 sayılı Kültür Yatırımları ve Girişimlerini Teşvik Kanunu kapsamında sigorta primi teşvik uygulamasında </a:t>
            </a:r>
          </a:p>
          <a:p>
            <a:pPr marL="0" indent="0">
              <a:buNone/>
            </a:pPr>
            <a:r>
              <a:rPr lang="tr-TR" dirty="0"/>
              <a:t>Sosyal Güvenlik Kurumundan kaynaklanan nedenlerden dolayı prim teşviklerinden süresi içinde yararlanılamaması halinde geriye yönelik olarak yararlanılması mümkün bulunmaktadır.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59E43F8D-DCEE-5E6F-9619-3CEE377CBA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452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7877</TotalTime>
  <Words>168</Words>
  <Application>Microsoft Office PowerPoint</Application>
  <PresentationFormat>Geniş ekran</PresentationFormat>
  <Paragraphs>11</Paragraphs>
  <Slides>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Teması</vt:lpstr>
      <vt:lpstr>PRİM TEŞVİKLERİNDEN GERİYE DOĞRU YARARLANMA</vt:lpstr>
      <vt:lpstr>PRİM TEŞVİKLERİNDEN GERİYE DOĞRU YARARLANMA</vt:lpstr>
      <vt:lpstr>PRİM TEŞVİKLERİNDEN GERİYE DOĞRU YARARLANMA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 PUANLIK PRİM İNDİRİMİ(05510)</dc:title>
  <dc:creator>Ömer Demirci</dc:creator>
  <cp:lastModifiedBy>Eyup Sabri Demirci</cp:lastModifiedBy>
  <cp:revision>336</cp:revision>
  <dcterms:created xsi:type="dcterms:W3CDTF">2020-03-17T08:40:25Z</dcterms:created>
  <dcterms:modified xsi:type="dcterms:W3CDTF">2022-11-28T17:25:31Z</dcterms:modified>
</cp:coreProperties>
</file>