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20" r:id="rId2"/>
    <p:sldId id="268" r:id="rId3"/>
    <p:sldId id="270" r:id="rId4"/>
    <p:sldId id="418" r:id="rId5"/>
    <p:sldId id="275" r:id="rId6"/>
    <p:sldId id="276" r:id="rId7"/>
    <p:sldId id="269" r:id="rId8"/>
    <p:sldId id="395" r:id="rId9"/>
    <p:sldId id="271" r:id="rId10"/>
    <p:sldId id="274" r:id="rId11"/>
    <p:sldId id="397" r:id="rId12"/>
    <p:sldId id="398" r:id="rId13"/>
    <p:sldId id="273" r:id="rId14"/>
    <p:sldId id="399" r:id="rId15"/>
    <p:sldId id="419" r:id="rId16"/>
    <p:sldId id="277" r:id="rId17"/>
    <p:sldId id="278" r:id="rId18"/>
    <p:sldId id="394" r:id="rId1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39" autoAdjust="0"/>
    <p:restoredTop sz="94660"/>
  </p:normalViewPr>
  <p:slideViewPr>
    <p:cSldViewPr snapToGrid="0">
      <p:cViewPr varScale="1">
        <p:scale>
          <a:sx n="98" d="100"/>
          <a:sy n="98" d="100"/>
        </p:scale>
        <p:origin x="58" y="-1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29.11.2022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29.11.2022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29.11.2022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29.11.2022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www.resmigazete.gov.tr/eskiler/2009/07/Tebli%C4%9F%20hazine.htm" TargetMode="External"/><Relationship Id="rId7" Type="http://schemas.openxmlformats.org/officeDocument/2006/relationships/hyperlink" Target="http://destekal.gov.tr/dokumanlar/2012-37.pdf" TargetMode="External"/><Relationship Id="rId2" Type="http://schemas.openxmlformats.org/officeDocument/2006/relationships/hyperlink" Target="http://www.mevzuat.gov.tr/MevzuatMetin/1.5.5510.pdf#page=120" TargetMode="External"/><Relationship Id="rId1" Type="http://schemas.openxmlformats.org/officeDocument/2006/relationships/slideLayout" Target="../slideLayouts/slideLayout2.xml"/><Relationship Id="rId6" Type="http://schemas.openxmlformats.org/officeDocument/2006/relationships/hyperlink" Target="http://destekal.gov.tr/dokumanlar/2012-30.pdf" TargetMode="External"/><Relationship Id="rId5" Type="http://schemas.openxmlformats.org/officeDocument/2006/relationships/hyperlink" Target="http://destekal.gov.tr/dokumanlar/2011-54.pdf" TargetMode="External"/><Relationship Id="rId4" Type="http://schemas.openxmlformats.org/officeDocument/2006/relationships/hyperlink" Target="http://www.resmigazete.gov.tr/eskiler/2012/06/20120620-8.htm"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p>
        </p:txBody>
      </p:sp>
      <p:sp>
        <p:nvSpPr>
          <p:cNvPr id="3" name="İçerik Yer Tutucusu 2"/>
          <p:cNvSpPr>
            <a:spLocks noGrp="1"/>
          </p:cNvSpPr>
          <p:nvPr>
            <p:ph idx="1"/>
          </p:nvPr>
        </p:nvSpPr>
        <p:spPr>
          <a:xfrm>
            <a:off x="579581" y="1690688"/>
            <a:ext cx="10515600" cy="4351338"/>
          </a:xfrm>
        </p:spPr>
        <p:txBody>
          <a:bodyPr>
            <a:normAutofit/>
          </a:bodyPr>
          <a:lstStyle/>
          <a:p>
            <a:pPr marL="0" indent="0">
              <a:buNone/>
            </a:pPr>
            <a:r>
              <a:rPr lang="tr-TR" b="0" i="0" dirty="0">
                <a:solidFill>
                  <a:srgbClr val="000000"/>
                </a:solidFill>
                <a:effectLst/>
                <a:latin typeface="Times New Roman" panose="02020603050405020304" pitchFamily="18" charset="0"/>
              </a:rPr>
              <a:t>«</a:t>
            </a:r>
            <a:r>
              <a:rPr lang="tr-TR" b="0" i="1" dirty="0">
                <a:solidFill>
                  <a:srgbClr val="000000"/>
                </a:solidFill>
                <a:effectLst/>
                <a:latin typeface="Times New Roman" panose="02020603050405020304" pitchFamily="18" charset="0"/>
              </a:rPr>
              <a:t>Yatırımlarda Devlet yardımları hakkında kararlar çerçevesinde düzenlenen teşvik belgeleri kapsamında gerçekleştirilecek yatırımlarla istihdam edilen sigortalılar için, 81 inci maddede sayılan ve 82 </a:t>
            </a:r>
            <a:r>
              <a:rPr lang="tr-TR" b="0" i="1" dirty="0" err="1">
                <a:solidFill>
                  <a:srgbClr val="000000"/>
                </a:solidFill>
                <a:effectLst/>
                <a:latin typeface="Times New Roman" panose="02020603050405020304" pitchFamily="18" charset="0"/>
              </a:rPr>
              <a:t>nci</a:t>
            </a:r>
            <a:r>
              <a:rPr lang="tr-TR" b="0" i="1" dirty="0">
                <a:solidFill>
                  <a:srgbClr val="000000"/>
                </a:solidFill>
                <a:effectLst/>
                <a:latin typeface="Times New Roman" panose="02020603050405020304" pitchFamily="18" charset="0"/>
              </a:rPr>
              <a:t> madde uyarınca belirlenen </a:t>
            </a:r>
            <a:r>
              <a:rPr lang="tr-TR" b="0" i="1" dirty="0">
                <a:solidFill>
                  <a:srgbClr val="000000"/>
                </a:solidFill>
                <a:effectLst/>
                <a:highlight>
                  <a:srgbClr val="FFFF00"/>
                </a:highlight>
                <a:latin typeface="Times New Roman" panose="02020603050405020304" pitchFamily="18" charset="0"/>
              </a:rPr>
              <a:t>prime esas kazanç alt sınırı üzerinden hesaplanan sigorta primlerinin</a:t>
            </a:r>
            <a:r>
              <a:rPr lang="tr-TR" b="0" i="1" dirty="0">
                <a:solidFill>
                  <a:srgbClr val="000000"/>
                </a:solidFill>
                <a:effectLst/>
                <a:latin typeface="Times New Roman" panose="02020603050405020304" pitchFamily="18" charset="0"/>
              </a:rPr>
              <a:t>; </a:t>
            </a:r>
            <a:r>
              <a:rPr lang="tr-TR" b="0" i="1" dirty="0">
                <a:solidFill>
                  <a:srgbClr val="000000"/>
                </a:solidFill>
                <a:effectLst/>
                <a:highlight>
                  <a:srgbClr val="00FF00"/>
                </a:highlight>
                <a:latin typeface="Times New Roman" panose="02020603050405020304" pitchFamily="18" charset="0"/>
              </a:rPr>
              <a:t>işveren hisselerinin tamamına </a:t>
            </a:r>
            <a:r>
              <a:rPr lang="tr-TR" b="0" i="1" dirty="0">
                <a:solidFill>
                  <a:srgbClr val="000000"/>
                </a:solidFill>
                <a:effectLst/>
                <a:latin typeface="Times New Roman" panose="02020603050405020304" pitchFamily="18" charset="0"/>
              </a:rPr>
              <a:t>veya Cumhurbaşkanınca </a:t>
            </a:r>
            <a:r>
              <a:rPr lang="tr-TR" b="0" i="1" dirty="0">
                <a:solidFill>
                  <a:srgbClr val="000000"/>
                </a:solidFill>
                <a:effectLst/>
                <a:highlight>
                  <a:srgbClr val="00FFFF"/>
                </a:highlight>
                <a:latin typeface="Times New Roman" panose="02020603050405020304" pitchFamily="18" charset="0"/>
              </a:rPr>
              <a:t>istatistiki bölge birimleri sınıflandırması, kişi başına düşen milli gelir veya sosyoekonomik gelişmişlik düzeyleri dikkate alınmak suretiyle belirlenen illerde işveren hisseleri ile birlikte sigortalı hisselerinin tamamına kadar olan kısmı </a:t>
            </a:r>
            <a:r>
              <a:rPr lang="tr-TR" b="0" i="1" dirty="0">
                <a:solidFill>
                  <a:srgbClr val="000000"/>
                </a:solidFill>
                <a:effectLst/>
                <a:latin typeface="Times New Roman" panose="02020603050405020304" pitchFamily="18" charset="0"/>
              </a:rPr>
              <a:t>Ekonomi Bakanlığı bütçesinden karşılanır.» </a:t>
            </a:r>
            <a:endParaRPr lang="tr-TR" i="1" dirty="0"/>
          </a:p>
        </p:txBody>
      </p:sp>
      <p:pic>
        <p:nvPicPr>
          <p:cNvPr id="4" name="Resim 3">
            <a:extLst>
              <a:ext uri="{FF2B5EF4-FFF2-40B4-BE49-F238E27FC236}">
                <a16:creationId xmlns:a16="http://schemas.microsoft.com/office/drawing/2014/main" id="{F690EEAA-C639-ADA2-EBB4-B841B09C529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293753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p:txBody>
          <a:bodyPr>
            <a:normAutofit/>
          </a:bodyPr>
          <a:lstStyle/>
          <a:p>
            <a:pPr algn="ctr"/>
            <a:r>
              <a:rPr lang="tr-TR" b="1" dirty="0">
                <a:solidFill>
                  <a:schemeClr val="accent5">
                    <a:lumMod val="75000"/>
                  </a:schemeClr>
                </a:solidFill>
              </a:rPr>
              <a:t>YARARLANILACAK TEŞVİK TUTARI</a:t>
            </a:r>
          </a:p>
          <a:p>
            <a:r>
              <a:rPr lang="tr-TR" dirty="0"/>
              <a:t>İlave 6 puanlık indirimden (46486/56486/66486) yararlanılan ayda 5510 sayılı Kanunun Ek 2.maddesinde yer alan yatırım teşvikinden (25510/16322/26322) yararlanılamaz.</a:t>
            </a:r>
          </a:p>
          <a:p>
            <a:pPr marL="0" indent="0">
              <a:buNone/>
            </a:pPr>
            <a:endParaRPr lang="tr-TR" dirty="0"/>
          </a:p>
        </p:txBody>
      </p:sp>
      <p:pic>
        <p:nvPicPr>
          <p:cNvPr id="4" name="Resim 3">
            <a:extLst>
              <a:ext uri="{FF2B5EF4-FFF2-40B4-BE49-F238E27FC236}">
                <a16:creationId xmlns:a16="http://schemas.microsoft.com/office/drawing/2014/main" id="{F3132E90-96C3-B268-090C-9D80302423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5662814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p:txBody>
          <a:bodyPr>
            <a:normAutofit/>
          </a:bodyPr>
          <a:lstStyle/>
          <a:p>
            <a:pPr algn="ctr"/>
            <a:r>
              <a:rPr lang="tr-TR" b="1" dirty="0">
                <a:solidFill>
                  <a:schemeClr val="accent5">
                    <a:lumMod val="75000"/>
                  </a:schemeClr>
                </a:solidFill>
              </a:rPr>
              <a:t>YARARLANILACAK TEŞVİK TUTARI</a:t>
            </a:r>
          </a:p>
          <a:p>
            <a:r>
              <a:rPr lang="tr-TR" b="1" dirty="0"/>
              <a:t>Örnek-</a:t>
            </a:r>
            <a:r>
              <a:rPr lang="tr-TR" dirty="0"/>
              <a:t> Komple yeni yatırım nedeniyle almış olduğu Yatırım teşvik belgesinde</a:t>
            </a:r>
          </a:p>
          <a:p>
            <a:r>
              <a:rPr lang="tr-TR" dirty="0"/>
              <a:t>Mevcut sigortalı sayısı: 0</a:t>
            </a:r>
          </a:p>
          <a:p>
            <a:r>
              <a:rPr lang="tr-TR" dirty="0"/>
              <a:t>İlave sigortalı sayısı: 25 olan bir işverenin;</a:t>
            </a:r>
            <a:br>
              <a:rPr lang="tr-TR" dirty="0"/>
            </a:br>
            <a:r>
              <a:rPr lang="tr-TR" dirty="0"/>
              <a:t>- 32 sigortalı çalıştırdığı düşünüldüğü teşvikten 25 sigortalıdan dolayı</a:t>
            </a:r>
          </a:p>
          <a:p>
            <a:pPr marL="0" indent="0">
              <a:buNone/>
            </a:pPr>
            <a:r>
              <a:rPr lang="tr-TR" dirty="0"/>
              <a:t>   -20 sigortalı çalıştırdığı düşünüldüğünde teşvikten 20 sigortalıdan dolayı </a:t>
            </a:r>
          </a:p>
          <a:p>
            <a:pPr marL="0" indent="0">
              <a:buNone/>
            </a:pPr>
            <a:r>
              <a:rPr lang="tr-TR" dirty="0"/>
              <a:t>Yararlanılabilecektir.</a:t>
            </a:r>
          </a:p>
          <a:p>
            <a:endParaRPr lang="tr-TR" dirty="0"/>
          </a:p>
          <a:p>
            <a:pPr marL="0" indent="0">
              <a:buNone/>
            </a:pPr>
            <a:endParaRPr lang="tr-TR" dirty="0"/>
          </a:p>
        </p:txBody>
      </p:sp>
      <p:pic>
        <p:nvPicPr>
          <p:cNvPr id="4" name="Resim 3">
            <a:extLst>
              <a:ext uri="{FF2B5EF4-FFF2-40B4-BE49-F238E27FC236}">
                <a16:creationId xmlns:a16="http://schemas.microsoft.com/office/drawing/2014/main" id="{E84C9C60-9C5F-F423-F397-CB2A8DA6BD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1604917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p:txBody>
          <a:bodyPr>
            <a:normAutofit/>
          </a:bodyPr>
          <a:lstStyle/>
          <a:p>
            <a:pPr algn="ctr"/>
            <a:r>
              <a:rPr lang="tr-TR" b="1" dirty="0">
                <a:solidFill>
                  <a:schemeClr val="accent5">
                    <a:lumMod val="75000"/>
                  </a:schemeClr>
                </a:solidFill>
              </a:rPr>
              <a:t>YARARLANILACAK TEŞVİK TUTARI</a:t>
            </a:r>
          </a:p>
          <a:p>
            <a:r>
              <a:rPr lang="tr-TR" b="1" dirty="0"/>
              <a:t>Örnek-</a:t>
            </a:r>
            <a:r>
              <a:rPr lang="tr-TR" dirty="0"/>
              <a:t> Modernizasyon yatırımı nedeniyle almış olduğu Yatırım teşvik belgesindeki</a:t>
            </a:r>
          </a:p>
          <a:p>
            <a:r>
              <a:rPr lang="tr-TR" dirty="0"/>
              <a:t>Mevcut sigortalı sayısı: 23</a:t>
            </a:r>
          </a:p>
          <a:p>
            <a:r>
              <a:rPr lang="tr-TR" dirty="0"/>
              <a:t>İlave sigortalı sayısı: 18 olan bir işverenin;</a:t>
            </a:r>
            <a:br>
              <a:rPr lang="tr-TR" dirty="0"/>
            </a:br>
            <a:r>
              <a:rPr lang="tr-TR" dirty="0"/>
              <a:t>- 41 sigortalı çalıştırdığı düşünüldüğü teşvikten 41-23= 18 sigortalıdan dolayı yararlanılabilecek</a:t>
            </a:r>
          </a:p>
          <a:p>
            <a:pPr marL="0" indent="0">
              <a:buNone/>
            </a:pPr>
            <a:r>
              <a:rPr lang="tr-TR" dirty="0"/>
              <a:t>   -23 sigortalı çalıştırdığı düşünüldüğünde teşvikten yararlanılamayacaktır.</a:t>
            </a:r>
          </a:p>
          <a:p>
            <a:endParaRPr lang="tr-TR" dirty="0"/>
          </a:p>
          <a:p>
            <a:pPr marL="0" indent="0">
              <a:buNone/>
            </a:pPr>
            <a:endParaRPr lang="tr-TR" dirty="0"/>
          </a:p>
        </p:txBody>
      </p:sp>
      <p:pic>
        <p:nvPicPr>
          <p:cNvPr id="4" name="Resim 3">
            <a:extLst>
              <a:ext uri="{FF2B5EF4-FFF2-40B4-BE49-F238E27FC236}">
                <a16:creationId xmlns:a16="http://schemas.microsoft.com/office/drawing/2014/main" id="{2B47558D-0B3A-0D45-4B6C-94A6D80C00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6656639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p:txBody>
          <a:bodyPr>
            <a:normAutofit/>
          </a:bodyPr>
          <a:lstStyle/>
          <a:p>
            <a:r>
              <a:rPr lang="tr-TR" sz="2400" dirty="0"/>
              <a:t>Ay içinde çalışması bulunmayan ve ücret ödenmeyen (istirahat veya ücretsiz izin gibi nedenlerle aylık prim ve hizmet belgesinde 0 gün ve 0 kazançlı olarak kayıtlı) sigortalıların bulunması halinde, söz konusu sigortalılar diğer yatırım cinslerinde, mevcut sigortalı sayısına dahil edilmemektedir.</a:t>
            </a:r>
          </a:p>
        </p:txBody>
      </p:sp>
      <p:pic>
        <p:nvPicPr>
          <p:cNvPr id="4" name="Resim 3">
            <a:extLst>
              <a:ext uri="{FF2B5EF4-FFF2-40B4-BE49-F238E27FC236}">
                <a16:creationId xmlns:a16="http://schemas.microsoft.com/office/drawing/2014/main" id="{81DFD458-D30E-57E6-0829-80A77A35B6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9331497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p:txBody>
          <a:bodyPr>
            <a:normAutofit/>
          </a:bodyPr>
          <a:lstStyle/>
          <a:p>
            <a:pPr algn="ctr"/>
            <a:r>
              <a:rPr lang="tr-TR" b="1" dirty="0">
                <a:solidFill>
                  <a:schemeClr val="accent5">
                    <a:lumMod val="75000"/>
                  </a:schemeClr>
                </a:solidFill>
              </a:rPr>
              <a:t>YARARLANILACAK TEŞVİK TUTARI</a:t>
            </a:r>
          </a:p>
          <a:p>
            <a:r>
              <a:rPr lang="tr-TR" dirty="0"/>
              <a:t>Yatırım teşvik belgesinde teşvikten yararlanılacak azami prim tutarı belirtilmiş ise, yararlanılacak teşvik tutarı azami prim tutarını aşamayacaktır.</a:t>
            </a:r>
          </a:p>
          <a:p>
            <a:pPr marL="0" indent="0">
              <a:buNone/>
            </a:pPr>
            <a:r>
              <a:rPr lang="tr-TR" b="1" dirty="0"/>
              <a:t>Örnek-</a:t>
            </a:r>
            <a:r>
              <a:rPr lang="tr-TR" dirty="0"/>
              <a:t> Yatırım teşvik belgesinde, teşvikten yararlanılacak azami SPEK tutarı 450.000 TL olarak belirtilmiş işveren, teşvikten yararlanma süresi sona ermeden 450.000 TL tutarındaki prim (SPEK) kadar teşvikten yararlanmış ise takip eden aylarda prim teşvikinden yararlanamayacaktır.  </a:t>
            </a:r>
          </a:p>
          <a:p>
            <a:pPr marL="0" indent="0">
              <a:buNone/>
            </a:pPr>
            <a:endParaRPr lang="tr-TR" dirty="0"/>
          </a:p>
        </p:txBody>
      </p:sp>
      <p:pic>
        <p:nvPicPr>
          <p:cNvPr id="4" name="Resim 3">
            <a:extLst>
              <a:ext uri="{FF2B5EF4-FFF2-40B4-BE49-F238E27FC236}">
                <a16:creationId xmlns:a16="http://schemas.microsoft.com/office/drawing/2014/main" id="{0242D823-0211-B322-D0F6-CC7AA721A2B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6872486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p:txBody>
          <a:bodyPr>
            <a:normAutofit/>
          </a:bodyPr>
          <a:lstStyle/>
          <a:p>
            <a:pPr marL="0" indent="0">
              <a:buNone/>
            </a:pPr>
            <a:r>
              <a:rPr lang="tr-TR" b="1" dirty="0">
                <a:solidFill>
                  <a:schemeClr val="accent5">
                    <a:lumMod val="75000"/>
                  </a:schemeClr>
                </a:solidFill>
              </a:rPr>
              <a:t>Mevzuat Düzenlemeleri:</a:t>
            </a:r>
          </a:p>
          <a:p>
            <a:r>
              <a:rPr lang="tr-TR" dirty="0">
                <a:hlinkClick r:id="rId2"/>
              </a:rPr>
              <a:t>5510 sayılı Kanun Ek 2. Madde</a:t>
            </a:r>
            <a:endParaRPr lang="tr-TR" dirty="0"/>
          </a:p>
          <a:p>
            <a:r>
              <a:rPr lang="tr-TR" dirty="0">
                <a:hlinkClick r:id="rId3"/>
              </a:rPr>
              <a:t>2009/1</a:t>
            </a:r>
            <a:r>
              <a:rPr lang="tr-TR" dirty="0"/>
              <a:t> ve </a:t>
            </a:r>
            <a:r>
              <a:rPr lang="tr-TR" dirty="0">
                <a:hlinkClick r:id="rId4"/>
              </a:rPr>
              <a:t>2012/1</a:t>
            </a:r>
            <a:r>
              <a:rPr lang="tr-TR" dirty="0"/>
              <a:t> Sayılı Tebliğler</a:t>
            </a:r>
          </a:p>
          <a:p>
            <a:r>
              <a:rPr lang="tr-TR" dirty="0">
                <a:hlinkClick r:id="rId5"/>
              </a:rPr>
              <a:t>2011/54 Sayılı Genelge</a:t>
            </a:r>
            <a:endParaRPr lang="tr-TR" dirty="0"/>
          </a:p>
          <a:p>
            <a:r>
              <a:rPr lang="tr-TR" dirty="0">
                <a:hlinkClick r:id="rId6"/>
              </a:rPr>
              <a:t>2012/30 Sayılı Genelge</a:t>
            </a:r>
            <a:endParaRPr lang="tr-TR" dirty="0"/>
          </a:p>
          <a:p>
            <a:r>
              <a:rPr lang="tr-TR" dirty="0">
                <a:hlinkClick r:id="rId7"/>
              </a:rPr>
              <a:t>2012/37 Sayılı Genelge</a:t>
            </a:r>
            <a:endParaRPr lang="tr-TR" dirty="0"/>
          </a:p>
          <a:p>
            <a:pPr marL="0" indent="0">
              <a:buNone/>
            </a:pPr>
            <a:endParaRPr lang="tr-TR" b="1" dirty="0">
              <a:solidFill>
                <a:srgbClr val="FF0000"/>
              </a:solidFill>
            </a:endParaRPr>
          </a:p>
        </p:txBody>
      </p:sp>
      <p:pic>
        <p:nvPicPr>
          <p:cNvPr id="4" name="Resim 3">
            <a:extLst>
              <a:ext uri="{FF2B5EF4-FFF2-40B4-BE49-F238E27FC236}">
                <a16:creationId xmlns:a16="http://schemas.microsoft.com/office/drawing/2014/main" id="{F150E35D-163B-7699-4562-B7C159105C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8786042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p:txBody>
          <a:bodyPr/>
          <a:lstStyle/>
          <a:p>
            <a:pPr marL="0" lvl="0" indent="0" algn="ctr">
              <a:lnSpc>
                <a:spcPct val="100000"/>
              </a:lnSpc>
              <a:spcBef>
                <a:spcPts val="0"/>
              </a:spcBef>
              <a:buNone/>
            </a:pPr>
            <a:r>
              <a:rPr lang="tr-TR" sz="1800" b="1" dirty="0">
                <a:solidFill>
                  <a:srgbClr val="FF0000"/>
                </a:solidFill>
              </a:rPr>
              <a:t>1.2.3.4.5. BÖLGELERDE 2022/TEMMUZ İLA ARALIK AYLARI İÇİNDE YARARLANILACAK TEŞVİK TUTARI</a:t>
            </a:r>
          </a:p>
          <a:p>
            <a:endParaRPr lang="tr-TR" dirty="0"/>
          </a:p>
        </p:txBody>
      </p:sp>
      <p:graphicFrame>
        <p:nvGraphicFramePr>
          <p:cNvPr id="4" name="Tablo 3"/>
          <p:cNvGraphicFramePr>
            <a:graphicFrameLocks noGrp="1"/>
          </p:cNvGraphicFramePr>
          <p:nvPr>
            <p:extLst>
              <p:ext uri="{D42A27DB-BD31-4B8C-83A1-F6EECF244321}">
                <p14:modId xmlns:p14="http://schemas.microsoft.com/office/powerpoint/2010/main" val="3318901977"/>
              </p:ext>
            </p:extLst>
          </p:nvPr>
        </p:nvGraphicFramePr>
        <p:xfrm>
          <a:off x="1043710" y="2152074"/>
          <a:ext cx="10381674" cy="1614516"/>
        </p:xfrm>
        <a:graphic>
          <a:graphicData uri="http://schemas.openxmlformats.org/drawingml/2006/table">
            <a:tbl>
              <a:tblPr/>
              <a:tblGrid>
                <a:gridCol w="3460558">
                  <a:extLst>
                    <a:ext uri="{9D8B030D-6E8A-4147-A177-3AD203B41FA5}">
                      <a16:colId xmlns:a16="http://schemas.microsoft.com/office/drawing/2014/main" val="4235592285"/>
                    </a:ext>
                  </a:extLst>
                </a:gridCol>
                <a:gridCol w="3460558">
                  <a:extLst>
                    <a:ext uri="{9D8B030D-6E8A-4147-A177-3AD203B41FA5}">
                      <a16:colId xmlns:a16="http://schemas.microsoft.com/office/drawing/2014/main" val="2238487881"/>
                    </a:ext>
                  </a:extLst>
                </a:gridCol>
                <a:gridCol w="3460558">
                  <a:extLst>
                    <a:ext uri="{9D8B030D-6E8A-4147-A177-3AD203B41FA5}">
                      <a16:colId xmlns:a16="http://schemas.microsoft.com/office/drawing/2014/main" val="395020600"/>
                    </a:ext>
                  </a:extLst>
                </a:gridCol>
              </a:tblGrid>
              <a:tr h="206894">
                <a:tc gridSpan="3">
                  <a:txBody>
                    <a:bodyPr/>
                    <a:lstStyle/>
                    <a:p>
                      <a:pPr algn="ctr" fontAlgn="t"/>
                      <a:r>
                        <a:rPr lang="tr-TR" b="1" dirty="0">
                          <a:solidFill>
                            <a:srgbClr val="00B0F0"/>
                          </a:solidFill>
                          <a:effectLst/>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382647468"/>
                  </a:ext>
                </a:extLst>
              </a:tr>
              <a:tr h="517236">
                <a:tc>
                  <a:txBody>
                    <a:bodyPr/>
                    <a:lstStyle/>
                    <a:p>
                      <a:pPr algn="ctr" fontAlgn="t"/>
                      <a:r>
                        <a:rPr lang="tr-TR" dirty="0">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414436682"/>
                  </a:ext>
                </a:extLst>
              </a:tr>
              <a:tr h="362065">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(%5 SPEK+ %15,5 A.Ü)</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496528142"/>
                  </a:ext>
                </a:extLst>
              </a:tr>
              <a:tr h="206894">
                <a:tc>
                  <a:txBody>
                    <a:bodyPr/>
                    <a:lstStyle/>
                    <a:p>
                      <a:pPr algn="ctr" fontAlgn="t"/>
                      <a:r>
                        <a:rPr lang="tr-TR" dirty="0">
                          <a:solidFill>
                            <a:srgbClr val="363636"/>
                          </a:solidFill>
                          <a:effectLst/>
                        </a:rPr>
                        <a:t>2.426,63₺</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323,55 + 1.003,01 </a:t>
                      </a:r>
                      <a:r>
                        <a:rPr lang="tr-TR" baseline="0" dirty="0">
                          <a:solidFill>
                            <a:srgbClr val="363636"/>
                          </a:solidFill>
                          <a:effectLst/>
                        </a:rPr>
                        <a:t>= 1.326,56 </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1.100,07₺</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330736550"/>
                  </a:ext>
                </a:extLst>
              </a:tr>
            </a:tbl>
          </a:graphicData>
        </a:graphic>
      </p:graphicFrame>
      <p:graphicFrame>
        <p:nvGraphicFramePr>
          <p:cNvPr id="6" name="Tablo 5"/>
          <p:cNvGraphicFramePr>
            <a:graphicFrameLocks noGrp="1"/>
          </p:cNvGraphicFramePr>
          <p:nvPr>
            <p:extLst>
              <p:ext uri="{D42A27DB-BD31-4B8C-83A1-F6EECF244321}">
                <p14:modId xmlns:p14="http://schemas.microsoft.com/office/powerpoint/2010/main" val="3885971066"/>
              </p:ext>
            </p:extLst>
          </p:nvPr>
        </p:nvGraphicFramePr>
        <p:xfrm>
          <a:off x="1043709" y="3980872"/>
          <a:ext cx="10381674" cy="1935856"/>
        </p:xfrm>
        <a:graphic>
          <a:graphicData uri="http://schemas.openxmlformats.org/drawingml/2006/table">
            <a:tbl>
              <a:tblPr/>
              <a:tblGrid>
                <a:gridCol w="3460558">
                  <a:extLst>
                    <a:ext uri="{9D8B030D-6E8A-4147-A177-3AD203B41FA5}">
                      <a16:colId xmlns:a16="http://schemas.microsoft.com/office/drawing/2014/main" val="1471402631"/>
                    </a:ext>
                  </a:extLst>
                </a:gridCol>
                <a:gridCol w="3460558">
                  <a:extLst>
                    <a:ext uri="{9D8B030D-6E8A-4147-A177-3AD203B41FA5}">
                      <a16:colId xmlns:a16="http://schemas.microsoft.com/office/drawing/2014/main" val="1625104074"/>
                    </a:ext>
                  </a:extLst>
                </a:gridCol>
                <a:gridCol w="3460558">
                  <a:extLst>
                    <a:ext uri="{9D8B030D-6E8A-4147-A177-3AD203B41FA5}">
                      <a16:colId xmlns:a16="http://schemas.microsoft.com/office/drawing/2014/main" val="933555006"/>
                    </a:ext>
                  </a:extLst>
                </a:gridCol>
              </a:tblGrid>
              <a:tr h="185282">
                <a:tc gridSpan="3">
                  <a:txBody>
                    <a:bodyPr/>
                    <a:lstStyle/>
                    <a:p>
                      <a:pPr algn="ctr" fontAlgn="t"/>
                      <a:r>
                        <a:rPr lang="tr-TR" b="1" dirty="0">
                          <a:solidFill>
                            <a:srgbClr val="00B050"/>
                          </a:solidFill>
                          <a:effectLst/>
                        </a:rPr>
                        <a:t>SPEK ÜST SINIRINDAN (48.532,50 TL )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181459564"/>
                  </a:ext>
                </a:extLst>
              </a:tr>
              <a:tr h="463206">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93438930"/>
                  </a:ext>
                </a:extLst>
              </a:tr>
              <a:tr h="741130">
                <a:tc>
                  <a:txBody>
                    <a:bodyPr/>
                    <a:lstStyle/>
                    <a:p>
                      <a:pPr algn="ctr" fontAlgn="t"/>
                      <a:r>
                        <a:rPr lang="tr-TR" dirty="0">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(%5 SPEK+ %15,5 A.Ü)</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444755807"/>
                  </a:ext>
                </a:extLst>
              </a:tr>
              <a:tr h="185282">
                <a:tc>
                  <a:txBody>
                    <a:bodyPr/>
                    <a:lstStyle/>
                    <a:p>
                      <a:pPr algn="ctr" fontAlgn="t"/>
                      <a:r>
                        <a:rPr lang="tr-TR" dirty="0">
                          <a:solidFill>
                            <a:srgbClr val="363636"/>
                          </a:solidFill>
                          <a:effectLst/>
                        </a:rPr>
                        <a:t>18.199,69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2.426,63+ 1.003,01= 3.429,63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14.770,06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081457164"/>
                  </a:ext>
                </a:extLst>
              </a:tr>
            </a:tbl>
          </a:graphicData>
        </a:graphic>
      </p:graphicFrame>
      <p:pic>
        <p:nvPicPr>
          <p:cNvPr id="5" name="Resim 4">
            <a:extLst>
              <a:ext uri="{FF2B5EF4-FFF2-40B4-BE49-F238E27FC236}">
                <a16:creationId xmlns:a16="http://schemas.microsoft.com/office/drawing/2014/main" id="{5E11C47D-4BA3-EFFF-4A9B-F3EC1742E5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1485755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28180"/>
            <a:ext cx="10515600" cy="1325563"/>
          </a:xfrm>
        </p:spPr>
        <p:txBody>
          <a:bodyPr/>
          <a:lstStyle/>
          <a:p>
            <a:r>
              <a:rPr lang="tr-TR" b="1" dirty="0">
                <a:solidFill>
                  <a:schemeClr val="accent2"/>
                </a:solidFill>
              </a:rPr>
              <a:t>YATIRIM TEŞVİKİ (25510/16322/26322)</a:t>
            </a:r>
            <a:endParaRPr lang="tr-TR" dirty="0">
              <a:solidFill>
                <a:schemeClr val="accent2"/>
              </a:solidFill>
            </a:endParaRP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2989980980"/>
              </p:ext>
            </p:extLst>
          </p:nvPr>
        </p:nvGraphicFramePr>
        <p:xfrm>
          <a:off x="1549636" y="1836614"/>
          <a:ext cx="8938902" cy="2253114"/>
        </p:xfrm>
        <a:graphic>
          <a:graphicData uri="http://schemas.openxmlformats.org/drawingml/2006/table">
            <a:tbl>
              <a:tblPr/>
              <a:tblGrid>
                <a:gridCol w="2979634">
                  <a:extLst>
                    <a:ext uri="{9D8B030D-6E8A-4147-A177-3AD203B41FA5}">
                      <a16:colId xmlns:a16="http://schemas.microsoft.com/office/drawing/2014/main" val="3870051258"/>
                    </a:ext>
                  </a:extLst>
                </a:gridCol>
                <a:gridCol w="2979634">
                  <a:extLst>
                    <a:ext uri="{9D8B030D-6E8A-4147-A177-3AD203B41FA5}">
                      <a16:colId xmlns:a16="http://schemas.microsoft.com/office/drawing/2014/main" val="464875008"/>
                    </a:ext>
                  </a:extLst>
                </a:gridCol>
                <a:gridCol w="2979634">
                  <a:extLst>
                    <a:ext uri="{9D8B030D-6E8A-4147-A177-3AD203B41FA5}">
                      <a16:colId xmlns:a16="http://schemas.microsoft.com/office/drawing/2014/main" val="2098635580"/>
                    </a:ext>
                  </a:extLst>
                </a:gridCol>
              </a:tblGrid>
              <a:tr h="752748">
                <a:tc gridSpan="3">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r-TR" b="1" dirty="0">
                          <a:solidFill>
                            <a:srgbClr val="FF0000"/>
                          </a:solidFill>
                          <a:effectLst/>
                        </a:rPr>
                        <a:t>6. BÖLGEDE </a:t>
                      </a:r>
                      <a:r>
                        <a:rPr kumimoji="0" lang="tr-TR" sz="1800" b="1" i="0" u="none" strike="noStrike" kern="1200" cap="none" spc="0" normalizeH="0" baseline="0" noProof="0" dirty="0">
                          <a:ln>
                            <a:noFill/>
                          </a:ln>
                          <a:solidFill>
                            <a:srgbClr val="FF0000"/>
                          </a:solidFill>
                          <a:effectLst/>
                          <a:uLnTx/>
                          <a:uFillTx/>
                          <a:latin typeface="+mn-lt"/>
                          <a:ea typeface="+mn-ea"/>
                          <a:cs typeface="+mn-cs"/>
                        </a:rPr>
                        <a:t>2022/TEMMUZ İLA ARALIK AYLARI İÇİNDE YARARLANILACAK TEŞVİK TUTARI</a:t>
                      </a:r>
                    </a:p>
                    <a:p>
                      <a:pPr algn="ctr" fontAlgn="t"/>
                      <a:r>
                        <a:rPr lang="tr-TR" b="1" dirty="0">
                          <a:solidFill>
                            <a:srgbClr val="00B0F0"/>
                          </a:solidFill>
                          <a:effectLst/>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756193868"/>
                  </a:ext>
                </a:extLst>
              </a:tr>
              <a:tr h="430143">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440663296"/>
                  </a:ext>
                </a:extLst>
              </a:tr>
              <a:tr h="430143">
                <a:tc>
                  <a:txBody>
                    <a:bodyPr/>
                    <a:lstStyle/>
                    <a:p>
                      <a:pPr algn="ctr" fontAlgn="t"/>
                      <a:r>
                        <a:rPr lang="tr-TR" dirty="0">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 5  SPEK + %29,5 A.Ü.)</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653157842"/>
                  </a:ext>
                </a:extLst>
              </a:tr>
              <a:tr h="430143">
                <a:tc>
                  <a:txBody>
                    <a:bodyPr/>
                    <a:lstStyle/>
                    <a:p>
                      <a:pPr algn="ctr" fontAlgn="t"/>
                      <a:r>
                        <a:rPr lang="tr-TR" dirty="0">
                          <a:solidFill>
                            <a:srgbClr val="363636"/>
                          </a:solidFill>
                          <a:effectLst/>
                        </a:rPr>
                        <a:t>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baseline="0" dirty="0">
                          <a:solidFill>
                            <a:srgbClr val="363636"/>
                          </a:solidFill>
                          <a:effectLst/>
                        </a:rPr>
                        <a:t>323,55 + 1.908,95 = 2.232,50 </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194,13₺</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586532385"/>
                  </a:ext>
                </a:extLst>
              </a:tr>
            </a:tbl>
          </a:graphicData>
        </a:graphic>
      </p:graphicFrame>
      <p:graphicFrame>
        <p:nvGraphicFramePr>
          <p:cNvPr id="5" name="Tablo 4"/>
          <p:cNvGraphicFramePr>
            <a:graphicFrameLocks noGrp="1"/>
          </p:cNvGraphicFramePr>
          <p:nvPr>
            <p:extLst>
              <p:ext uri="{D42A27DB-BD31-4B8C-83A1-F6EECF244321}">
                <p14:modId xmlns:p14="http://schemas.microsoft.com/office/powerpoint/2010/main" val="3944965658"/>
              </p:ext>
            </p:extLst>
          </p:nvPr>
        </p:nvGraphicFramePr>
        <p:xfrm>
          <a:off x="1549637" y="4083162"/>
          <a:ext cx="8938902" cy="1888089"/>
        </p:xfrm>
        <a:graphic>
          <a:graphicData uri="http://schemas.openxmlformats.org/drawingml/2006/table">
            <a:tbl>
              <a:tblPr/>
              <a:tblGrid>
                <a:gridCol w="2979634">
                  <a:extLst>
                    <a:ext uri="{9D8B030D-6E8A-4147-A177-3AD203B41FA5}">
                      <a16:colId xmlns:a16="http://schemas.microsoft.com/office/drawing/2014/main" val="3623310390"/>
                    </a:ext>
                  </a:extLst>
                </a:gridCol>
                <a:gridCol w="2979634">
                  <a:extLst>
                    <a:ext uri="{9D8B030D-6E8A-4147-A177-3AD203B41FA5}">
                      <a16:colId xmlns:a16="http://schemas.microsoft.com/office/drawing/2014/main" val="1840834947"/>
                    </a:ext>
                  </a:extLst>
                </a:gridCol>
                <a:gridCol w="2979634">
                  <a:extLst>
                    <a:ext uri="{9D8B030D-6E8A-4147-A177-3AD203B41FA5}">
                      <a16:colId xmlns:a16="http://schemas.microsoft.com/office/drawing/2014/main" val="1233396333"/>
                    </a:ext>
                  </a:extLst>
                </a:gridCol>
              </a:tblGrid>
              <a:tr h="416003">
                <a:tc gridSpan="3">
                  <a:txBody>
                    <a:bodyPr/>
                    <a:lstStyle/>
                    <a:p>
                      <a:pPr algn="ctr" fontAlgn="t"/>
                      <a:r>
                        <a:rPr lang="tr-TR" b="1" dirty="0">
                          <a:solidFill>
                            <a:srgbClr val="00B0F0"/>
                          </a:solidFill>
                          <a:effectLst/>
                        </a:rPr>
                        <a:t>SPEK ÜST SINIRINDAN (48.532,50)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857527180"/>
                  </a:ext>
                </a:extLst>
              </a:tr>
              <a:tr h="416003">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877227340"/>
                  </a:ext>
                </a:extLst>
              </a:tr>
              <a:tr h="416003">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 5  SPEK + %29,5 A.Ü.)</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741189888"/>
                  </a:ext>
                </a:extLst>
              </a:tr>
              <a:tr h="416003">
                <a:tc>
                  <a:txBody>
                    <a:bodyPr/>
                    <a:lstStyle/>
                    <a:p>
                      <a:pPr algn="ctr" fontAlgn="t"/>
                      <a:r>
                        <a:rPr lang="tr-TR" dirty="0">
                          <a:solidFill>
                            <a:srgbClr val="363636"/>
                          </a:solidFill>
                          <a:effectLst/>
                        </a:rPr>
                        <a:t>18.199,69₺</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2.426,63 + 1.908,95= 4.335,58₺</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13.864,11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868829125"/>
                  </a:ext>
                </a:extLst>
              </a:tr>
            </a:tbl>
          </a:graphicData>
        </a:graphic>
      </p:graphicFrame>
      <p:pic>
        <p:nvPicPr>
          <p:cNvPr id="3" name="Resim 2">
            <a:extLst>
              <a:ext uri="{FF2B5EF4-FFF2-40B4-BE49-F238E27FC236}">
                <a16:creationId xmlns:a16="http://schemas.microsoft.com/office/drawing/2014/main" id="{0A305DB2-236E-F19D-CC39-62B77B707F8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08013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solidFill>
                  <a:schemeClr val="accent2"/>
                </a:solidFill>
              </a:rPr>
              <a:t>       SİGORTA PRİM TEŞVİKLERİ 05510</a:t>
            </a:r>
            <a:br>
              <a:rPr lang="tr-TR" dirty="0">
                <a:solidFill>
                  <a:schemeClr val="accent2"/>
                </a:solidFill>
              </a:rPr>
            </a:br>
            <a:endParaRPr lang="tr-TR" dirty="0">
              <a:solidFill>
                <a:schemeClr val="accent2"/>
              </a:solidFill>
            </a:endParaRP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029277465"/>
              </p:ext>
            </p:extLst>
          </p:nvPr>
        </p:nvGraphicFramePr>
        <p:xfrm>
          <a:off x="1700612" y="1041392"/>
          <a:ext cx="8370787" cy="5270508"/>
        </p:xfrm>
        <a:graphic>
          <a:graphicData uri="http://schemas.openxmlformats.org/drawingml/2006/table">
            <a:tbl>
              <a:tblPr firstRow="1" firstCol="1" bandRow="1">
                <a:tableStyleId>{5C22544A-7EE6-4342-B048-85BDC9FD1C3A}</a:tableStyleId>
              </a:tblPr>
              <a:tblGrid>
                <a:gridCol w="4218815">
                  <a:extLst>
                    <a:ext uri="{9D8B030D-6E8A-4147-A177-3AD203B41FA5}">
                      <a16:colId xmlns:a16="http://schemas.microsoft.com/office/drawing/2014/main" val="20000"/>
                    </a:ext>
                  </a:extLst>
                </a:gridCol>
                <a:gridCol w="4151972">
                  <a:extLst>
                    <a:ext uri="{9D8B030D-6E8A-4147-A177-3AD203B41FA5}">
                      <a16:colId xmlns:a16="http://schemas.microsoft.com/office/drawing/2014/main" val="20001"/>
                    </a:ext>
                  </a:extLst>
                </a:gridCol>
              </a:tblGrid>
              <a:tr h="254898">
                <a:tc>
                  <a:txBody>
                    <a:bodyPr/>
                    <a:lstStyle/>
                    <a:p>
                      <a:pPr algn="ctr" fontAlgn="ctr"/>
                      <a:r>
                        <a:rPr lang="tr-TR" sz="1000" b="1" i="0" u="sng" strike="noStrike" dirty="0">
                          <a:solidFill>
                            <a:schemeClr val="bg1"/>
                          </a:solidFill>
                          <a:effectLst/>
                          <a:latin typeface="Arial" panose="020B0604020202020204" pitchFamily="34" charset="0"/>
                        </a:rPr>
                        <a:t>YATIRIM TEŞVİKİ (KOMPLE</a:t>
                      </a:r>
                      <a:r>
                        <a:rPr lang="tr-TR" sz="1000" b="1" i="0" u="sng" strike="noStrike" baseline="0" dirty="0">
                          <a:solidFill>
                            <a:schemeClr val="bg1"/>
                          </a:solidFill>
                          <a:effectLst/>
                          <a:latin typeface="Arial" panose="020B0604020202020204" pitchFamily="34" charset="0"/>
                        </a:rPr>
                        <a:t> YENİ YATIRIM</a:t>
                      </a:r>
                      <a:r>
                        <a:rPr lang="tr-TR" sz="1000" b="1" i="0" u="sng" strike="noStrike" dirty="0">
                          <a:solidFill>
                            <a:schemeClr val="bg1"/>
                          </a:solidFill>
                          <a:effectLst/>
                          <a:latin typeface="Arial" panose="020B0604020202020204" pitchFamily="34" charset="0"/>
                        </a:rPr>
                        <a:t>)</a:t>
                      </a:r>
                    </a:p>
                  </a:txBody>
                  <a:tcPr marL="8808" marR="8808" marT="8808" marB="0" anchor="ctr"/>
                </a:tc>
                <a:tc>
                  <a:txBody>
                    <a:bodyPr/>
                    <a:lstStyle/>
                    <a:p>
                      <a:pPr algn="ctr" fontAlgn="ctr"/>
                      <a:r>
                        <a:rPr lang="tr-TR" sz="1000" b="1" i="0" u="sng" strike="noStrike" dirty="0">
                          <a:solidFill>
                            <a:schemeClr val="bg1"/>
                          </a:solidFill>
                          <a:effectLst/>
                          <a:latin typeface="+mn-lt"/>
                        </a:rPr>
                        <a:t>ARANILAN</a:t>
                      </a:r>
                      <a:r>
                        <a:rPr lang="tr-TR" sz="1000" b="1" i="0" u="sng" strike="noStrike" baseline="0" dirty="0">
                          <a:solidFill>
                            <a:schemeClr val="bg1"/>
                          </a:solidFill>
                          <a:effectLst/>
                          <a:latin typeface="+mn-lt"/>
                        </a:rPr>
                        <a:t> ŞARTLAR</a:t>
                      </a:r>
                      <a:endParaRPr lang="tr-TR" sz="1000" b="1" i="0" u="sng" strike="noStrike" dirty="0">
                        <a:solidFill>
                          <a:schemeClr val="bg1"/>
                        </a:solidFill>
                        <a:effectLst/>
                        <a:latin typeface="Arial" panose="020B0604020202020204" pitchFamily="34" charset="0"/>
                      </a:endParaRPr>
                    </a:p>
                  </a:txBody>
                  <a:tcPr marL="8808" marR="8808" marT="8808" marB="0" anchor="ctr"/>
                </a:tc>
                <a:extLst>
                  <a:ext uri="{0D108BD9-81ED-4DB2-BD59-A6C34878D82A}">
                    <a16:rowId xmlns:a16="http://schemas.microsoft.com/office/drawing/2014/main" val="10000"/>
                  </a:ext>
                </a:extLst>
              </a:tr>
              <a:tr h="254898">
                <a:tc>
                  <a:txBody>
                    <a:bodyPr/>
                    <a:lstStyle/>
                    <a:p>
                      <a:pPr algn="l" fontAlgn="ctr"/>
                      <a:r>
                        <a:rPr lang="tr-TR" sz="1000" u="none" strike="noStrike" dirty="0">
                          <a:effectLst/>
                        </a:rPr>
                        <a:t>SEÇİLECEK</a:t>
                      </a:r>
                      <a:r>
                        <a:rPr lang="tr-TR" sz="1000" u="none" strike="noStrike" baseline="0" dirty="0">
                          <a:effectLst/>
                        </a:rPr>
                        <a:t> </a:t>
                      </a:r>
                      <a:r>
                        <a:rPr lang="tr-TR" sz="1000" u="none" strike="noStrike" dirty="0">
                          <a:effectLst/>
                        </a:rPr>
                        <a:t>KANUN NUMARASI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000" b="1" u="none" strike="noStrike" kern="1200" dirty="0">
                          <a:solidFill>
                            <a:schemeClr val="dk1"/>
                          </a:solidFill>
                          <a:effectLst/>
                          <a:latin typeface="+mn-lt"/>
                          <a:ea typeface="+mn-ea"/>
                          <a:cs typeface="+mn-cs"/>
                        </a:rPr>
                        <a:t>25510/16322/26322</a:t>
                      </a:r>
                    </a:p>
                  </a:txBody>
                  <a:tcPr marL="79275" marR="8808" marT="8808" marB="0" anchor="ctr"/>
                </a:tc>
                <a:extLst>
                  <a:ext uri="{0D108BD9-81ED-4DB2-BD59-A6C34878D82A}">
                    <a16:rowId xmlns:a16="http://schemas.microsoft.com/office/drawing/2014/main" val="10001"/>
                  </a:ext>
                </a:extLst>
              </a:tr>
              <a:tr h="25489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5 PUAN İNDİRİMİ İLE BİRLİKTE UYGULANMA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2"/>
                  </a:ext>
                </a:extLst>
              </a:tr>
              <a:tr h="254898">
                <a:tc>
                  <a:txBody>
                    <a:bodyPr/>
                    <a:lstStyle/>
                    <a:p>
                      <a:pPr algn="l" fontAlgn="ctr"/>
                      <a:r>
                        <a:rPr lang="tr-TR" sz="1000" u="none" strike="noStrike" dirty="0">
                          <a:effectLst/>
                        </a:rPr>
                        <a:t>ÖDEME VADESİ GEÇMİŞ BORCUN BULUNMAMA SARTI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000" b="1" u="none" strike="noStrike" kern="1200" dirty="0">
                          <a:solidFill>
                            <a:schemeClr val="dk1"/>
                          </a:solidFill>
                          <a:effectLst/>
                          <a:latin typeface="+mn-lt"/>
                          <a:ea typeface="+mn-ea"/>
                          <a:cs typeface="+mn-cs"/>
                        </a:rPr>
                        <a:t>EVET (TÜRKİYE GENELİ)</a:t>
                      </a:r>
                    </a:p>
                  </a:txBody>
                  <a:tcPr marL="79275" marR="8808" marT="8808" marB="0" anchor="ctr"/>
                </a:tc>
                <a:extLst>
                  <a:ext uri="{0D108BD9-81ED-4DB2-BD59-A6C34878D82A}">
                    <a16:rowId xmlns:a16="http://schemas.microsoft.com/office/drawing/2014/main" val="10003"/>
                  </a:ext>
                </a:extLst>
              </a:tr>
              <a:tr h="254898">
                <a:tc>
                  <a:txBody>
                    <a:bodyPr/>
                    <a:lstStyle/>
                    <a:p>
                      <a:pPr algn="l" fontAlgn="ctr"/>
                      <a:r>
                        <a:rPr lang="tr-TR" sz="1000" u="none" strike="noStrike" dirty="0">
                          <a:effectLst/>
                        </a:rPr>
                        <a:t>PRİMLERİN SÜRESİ İÇİNDE ÖDENME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4"/>
                  </a:ext>
                </a:extLst>
              </a:tr>
              <a:tr h="254898">
                <a:tc>
                  <a:txBody>
                    <a:bodyPr/>
                    <a:lstStyle/>
                    <a:p>
                      <a:pPr algn="l" fontAlgn="ctr"/>
                      <a:r>
                        <a:rPr lang="tr-TR" sz="1000" u="none" strike="noStrike" dirty="0">
                          <a:effectLst/>
                        </a:rPr>
                        <a:t>MUHSGK’NINSÜRESİ İÇİNDE VERİLME</a:t>
                      </a:r>
                      <a:r>
                        <a:rPr lang="tr-TR" sz="1000" u="none" strike="noStrike" baseline="0" dirty="0">
                          <a:effectLst/>
                        </a:rPr>
                        <a:t>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5"/>
                  </a:ext>
                </a:extLst>
              </a:tr>
              <a:tr h="458816">
                <a:tc>
                  <a:txBody>
                    <a:bodyPr/>
                    <a:lstStyle/>
                    <a:p>
                      <a:pPr algn="l" fontAlgn="ctr"/>
                      <a:r>
                        <a:rPr lang="tr-TR" sz="1000" b="1" i="0" u="none" strike="noStrike" dirty="0">
                          <a:solidFill>
                            <a:schemeClr val="lt1"/>
                          </a:solidFill>
                          <a:effectLst/>
                          <a:latin typeface="+mn-lt"/>
                        </a:rPr>
                        <a:t>SİGORTALININ</a:t>
                      </a:r>
                      <a:r>
                        <a:rPr lang="tr-TR" sz="1000" b="1" i="0" u="none" strike="noStrike" baseline="0" dirty="0">
                          <a:solidFill>
                            <a:schemeClr val="lt1"/>
                          </a:solidFill>
                          <a:effectLst/>
                          <a:latin typeface="+mn-lt"/>
                        </a:rPr>
                        <a:t> İŞE  ALINDIĞI TARİHTEN ÖNCE İŞSİZ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6"/>
                  </a:ext>
                </a:extLst>
              </a:tr>
              <a:tr h="458816">
                <a:tc>
                  <a:txBody>
                    <a:bodyPr/>
                    <a:lstStyle/>
                    <a:p>
                      <a:pPr algn="l" fontAlgn="ctr"/>
                      <a:r>
                        <a:rPr lang="tr-TR" sz="1000" u="none" strike="noStrike" dirty="0">
                          <a:effectLst/>
                        </a:rPr>
                        <a:t>SİGORTALININ ORTALAMAYA İLAVE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000" b="1" u="none" strike="noStrike" kern="1200" dirty="0">
                          <a:solidFill>
                            <a:schemeClr val="dk1"/>
                          </a:solidFill>
                          <a:effectLst/>
                          <a:latin typeface="+mn-lt"/>
                          <a:ea typeface="+mn-ea"/>
                          <a:cs typeface="+mn-cs"/>
                        </a:rPr>
                        <a:t>YATIRIM TEŞVİK BELGESİNDE KAYITLI «İLAVE SİGORTASI» KADAR SİGORTALIDAN DOLAYI YARARLANILABİLİR.</a:t>
                      </a:r>
                    </a:p>
                  </a:txBody>
                  <a:tcPr marL="79275" marR="8808" marT="8808" marB="0" anchor="ctr"/>
                </a:tc>
                <a:extLst>
                  <a:ext uri="{0D108BD9-81ED-4DB2-BD59-A6C34878D82A}">
                    <a16:rowId xmlns:a16="http://schemas.microsoft.com/office/drawing/2014/main" val="10007"/>
                  </a:ext>
                </a:extLst>
              </a:tr>
              <a:tr h="254898">
                <a:tc>
                  <a:txBody>
                    <a:bodyPr/>
                    <a:lstStyle/>
                    <a:p>
                      <a:pPr algn="l" fontAlgn="ctr"/>
                      <a:r>
                        <a:rPr lang="tr-TR" sz="1000" u="none" strike="noStrike" dirty="0">
                          <a:effectLst/>
                        </a:rPr>
                        <a:t>SİGORTALININ İŞKUR’A KAYITLI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8"/>
                  </a:ext>
                </a:extLst>
              </a:tr>
              <a:tr h="254898">
                <a:tc>
                  <a:txBody>
                    <a:bodyPr/>
                    <a:lstStyle/>
                    <a:p>
                      <a:pPr algn="l" fontAlgn="ctr"/>
                      <a:r>
                        <a:rPr lang="tr-TR" sz="1000" u="none" strike="noStrike" dirty="0">
                          <a:effectLst/>
                        </a:rPr>
                        <a:t>18  YAŞ ALTI SİGORTALI</a:t>
                      </a:r>
                      <a:r>
                        <a:rPr lang="tr-TR" sz="1000" u="none" strike="noStrike" baseline="0" dirty="0">
                          <a:effectLst/>
                        </a:rPr>
                        <a:t> İÇİN YARARLANMA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000" b="1" u="none" strike="noStrike" kern="1200" dirty="0">
                          <a:solidFill>
                            <a:schemeClr val="dk1"/>
                          </a:solidFill>
                          <a:effectLst/>
                          <a:latin typeface="+mn-lt"/>
                          <a:ea typeface="+mn-ea"/>
                          <a:cs typeface="+mn-cs"/>
                        </a:rPr>
                        <a:t>YARARLANIR</a:t>
                      </a:r>
                    </a:p>
                  </a:txBody>
                  <a:tcPr marL="79275" marR="8808" marT="8808" marB="0" anchor="ctr"/>
                </a:tc>
                <a:extLst>
                  <a:ext uri="{0D108BD9-81ED-4DB2-BD59-A6C34878D82A}">
                    <a16:rowId xmlns:a16="http://schemas.microsoft.com/office/drawing/2014/main" val="10009"/>
                  </a:ext>
                </a:extLst>
              </a:tr>
              <a:tr h="458816">
                <a:tc>
                  <a:txBody>
                    <a:bodyPr/>
                    <a:lstStyle/>
                    <a:p>
                      <a:pPr algn="l" fontAlgn="ctr"/>
                      <a:r>
                        <a:rPr lang="tr-TR" sz="1000" u="none" strike="noStrike" dirty="0">
                          <a:effectLst/>
                        </a:rPr>
                        <a:t>KAYITDIŞI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10"/>
                  </a:ext>
                </a:extLst>
              </a:tr>
              <a:tr h="254898">
                <a:tc>
                  <a:txBody>
                    <a:bodyPr/>
                    <a:lstStyle/>
                    <a:p>
                      <a:pPr algn="l" fontAlgn="ctr"/>
                      <a:r>
                        <a:rPr lang="tr-TR" sz="1000" u="none" strike="noStrike" dirty="0">
                          <a:effectLst/>
                        </a:rPr>
                        <a:t>SAHTE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11"/>
                  </a:ext>
                </a:extLst>
              </a:tr>
              <a:tr h="63609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YARARLANILACAK TEŞVİKİN</a:t>
                      </a:r>
                      <a:r>
                        <a:rPr lang="tr-TR" sz="1000" u="none" strike="noStrike" baseline="0" dirty="0">
                          <a:effectLst/>
                        </a:rPr>
                        <a:t> HESAPLANMA ŞEKLİ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SPEK TUTARININ % 5’İ İLE</a:t>
                      </a: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1.2.3.4.5 BÖLGELERDE ASGARİ ÜCRETE KADAR KAZANCIN % 15,5’İ</a:t>
                      </a: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6. BÖLGEDE ASGARİ ÜCRETE KADAR OLAN KAZANCIN % 29,5’İ</a:t>
                      </a: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GEMİ YATIRIMLARINDA ASGARİ ÜCRETE KADAR KAZANCIN % 15,5’İ</a:t>
                      </a:r>
                    </a:p>
                  </a:txBody>
                  <a:tcPr marL="79275" marR="8808" marT="8808" marB="0" anchor="ctr"/>
                </a:tc>
                <a:extLst>
                  <a:ext uri="{0D108BD9-81ED-4DB2-BD59-A6C34878D82A}">
                    <a16:rowId xmlns:a16="http://schemas.microsoft.com/office/drawing/2014/main" val="10012"/>
                  </a:ext>
                </a:extLst>
              </a:tr>
              <a:tr h="321295">
                <a:tc>
                  <a:txBody>
                    <a:bodyPr/>
                    <a:lstStyle/>
                    <a:p>
                      <a:pPr algn="l" fontAlgn="ctr"/>
                      <a:r>
                        <a:rPr lang="tr-TR" sz="1000" u="none" strike="noStrike" dirty="0">
                          <a:effectLst/>
                        </a:rPr>
                        <a:t>30 GÜNLÜK </a:t>
                      </a:r>
                      <a:r>
                        <a:rPr lang="tr-TR" sz="1000" u="sng" strike="noStrike" dirty="0">
                          <a:effectLst/>
                        </a:rPr>
                        <a:t>ALT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000" b="1" u="none" strike="noStrike" kern="1200" dirty="0">
                          <a:solidFill>
                            <a:schemeClr val="dk1"/>
                          </a:solidFill>
                          <a:effectLst/>
                          <a:latin typeface="+mn-lt"/>
                          <a:ea typeface="+mn-ea"/>
                          <a:cs typeface="+mn-cs"/>
                        </a:rPr>
                        <a:t>1.2.3.4.5 BÖLGELERDE = </a:t>
                      </a:r>
                      <a:r>
                        <a:rPr lang="tr-TR" sz="1000" b="1" u="none" strike="noStrike" kern="1200" noProof="0" dirty="0">
                          <a:solidFill>
                            <a:schemeClr val="dk1"/>
                          </a:solidFill>
                          <a:effectLst/>
                          <a:latin typeface="+mn-lt"/>
                          <a:ea typeface="+mn-ea"/>
                          <a:cs typeface="+mn-cs"/>
                        </a:rPr>
                        <a:t>1.326,56 </a:t>
                      </a:r>
                      <a:r>
                        <a:rPr lang="tr-TR" sz="1000" b="1" u="none" strike="noStrike" kern="1200" dirty="0">
                          <a:solidFill>
                            <a:schemeClr val="dk1"/>
                          </a:solidFill>
                          <a:effectLst/>
                          <a:latin typeface="+mn-lt"/>
                          <a:ea typeface="+mn-ea"/>
                          <a:cs typeface="+mn-cs"/>
                        </a:rPr>
                        <a:t> TL</a:t>
                      </a:r>
                    </a:p>
                    <a:p>
                      <a:pPr marL="0" algn="l" defTabSz="914400" rtl="0" eaLnBrk="1" fontAlgn="ctr" latinLnBrk="0" hangingPunct="1"/>
                      <a:r>
                        <a:rPr lang="tr-TR" sz="1000" b="1" u="none" strike="noStrike" kern="1200" dirty="0">
                          <a:solidFill>
                            <a:schemeClr val="dk1"/>
                          </a:solidFill>
                          <a:effectLst/>
                          <a:latin typeface="+mn-lt"/>
                          <a:ea typeface="+mn-ea"/>
                          <a:cs typeface="+mn-cs"/>
                        </a:rPr>
                        <a:t>6. BÖLGEDE =2.232,50 TL</a:t>
                      </a:r>
                    </a:p>
                  </a:txBody>
                  <a:tcPr marL="79275" marR="8808" marT="8808" marB="0" anchor="ctr"/>
                </a:tc>
                <a:extLst>
                  <a:ext uri="{0D108BD9-81ED-4DB2-BD59-A6C34878D82A}">
                    <a16:rowId xmlns:a16="http://schemas.microsoft.com/office/drawing/2014/main" val="10013"/>
                  </a:ext>
                </a:extLst>
              </a:tr>
              <a:tr h="32129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30 GÜNLÜK </a:t>
                      </a:r>
                      <a:r>
                        <a:rPr lang="tr-TR" sz="1000" u="sng" strike="noStrike" dirty="0">
                          <a:effectLst/>
                        </a:rPr>
                        <a:t>ÜST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 </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1.2.3.4.5 BÖLGELERDE =3.429,63 TL</a:t>
                      </a:r>
                    </a:p>
                    <a:p>
                      <a:pPr marL="0" algn="l" defTabSz="914400" rtl="0" eaLnBrk="1" fontAlgn="ctr" latinLnBrk="0" hangingPunct="1"/>
                      <a:r>
                        <a:rPr lang="tr-TR" sz="1000" b="1" u="none" strike="noStrike" kern="1200" dirty="0">
                          <a:solidFill>
                            <a:schemeClr val="dk1"/>
                          </a:solidFill>
                          <a:effectLst/>
                          <a:latin typeface="+mn-lt"/>
                          <a:ea typeface="+mn-ea"/>
                          <a:cs typeface="+mn-cs"/>
                        </a:rPr>
                        <a:t>6. BÖLGEDE =4.335,58 TL</a:t>
                      </a:r>
                    </a:p>
                  </a:txBody>
                  <a:tcPr marL="79275" marR="8808" marT="8808" marB="0" anchor="ctr"/>
                </a:tc>
                <a:extLst>
                  <a:ext uri="{0D108BD9-81ED-4DB2-BD59-A6C34878D82A}">
                    <a16:rowId xmlns:a16="http://schemas.microsoft.com/office/drawing/2014/main" val="10014"/>
                  </a:ext>
                </a:extLst>
              </a:tr>
              <a:tr h="321295">
                <a:tc>
                  <a:txBody>
                    <a:bodyPr/>
                    <a:lstStyle/>
                    <a:p>
                      <a:pPr algn="l" fontAlgn="ctr"/>
                      <a:r>
                        <a:rPr lang="tr-TR" sz="1000" u="none" strike="noStrike" dirty="0">
                          <a:effectLst/>
                        </a:rPr>
                        <a:t>SÜRE SINIRI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YATIRIMIN YAPILDIĞI BÖLGEYE GÖRE</a:t>
                      </a:r>
                      <a:br>
                        <a:rPr lang="tr-TR" sz="1000" b="1" u="none" strike="noStrike" kern="1200" dirty="0">
                          <a:solidFill>
                            <a:schemeClr val="dk1"/>
                          </a:solidFill>
                          <a:effectLst/>
                          <a:latin typeface="+mn-lt"/>
                          <a:ea typeface="+mn-ea"/>
                          <a:cs typeface="+mn-cs"/>
                        </a:rPr>
                      </a:br>
                      <a:r>
                        <a:rPr lang="tr-TR" sz="1000" b="1" u="none" strike="noStrike" kern="1200" dirty="0">
                          <a:solidFill>
                            <a:schemeClr val="dk1"/>
                          </a:solidFill>
                          <a:effectLst/>
                          <a:latin typeface="+mn-lt"/>
                          <a:ea typeface="+mn-ea"/>
                          <a:cs typeface="+mn-cs"/>
                        </a:rPr>
                        <a:t>2 İLA 12 YIL ARASINDA</a:t>
                      </a:r>
                    </a:p>
                  </a:txBody>
                  <a:tcPr marL="79275" marR="8808" marT="8808" marB="0" anchor="ctr"/>
                </a:tc>
                <a:extLst>
                  <a:ext uri="{0D108BD9-81ED-4DB2-BD59-A6C34878D82A}">
                    <a16:rowId xmlns:a16="http://schemas.microsoft.com/office/drawing/2014/main" val="10015"/>
                  </a:ext>
                </a:extLst>
              </a:tr>
            </a:tbl>
          </a:graphicData>
        </a:graphic>
      </p:graphicFrame>
      <p:pic>
        <p:nvPicPr>
          <p:cNvPr id="3" name="Resim 2">
            <a:extLst>
              <a:ext uri="{FF2B5EF4-FFF2-40B4-BE49-F238E27FC236}">
                <a16:creationId xmlns:a16="http://schemas.microsoft.com/office/drawing/2014/main" id="{8796FFAD-F3DF-E2F9-80F3-A7BB1DA475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02090" y="5354999"/>
            <a:ext cx="3400353" cy="1913802"/>
          </a:xfrm>
          <a:prstGeom prst="rect">
            <a:avLst/>
          </a:prstGeom>
        </p:spPr>
      </p:pic>
    </p:spTree>
    <p:extLst>
      <p:ext uri="{BB962C8B-B14F-4D97-AF65-F5344CB8AC3E}">
        <p14:creationId xmlns:p14="http://schemas.microsoft.com/office/powerpoint/2010/main" val="471957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p>
        </p:txBody>
      </p:sp>
      <p:sp>
        <p:nvSpPr>
          <p:cNvPr id="3" name="İçerik Yer Tutucusu 2"/>
          <p:cNvSpPr>
            <a:spLocks noGrp="1"/>
          </p:cNvSpPr>
          <p:nvPr>
            <p:ph idx="1"/>
          </p:nvPr>
        </p:nvSpPr>
        <p:spPr>
          <a:xfrm>
            <a:off x="579581" y="1690688"/>
            <a:ext cx="10515600" cy="4351338"/>
          </a:xfrm>
        </p:spPr>
        <p:txBody>
          <a:bodyPr>
            <a:normAutofit fontScale="92500" lnSpcReduction="10000"/>
          </a:bodyPr>
          <a:lstStyle/>
          <a:p>
            <a:pPr marL="0" indent="0" algn="ctr">
              <a:buNone/>
            </a:pPr>
            <a:r>
              <a:rPr lang="tr-TR" b="1" dirty="0">
                <a:solidFill>
                  <a:schemeClr val="accent5">
                    <a:lumMod val="75000"/>
                  </a:schemeClr>
                </a:solidFill>
              </a:rPr>
              <a:t>TEŞVİKTEN YARARLANMA ŞARTLARI</a:t>
            </a:r>
          </a:p>
          <a:p>
            <a:r>
              <a:rPr lang="tr-TR" dirty="0"/>
              <a:t>Özel sektör işvereni olması</a:t>
            </a:r>
          </a:p>
          <a:p>
            <a:r>
              <a:rPr lang="tr-TR" dirty="0"/>
              <a:t>Sanayi ve Teknoloji Bakanlığınca düzenlenen yatırım teşvik belgesinin alınmış olması</a:t>
            </a:r>
          </a:p>
          <a:p>
            <a:r>
              <a:rPr lang="tr-TR" dirty="0"/>
              <a:t>Yatırım Teşvik Belgesinin tamamlama vizesinin yapılmış olması (Gemi Yatırımları hariç)</a:t>
            </a:r>
          </a:p>
          <a:p>
            <a:r>
              <a:rPr lang="tr-TR" dirty="0" err="1"/>
              <a:t>MUHSGK’nın</a:t>
            </a:r>
            <a:r>
              <a:rPr lang="tr-TR" dirty="0"/>
              <a:t> </a:t>
            </a:r>
            <a:r>
              <a:rPr lang="tr-TR" b="1" u="sng" dirty="0"/>
              <a:t>25510 veya 16322 ya da 26322 sayılı Kanun numarası </a:t>
            </a:r>
            <a:r>
              <a:rPr lang="tr-TR" dirty="0"/>
              <a:t>seçilerek yasal süresi içinde gönderilmesi (Gemi yatırımları için 16322 sayılı Kanun numarası)</a:t>
            </a:r>
          </a:p>
          <a:p>
            <a:r>
              <a:rPr lang="tr-TR" dirty="0"/>
              <a:t>Tahakkuk eden primlerin yasal süresi içerisinde ödenmesi</a:t>
            </a:r>
          </a:p>
          <a:p>
            <a:r>
              <a:rPr lang="tr-TR" sz="2400" b="1" dirty="0">
                <a:solidFill>
                  <a:prstClr val="black"/>
                </a:solidFill>
              </a:rPr>
              <a:t> </a:t>
            </a:r>
            <a:r>
              <a:rPr lang="tr-TR" dirty="0">
                <a:solidFill>
                  <a:prstClr val="black"/>
                </a:solidFill>
              </a:rPr>
              <a:t>İşyerinin ödeme vadesi geçmiş borcunun bulunmaması</a:t>
            </a:r>
          </a:p>
          <a:p>
            <a:pPr marL="0" indent="0">
              <a:buNone/>
            </a:pPr>
            <a:endParaRPr lang="tr-TR" dirty="0"/>
          </a:p>
          <a:p>
            <a:pPr marL="0" indent="0">
              <a:buNone/>
            </a:pPr>
            <a:endParaRPr lang="tr-TR" dirty="0"/>
          </a:p>
        </p:txBody>
      </p:sp>
      <p:pic>
        <p:nvPicPr>
          <p:cNvPr id="4" name="Resim 3">
            <a:extLst>
              <a:ext uri="{FF2B5EF4-FFF2-40B4-BE49-F238E27FC236}">
                <a16:creationId xmlns:a16="http://schemas.microsoft.com/office/drawing/2014/main" id="{32D83672-AC3E-8C73-A7D6-73CDBA1D28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300764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p:txBody>
          <a:bodyPr>
            <a:normAutofit fontScale="92500" lnSpcReduction="20000"/>
          </a:bodyPr>
          <a:lstStyle/>
          <a:p>
            <a:pPr lvl="0" algn="ctr"/>
            <a:r>
              <a:rPr lang="tr-TR" b="1" dirty="0">
                <a:solidFill>
                  <a:schemeClr val="accent5">
                    <a:lumMod val="75000"/>
                  </a:schemeClr>
                </a:solidFill>
              </a:rPr>
              <a:t>TEŞVİKTEN YARARLANMA ŞARTLARI</a:t>
            </a:r>
          </a:p>
          <a:p>
            <a:r>
              <a:rPr lang="tr-TR" dirty="0"/>
              <a:t>İşverenin Türkiye genelinde ödeme süresi geçmiş prim, işsizlik sigortası primi, idari para cezası ile bunlara ilişkin gecikme cezası ve gecikme zammı borcu ile işverenin gerçek kişi olması halinde ayrıca 5510 sayılı Kanunun 4/1-b kapsamındaki borçları toplamının brüt asgari ücretten fazla olmaması veya yapılandırılmış ya da taksitlendirilmiş olması,</a:t>
            </a:r>
          </a:p>
          <a:p>
            <a:r>
              <a:rPr lang="tr-TR" dirty="0"/>
              <a:t>Yapılandırma veya taksitlendirme işlemlerinin bozulmamış olması,</a:t>
            </a:r>
          </a:p>
          <a:p>
            <a:r>
              <a:rPr lang="tr-TR" dirty="0"/>
              <a:t>Tahakkuk eden primlerin yasal süresi içerisinde ödenmesi,</a:t>
            </a:r>
          </a:p>
          <a:p>
            <a:r>
              <a:rPr lang="tr-TR" dirty="0"/>
              <a:t>Kayıt dışı sigortalı çalıştırıldığı ya da sahte sigortalı bildiriminde bulunulduğu yönünde bir tespitin yapılmamış olması,</a:t>
            </a:r>
          </a:p>
          <a:p>
            <a:r>
              <a:rPr lang="tr-TR" dirty="0"/>
              <a:t>6183 sayılı Kanunun 22/A maddesi uyarınca vadesi geçmiş vergi borcunun bulunmaması,</a:t>
            </a:r>
          </a:p>
          <a:p>
            <a:pPr marL="0" indent="0">
              <a:buNone/>
            </a:pPr>
            <a:endParaRPr lang="tr-TR" dirty="0"/>
          </a:p>
          <a:p>
            <a:endParaRPr lang="tr-TR" dirty="0"/>
          </a:p>
        </p:txBody>
      </p:sp>
      <p:pic>
        <p:nvPicPr>
          <p:cNvPr id="4" name="Resim 3">
            <a:extLst>
              <a:ext uri="{FF2B5EF4-FFF2-40B4-BE49-F238E27FC236}">
                <a16:creationId xmlns:a16="http://schemas.microsoft.com/office/drawing/2014/main" id="{6F093F77-BFAA-6B14-CE39-24D90DC776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6086870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p:txBody>
          <a:bodyPr>
            <a:normAutofit/>
          </a:bodyPr>
          <a:lstStyle/>
          <a:p>
            <a:pPr marL="342900" indent="-342900">
              <a:lnSpc>
                <a:spcPct val="80000"/>
              </a:lnSpc>
            </a:pPr>
            <a:r>
              <a:rPr lang="tr-TR" b="1" dirty="0">
                <a:solidFill>
                  <a:schemeClr val="accent5">
                    <a:lumMod val="75000"/>
                  </a:schemeClr>
                </a:solidFill>
              </a:rPr>
              <a:t>İşverenlere Verilen Devlet Yardımı, Teşvik Ve Desteklerde Sosyal Güvenlik Kurumundan Alınacak Borcu Yoktur Belgesinin Düzenlenmesine İlişkin Usul Ve Esaslara Dair Tebliğ uyarınca</a:t>
            </a:r>
            <a:r>
              <a:rPr lang="tr-TR" dirty="0"/>
              <a:t>;</a:t>
            </a:r>
          </a:p>
          <a:p>
            <a:pPr marL="0" indent="0">
              <a:lnSpc>
                <a:spcPct val="80000"/>
              </a:lnSpc>
              <a:buNone/>
            </a:pPr>
            <a:r>
              <a:rPr lang="tr-TR" dirty="0"/>
              <a:t>-Ödeme vadesi geçmiş borcu 1 asgari ücretten fazla olduğu indirimden yararlanıldıktan sonra fark edilen işverenlerden vadesi geçmiş borçlarının ödenmesi bir ay süreli tebligat ile işverenlerden istenilir.</a:t>
            </a:r>
          </a:p>
          <a:p>
            <a:pPr marL="0" indent="0">
              <a:lnSpc>
                <a:spcPct val="80000"/>
              </a:lnSpc>
              <a:buNone/>
            </a:pPr>
            <a:r>
              <a:rPr lang="tr-TR" dirty="0"/>
              <a:t>-Söz konusu borçların bu süre içerisinde tam olarak ödenmesi halinde indirimden usulüne uygun yararlanılmış kabul edilir, aksi halde yararlanılan indirim tutarları gecikme zammıyla birlikte işverenlerden geri alınır.</a:t>
            </a:r>
          </a:p>
          <a:p>
            <a:pPr marL="0" indent="0">
              <a:buNone/>
            </a:pPr>
            <a:endParaRPr lang="tr-TR" dirty="0"/>
          </a:p>
          <a:p>
            <a:endParaRPr lang="tr-TR" dirty="0"/>
          </a:p>
        </p:txBody>
      </p:sp>
      <p:pic>
        <p:nvPicPr>
          <p:cNvPr id="4" name="Resim 3">
            <a:extLst>
              <a:ext uri="{FF2B5EF4-FFF2-40B4-BE49-F238E27FC236}">
                <a16:creationId xmlns:a16="http://schemas.microsoft.com/office/drawing/2014/main" id="{00CE0DE4-FA1E-163D-776E-533E8CA5A0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819564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p:txBody>
          <a:bodyPr>
            <a:normAutofit fontScale="92500" lnSpcReduction="10000"/>
          </a:bodyPr>
          <a:lstStyle/>
          <a:p>
            <a:pPr algn="ctr"/>
            <a:r>
              <a:rPr lang="tr-TR" b="1" dirty="0">
                <a:solidFill>
                  <a:schemeClr val="accent5">
                    <a:lumMod val="75000"/>
                  </a:schemeClr>
                </a:solidFill>
              </a:rPr>
              <a:t>SEÇİLECEK KANUN NUMARASI</a:t>
            </a:r>
          </a:p>
          <a:p>
            <a:r>
              <a:rPr lang="tr-TR" dirty="0"/>
              <a:t>Yatırım teşvik belgesini;</a:t>
            </a:r>
          </a:p>
          <a:p>
            <a:r>
              <a:rPr lang="tr-TR" dirty="0">
                <a:highlight>
                  <a:srgbClr val="00FFFF"/>
                </a:highlight>
              </a:rPr>
              <a:t>1/1/2012 tarihinden önce almış işverenler </a:t>
            </a:r>
            <a:r>
              <a:rPr lang="tr-TR" dirty="0"/>
              <a:t>aylık prim ve hizmet belgelerini 25510 sayılı Kanun numarasını seçerek,</a:t>
            </a:r>
          </a:p>
          <a:p>
            <a:r>
              <a:rPr lang="de-DE" dirty="0">
                <a:highlight>
                  <a:srgbClr val="FFFF00"/>
                </a:highlight>
              </a:rPr>
              <a:t>1/1/2012 tarihinden </a:t>
            </a:r>
            <a:r>
              <a:rPr lang="tr-TR" dirty="0">
                <a:highlight>
                  <a:srgbClr val="FFFF00"/>
                </a:highlight>
              </a:rPr>
              <a:t>sonra</a:t>
            </a:r>
            <a:r>
              <a:rPr lang="de-DE" dirty="0">
                <a:highlight>
                  <a:srgbClr val="FFFF00"/>
                </a:highlight>
              </a:rPr>
              <a:t> almış işverenler</a:t>
            </a:r>
            <a:r>
              <a:rPr lang="tr-TR" dirty="0"/>
              <a:t>;</a:t>
            </a:r>
          </a:p>
          <a:p>
            <a:pPr marL="0" indent="0">
              <a:buNone/>
            </a:pPr>
            <a:r>
              <a:rPr lang="tr-TR" dirty="0"/>
              <a:t>- 1 ila 5. bölgelerde faaliyet gösteriyorlar ise 16322 sayılı </a:t>
            </a:r>
          </a:p>
          <a:p>
            <a:pPr marL="0" indent="0">
              <a:buNone/>
            </a:pPr>
            <a:r>
              <a:rPr lang="tr-TR" dirty="0"/>
              <a:t>-6. bölgelerde faaliyet gösteriyor ise 26322 sayılı</a:t>
            </a:r>
          </a:p>
          <a:p>
            <a:pPr marL="0" indent="0">
              <a:buNone/>
            </a:pPr>
            <a:r>
              <a:rPr lang="tr-TR" dirty="0"/>
              <a:t>Kanun numarasını seçerek göndereceklerdir.</a:t>
            </a:r>
          </a:p>
          <a:p>
            <a:pPr marL="0" indent="0">
              <a:buNone/>
            </a:pPr>
            <a:r>
              <a:rPr lang="tr-TR" dirty="0"/>
              <a:t>Gemi yatırımları için yatırımın hangi bölgede yapıldığı üzerinde durulmaksızın 16322 sayılı kanun numarası seçilecektir.</a:t>
            </a:r>
            <a:r>
              <a:rPr lang="de-DE" dirty="0"/>
              <a:t> </a:t>
            </a:r>
            <a:endParaRPr lang="tr-TR" dirty="0"/>
          </a:p>
          <a:p>
            <a:pPr marL="0" indent="0">
              <a:buNone/>
            </a:pPr>
            <a:endParaRPr lang="tr-TR" dirty="0"/>
          </a:p>
        </p:txBody>
      </p:sp>
      <p:pic>
        <p:nvPicPr>
          <p:cNvPr id="4" name="Resim 3">
            <a:extLst>
              <a:ext uri="{FF2B5EF4-FFF2-40B4-BE49-F238E27FC236}">
                <a16:creationId xmlns:a16="http://schemas.microsoft.com/office/drawing/2014/main" id="{EC74AAA8-2DCB-62C8-EE28-1FBC42738D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1933742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6"/>
            <a:ext cx="10515600" cy="728384"/>
          </a:xfrm>
        </p:spPr>
        <p:txBody>
          <a:bodyPr/>
          <a:lstStyle/>
          <a:p>
            <a:r>
              <a:rPr lang="tr-TR" b="1" dirty="0">
                <a:solidFill>
                  <a:schemeClr val="accent2"/>
                </a:solidFill>
              </a:rPr>
              <a:t>YATIRIM TEŞVİKİ (25510/16322/26322)</a:t>
            </a:r>
            <a:endParaRPr lang="tr-TR" dirty="0">
              <a:solidFill>
                <a:schemeClr val="accent2"/>
              </a:solidFill>
            </a:endParaRP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45272959"/>
              </p:ext>
            </p:extLst>
          </p:nvPr>
        </p:nvGraphicFramePr>
        <p:xfrm>
          <a:off x="2297721" y="1116348"/>
          <a:ext cx="7092463" cy="5225193"/>
        </p:xfrm>
        <a:graphic>
          <a:graphicData uri="http://schemas.openxmlformats.org/drawingml/2006/table">
            <a:tbl>
              <a:tblPr/>
              <a:tblGrid>
                <a:gridCol w="1182077">
                  <a:extLst>
                    <a:ext uri="{9D8B030D-6E8A-4147-A177-3AD203B41FA5}">
                      <a16:colId xmlns:a16="http://schemas.microsoft.com/office/drawing/2014/main" val="1922235992"/>
                    </a:ext>
                  </a:extLst>
                </a:gridCol>
                <a:gridCol w="1182077">
                  <a:extLst>
                    <a:ext uri="{9D8B030D-6E8A-4147-A177-3AD203B41FA5}">
                      <a16:colId xmlns:a16="http://schemas.microsoft.com/office/drawing/2014/main" val="2349715737"/>
                    </a:ext>
                  </a:extLst>
                </a:gridCol>
                <a:gridCol w="1174660">
                  <a:extLst>
                    <a:ext uri="{9D8B030D-6E8A-4147-A177-3AD203B41FA5}">
                      <a16:colId xmlns:a16="http://schemas.microsoft.com/office/drawing/2014/main" val="887592012"/>
                    </a:ext>
                  </a:extLst>
                </a:gridCol>
                <a:gridCol w="1137588">
                  <a:extLst>
                    <a:ext uri="{9D8B030D-6E8A-4147-A177-3AD203B41FA5}">
                      <a16:colId xmlns:a16="http://schemas.microsoft.com/office/drawing/2014/main" val="644218574"/>
                    </a:ext>
                  </a:extLst>
                </a:gridCol>
                <a:gridCol w="1233984">
                  <a:extLst>
                    <a:ext uri="{9D8B030D-6E8A-4147-A177-3AD203B41FA5}">
                      <a16:colId xmlns:a16="http://schemas.microsoft.com/office/drawing/2014/main" val="3454167139"/>
                    </a:ext>
                  </a:extLst>
                </a:gridCol>
                <a:gridCol w="1182077">
                  <a:extLst>
                    <a:ext uri="{9D8B030D-6E8A-4147-A177-3AD203B41FA5}">
                      <a16:colId xmlns:a16="http://schemas.microsoft.com/office/drawing/2014/main" val="2440008429"/>
                    </a:ext>
                  </a:extLst>
                </a:gridCol>
              </a:tblGrid>
              <a:tr h="0">
                <a:tc>
                  <a:txBody>
                    <a:bodyPr/>
                    <a:lstStyle/>
                    <a:p>
                      <a:pPr algn="ctr" fontAlgn="t"/>
                      <a:r>
                        <a:rPr lang="tr-TR" sz="1050" b="1" dirty="0">
                          <a:solidFill>
                            <a:srgbClr val="363636"/>
                          </a:solidFill>
                          <a:effectLst/>
                        </a:rPr>
                        <a:t>1. BÖLGE</a:t>
                      </a:r>
                    </a:p>
                  </a:txBody>
                  <a:tcPr marL="38851" marR="38851" marT="19426" marB="19426">
                    <a:lnL>
                      <a:noFill/>
                    </a:lnL>
                    <a:lnR w="7620" cap="flat" cmpd="sng" algn="ctr">
                      <a:solidFill>
                        <a:srgbClr val="DBDBDB"/>
                      </a:solidFill>
                      <a:prstDash val="solid"/>
                      <a:round/>
                      <a:headEnd type="none" w="med" len="med"/>
                      <a:tailEnd type="none" w="med" len="med"/>
                    </a:lnR>
                    <a:lnB w="7620" cap="flat" cmpd="sng" algn="ctr">
                      <a:solidFill>
                        <a:srgbClr val="DBDBDB"/>
                      </a:solidFill>
                      <a:prstDash val="solid"/>
                      <a:round/>
                      <a:headEnd type="none" w="med" len="med"/>
                      <a:tailEnd type="none" w="med" len="med"/>
                    </a:lnB>
                    <a:solidFill>
                      <a:srgbClr val="FFFFFF"/>
                    </a:solidFill>
                  </a:tcPr>
                </a:tc>
                <a:tc>
                  <a:txBody>
                    <a:bodyPr/>
                    <a:lstStyle/>
                    <a:p>
                      <a:pPr algn="ctr" fontAlgn="t"/>
                      <a:r>
                        <a:rPr lang="tr-TR" sz="1050" b="1" dirty="0">
                          <a:solidFill>
                            <a:srgbClr val="363636"/>
                          </a:solidFill>
                          <a:effectLst/>
                        </a:rPr>
                        <a:t>2.BÖLGE</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B w="7620" cap="flat" cmpd="sng" algn="ctr">
                      <a:solidFill>
                        <a:srgbClr val="DBDBDB"/>
                      </a:solidFill>
                      <a:prstDash val="solid"/>
                      <a:round/>
                      <a:headEnd type="none" w="med" len="med"/>
                      <a:tailEnd type="none" w="med" len="med"/>
                    </a:lnB>
                    <a:solidFill>
                      <a:srgbClr val="FFFFFF"/>
                    </a:solidFill>
                  </a:tcPr>
                </a:tc>
                <a:tc>
                  <a:txBody>
                    <a:bodyPr/>
                    <a:lstStyle/>
                    <a:p>
                      <a:pPr algn="ctr" fontAlgn="t"/>
                      <a:r>
                        <a:rPr lang="tr-TR" sz="1050" b="1" dirty="0">
                          <a:solidFill>
                            <a:srgbClr val="363636"/>
                          </a:solidFill>
                          <a:effectLst/>
                        </a:rPr>
                        <a:t>3.BÖLGE</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B w="7620" cap="flat" cmpd="sng" algn="ctr">
                      <a:solidFill>
                        <a:srgbClr val="DBDBDB"/>
                      </a:solidFill>
                      <a:prstDash val="solid"/>
                      <a:round/>
                      <a:headEnd type="none" w="med" len="med"/>
                      <a:tailEnd type="none" w="med" len="med"/>
                    </a:lnB>
                    <a:solidFill>
                      <a:srgbClr val="FFFFFF"/>
                    </a:solidFill>
                  </a:tcPr>
                </a:tc>
                <a:tc>
                  <a:txBody>
                    <a:bodyPr/>
                    <a:lstStyle/>
                    <a:p>
                      <a:pPr algn="ctr" fontAlgn="t"/>
                      <a:r>
                        <a:rPr lang="tr-TR" sz="1050" b="1" dirty="0">
                          <a:solidFill>
                            <a:srgbClr val="363636"/>
                          </a:solidFill>
                          <a:effectLst/>
                        </a:rPr>
                        <a:t>4.BÖLGE</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B w="7620" cap="flat" cmpd="sng" algn="ctr">
                      <a:solidFill>
                        <a:srgbClr val="DBDBDB"/>
                      </a:solidFill>
                      <a:prstDash val="solid"/>
                      <a:round/>
                      <a:headEnd type="none" w="med" len="med"/>
                      <a:tailEnd type="none" w="med" len="med"/>
                    </a:lnB>
                    <a:solidFill>
                      <a:srgbClr val="FFFFFF"/>
                    </a:solidFill>
                  </a:tcPr>
                </a:tc>
                <a:tc>
                  <a:txBody>
                    <a:bodyPr/>
                    <a:lstStyle/>
                    <a:p>
                      <a:pPr algn="ctr" fontAlgn="t"/>
                      <a:r>
                        <a:rPr lang="tr-TR" sz="1050" b="1" dirty="0">
                          <a:solidFill>
                            <a:srgbClr val="363636"/>
                          </a:solidFill>
                          <a:effectLst/>
                        </a:rPr>
                        <a:t>5.BÖLGE</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B w="7620" cap="flat" cmpd="sng" algn="ctr">
                      <a:solidFill>
                        <a:srgbClr val="DBDBDB"/>
                      </a:solidFill>
                      <a:prstDash val="solid"/>
                      <a:round/>
                      <a:headEnd type="none" w="med" len="med"/>
                      <a:tailEnd type="none" w="med" len="med"/>
                    </a:lnB>
                    <a:solidFill>
                      <a:srgbClr val="FFFFFF"/>
                    </a:solidFill>
                  </a:tcPr>
                </a:tc>
                <a:tc>
                  <a:txBody>
                    <a:bodyPr/>
                    <a:lstStyle/>
                    <a:p>
                      <a:pPr algn="ctr" fontAlgn="t"/>
                      <a:r>
                        <a:rPr lang="tr-TR" sz="1050" b="1" dirty="0">
                          <a:solidFill>
                            <a:srgbClr val="363636"/>
                          </a:solidFill>
                          <a:effectLst/>
                        </a:rPr>
                        <a:t>6. BÖLGE</a:t>
                      </a:r>
                    </a:p>
                  </a:txBody>
                  <a:tcPr marL="38851" marR="38851" marT="19426" marB="19426">
                    <a:lnL w="7620" cap="flat" cmpd="sng" algn="ctr">
                      <a:solidFill>
                        <a:srgbClr val="DBDBDB"/>
                      </a:solidFill>
                      <a:prstDash val="solid"/>
                      <a:round/>
                      <a:headEnd type="none" w="med" len="med"/>
                      <a:tailEnd type="none" w="med" len="med"/>
                    </a:lnL>
                    <a:lnR>
                      <a:noFill/>
                    </a:lnR>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3598867107"/>
                  </a:ext>
                </a:extLst>
              </a:tr>
              <a:tr h="263731">
                <a:tc>
                  <a:txBody>
                    <a:bodyPr/>
                    <a:lstStyle/>
                    <a:p>
                      <a:pPr algn="l" fontAlgn="t"/>
                      <a:r>
                        <a:rPr lang="tr-TR" sz="1050" b="1" dirty="0">
                          <a:effectLst/>
                        </a:rPr>
                        <a:t>Ankara</a:t>
                      </a: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Adana</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Balıkesir</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Afyonkarahisar</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Adıyaman</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Ağrı</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1621432429"/>
                  </a:ext>
                </a:extLst>
              </a:tr>
              <a:tr h="228582">
                <a:tc>
                  <a:txBody>
                    <a:bodyPr/>
                    <a:lstStyle/>
                    <a:p>
                      <a:pPr algn="l" fontAlgn="t"/>
                      <a:r>
                        <a:rPr lang="tr-TR" sz="1050" b="1" dirty="0">
                          <a:effectLst/>
                        </a:rPr>
                        <a:t>Antalya</a:t>
                      </a: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Aydın</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Bilecik</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Amasya</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Aksaray</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Ardahan</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453329051"/>
                  </a:ext>
                </a:extLst>
              </a:tr>
              <a:tr h="228582">
                <a:tc>
                  <a:txBody>
                    <a:bodyPr/>
                    <a:lstStyle/>
                    <a:p>
                      <a:pPr algn="l" fontAlgn="t"/>
                      <a:r>
                        <a:rPr lang="tr-TR" sz="1050" b="1">
                          <a:effectLst/>
                        </a:rPr>
                        <a:t>Bursa</a:t>
                      </a: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Bolu</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Burdur</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Artvin</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Bayburt</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Batman</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1797648561"/>
                  </a:ext>
                </a:extLst>
              </a:tr>
              <a:tr h="715840">
                <a:tc>
                  <a:txBody>
                    <a:bodyPr/>
                    <a:lstStyle/>
                    <a:p>
                      <a:pPr algn="l" fontAlgn="t"/>
                      <a:r>
                        <a:rPr lang="tr-TR" sz="1050" b="1" dirty="0">
                          <a:effectLst/>
                        </a:rPr>
                        <a:t>Eskişehir</a:t>
                      </a: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Çanakkale (Bozcaada ve Gökçeada İlçeleri Hariç)</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Gaziantep</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Bartın</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Çankırı</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Bingöl</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2599482818"/>
                  </a:ext>
                </a:extLst>
              </a:tr>
              <a:tr h="228582">
                <a:tc>
                  <a:txBody>
                    <a:bodyPr/>
                    <a:lstStyle/>
                    <a:p>
                      <a:pPr algn="l" fontAlgn="t"/>
                      <a:r>
                        <a:rPr lang="tr-TR" sz="1050" b="1">
                          <a:effectLst/>
                        </a:rPr>
                        <a:t>İstanbul</a:t>
                      </a: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Denizli</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Karabük</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Çorum</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Erzurum</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Bitlis</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987374950"/>
                  </a:ext>
                </a:extLst>
              </a:tr>
              <a:tr h="228582">
                <a:tc>
                  <a:txBody>
                    <a:bodyPr/>
                    <a:lstStyle/>
                    <a:p>
                      <a:pPr algn="l" fontAlgn="t"/>
                      <a:r>
                        <a:rPr lang="tr-TR" sz="1050" b="1" dirty="0">
                          <a:effectLst/>
                        </a:rPr>
                        <a:t>İzmir</a:t>
                      </a: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Edirne</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Karaman</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Düzce</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Giresun</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Diyarbakır</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3540488547"/>
                  </a:ext>
                </a:extLst>
              </a:tr>
              <a:tr h="263731">
                <a:tc>
                  <a:txBody>
                    <a:bodyPr/>
                    <a:lstStyle/>
                    <a:p>
                      <a:pPr algn="l" fontAlgn="t"/>
                      <a:r>
                        <a:rPr lang="tr-TR" sz="1050" b="1" dirty="0">
                          <a:effectLst/>
                        </a:rPr>
                        <a:t>Kocaeli</a:t>
                      </a: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Isparta</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Manisa</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Elazığ</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Gümüşhane</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Hakkari</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1235326196"/>
                  </a:ext>
                </a:extLst>
              </a:tr>
              <a:tr h="263731">
                <a:tc>
                  <a:txBody>
                    <a:bodyPr/>
                    <a:lstStyle/>
                    <a:p>
                      <a:pPr algn="l" fontAlgn="t"/>
                      <a:r>
                        <a:rPr lang="tr-TR" sz="1050" b="1">
                          <a:effectLst/>
                        </a:rPr>
                        <a:t>Muğla</a:t>
                      </a: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Kayseri</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Mersin</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Erzincan</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Kahramanmaraş</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Iğdır</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3830431208"/>
                  </a:ext>
                </a:extLst>
              </a:tr>
              <a:tr h="228582">
                <a:tc>
                  <a:txBody>
                    <a:bodyPr/>
                    <a:lstStyle/>
                    <a:p>
                      <a:pPr algn="l" fontAlgn="t"/>
                      <a:endParaRPr lang="tr-TR" sz="1050" b="1">
                        <a:effectLst/>
                      </a:endParaRP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Kırklareli</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Samsun</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Hatay</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Kilis</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Kars</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3379480509"/>
                  </a:ext>
                </a:extLst>
              </a:tr>
              <a:tr h="263731">
                <a:tc>
                  <a:txBody>
                    <a:bodyPr/>
                    <a:lstStyle/>
                    <a:p>
                      <a:pPr algn="l" fontAlgn="t"/>
                      <a:endParaRPr lang="tr-TR" sz="1050" b="1">
                        <a:effectLst/>
                      </a:endParaRP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Konya</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Trabzon</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Kastamonu</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Niğde</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Mardin</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4092259442"/>
                  </a:ext>
                </a:extLst>
              </a:tr>
              <a:tr h="228582">
                <a:tc>
                  <a:txBody>
                    <a:bodyPr/>
                    <a:lstStyle/>
                    <a:p>
                      <a:pPr algn="l" fontAlgn="t"/>
                      <a:endParaRPr lang="tr-TR" sz="1050" b="1">
                        <a:effectLst/>
                      </a:endParaRP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Sakarya</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Uşak</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Kırıkkale</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Ordu</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Muş</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3697243341"/>
                  </a:ext>
                </a:extLst>
              </a:tr>
              <a:tr h="228582">
                <a:tc>
                  <a:txBody>
                    <a:bodyPr/>
                    <a:lstStyle/>
                    <a:p>
                      <a:pPr algn="l" fontAlgn="t"/>
                      <a:endParaRPr lang="tr-TR" sz="1050" b="1">
                        <a:effectLst/>
                      </a:endParaRP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Tekirdağ</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Zonguldak</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Kırşehir</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Osmaniye</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Siirt</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3018393239"/>
                  </a:ext>
                </a:extLst>
              </a:tr>
              <a:tr h="228582">
                <a:tc>
                  <a:txBody>
                    <a:bodyPr/>
                    <a:lstStyle/>
                    <a:p>
                      <a:pPr algn="l" fontAlgn="t"/>
                      <a:endParaRPr lang="tr-TR" sz="1050" b="1">
                        <a:effectLst/>
                      </a:endParaRP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Yalova</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endParaRPr lang="tr-TR" sz="1050" b="1">
                        <a:effectLst/>
                      </a:endParaRP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Kütahya</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Sinop</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Şanlıurfa</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460699529"/>
                  </a:ext>
                </a:extLst>
              </a:tr>
              <a:tr h="228582">
                <a:tc>
                  <a:txBody>
                    <a:bodyPr/>
                    <a:lstStyle/>
                    <a:p>
                      <a:pPr algn="l" fontAlgn="t"/>
                      <a:endParaRPr lang="tr-TR" sz="1050" b="1">
                        <a:effectLst/>
                      </a:endParaRP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endParaRPr lang="tr-TR" sz="1050" b="1">
                        <a:effectLst/>
                      </a:endParaRP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endParaRPr lang="tr-TR" sz="1050" b="1">
                        <a:effectLst/>
                      </a:endParaRP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Malatya</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a:effectLst/>
                        </a:rPr>
                        <a:t>Tokat</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Şırnak</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1203737479"/>
                  </a:ext>
                </a:extLst>
              </a:tr>
              <a:tr h="354267">
                <a:tc>
                  <a:txBody>
                    <a:bodyPr/>
                    <a:lstStyle/>
                    <a:p>
                      <a:pPr algn="l" fontAlgn="t"/>
                      <a:endParaRPr lang="tr-TR" sz="1050" b="1">
                        <a:effectLst/>
                      </a:endParaRP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endParaRPr lang="tr-TR" sz="1050" b="1">
                        <a:effectLst/>
                      </a:endParaRP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endParaRPr lang="tr-TR" sz="1050" b="1">
                        <a:effectLst/>
                      </a:endParaRP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Nevşehir</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Tunceli</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Van</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3025942098"/>
                  </a:ext>
                </a:extLst>
              </a:tr>
              <a:tr h="489785">
                <a:tc>
                  <a:txBody>
                    <a:bodyPr/>
                    <a:lstStyle/>
                    <a:p>
                      <a:pPr algn="l" fontAlgn="t"/>
                      <a:endParaRPr lang="tr-TR" sz="1050" b="1">
                        <a:effectLst/>
                      </a:endParaRP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endParaRPr lang="tr-TR" sz="1050" b="1">
                        <a:effectLst/>
                      </a:endParaRP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endParaRPr lang="tr-TR" sz="1050" b="1">
                        <a:effectLst/>
                      </a:endParaRP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Rize</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Yozgat</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tc>
                  <a:txBody>
                    <a:bodyPr/>
                    <a:lstStyle/>
                    <a:p>
                      <a:pPr algn="l" fontAlgn="t"/>
                      <a:r>
                        <a:rPr lang="tr-TR" sz="1050" b="1" dirty="0">
                          <a:effectLst/>
                        </a:rPr>
                        <a:t>Bozcaada ve Gökçeada İlçeleri</a:t>
                      </a:r>
                    </a:p>
                  </a:txBody>
                  <a:tcPr marL="38851" marR="38851" marT="19426" marB="19426">
                    <a:lnL w="7620" cap="flat" cmpd="sng" algn="ctr">
                      <a:solidFill>
                        <a:srgbClr val="DBDBDB"/>
                      </a:solidFill>
                      <a:prstDash val="solid"/>
                      <a:round/>
                      <a:headEnd type="none" w="med" len="med"/>
                      <a:tailEnd type="none" w="med" len="med"/>
                    </a:lnL>
                    <a:lnR>
                      <a:noFill/>
                    </a:lnR>
                    <a:lnT w="7620" cap="flat" cmpd="sng" algn="ctr">
                      <a:solidFill>
                        <a:srgbClr val="DBDBDB"/>
                      </a:solidFill>
                      <a:prstDash val="solid"/>
                      <a:round/>
                      <a:headEnd type="none" w="med" len="med"/>
                      <a:tailEnd type="none" w="med" len="med"/>
                    </a:lnT>
                    <a:lnB w="762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1277300799"/>
                  </a:ext>
                </a:extLst>
              </a:tr>
              <a:tr h="354267">
                <a:tc>
                  <a:txBody>
                    <a:bodyPr/>
                    <a:lstStyle/>
                    <a:p>
                      <a:pPr algn="l" fontAlgn="t"/>
                      <a:endParaRPr lang="tr-TR" sz="1050" b="1">
                        <a:effectLst/>
                      </a:endParaRPr>
                    </a:p>
                  </a:txBody>
                  <a:tcPr marL="38851" marR="38851" marT="19426" marB="19426">
                    <a:lnL>
                      <a:noFill/>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a:noFill/>
                    </a:lnB>
                    <a:solidFill>
                      <a:srgbClr val="FFFFFF"/>
                    </a:solidFill>
                  </a:tcPr>
                </a:tc>
                <a:tc>
                  <a:txBody>
                    <a:bodyPr/>
                    <a:lstStyle/>
                    <a:p>
                      <a:pPr algn="l" fontAlgn="t"/>
                      <a:endParaRPr lang="tr-TR" sz="1050" b="1">
                        <a:effectLst/>
                      </a:endParaRP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a:noFill/>
                    </a:lnB>
                    <a:solidFill>
                      <a:srgbClr val="FFFFFF"/>
                    </a:solidFill>
                  </a:tcPr>
                </a:tc>
                <a:tc>
                  <a:txBody>
                    <a:bodyPr/>
                    <a:lstStyle/>
                    <a:p>
                      <a:pPr algn="l" fontAlgn="t"/>
                      <a:endParaRPr lang="tr-TR" sz="1050" b="1" dirty="0">
                        <a:effectLst/>
                      </a:endParaRP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a:noFill/>
                    </a:lnB>
                    <a:solidFill>
                      <a:srgbClr val="FFFFFF"/>
                    </a:solidFill>
                  </a:tcPr>
                </a:tc>
                <a:tc>
                  <a:txBody>
                    <a:bodyPr/>
                    <a:lstStyle/>
                    <a:p>
                      <a:pPr algn="l" fontAlgn="t"/>
                      <a:r>
                        <a:rPr lang="tr-TR" sz="1050" b="1" dirty="0">
                          <a:effectLst/>
                        </a:rPr>
                        <a:t>Sivas</a:t>
                      </a: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a:noFill/>
                    </a:lnB>
                    <a:solidFill>
                      <a:srgbClr val="FFFFFF"/>
                    </a:solidFill>
                  </a:tcPr>
                </a:tc>
                <a:tc>
                  <a:txBody>
                    <a:bodyPr/>
                    <a:lstStyle/>
                    <a:p>
                      <a:pPr algn="l" fontAlgn="t"/>
                      <a:endParaRPr lang="tr-TR" sz="1050" b="1" dirty="0">
                        <a:effectLst/>
                      </a:endParaRPr>
                    </a:p>
                  </a:txBody>
                  <a:tcPr marL="38851" marR="38851" marT="19426" marB="19426">
                    <a:lnL w="7620" cap="flat" cmpd="sng" algn="ctr">
                      <a:solidFill>
                        <a:srgbClr val="DBDBDB"/>
                      </a:solidFill>
                      <a:prstDash val="solid"/>
                      <a:round/>
                      <a:headEnd type="none" w="med" len="med"/>
                      <a:tailEnd type="none" w="med" len="med"/>
                    </a:lnL>
                    <a:lnR w="7620" cap="flat" cmpd="sng" algn="ctr">
                      <a:solidFill>
                        <a:srgbClr val="DBDBDB"/>
                      </a:solidFill>
                      <a:prstDash val="solid"/>
                      <a:round/>
                      <a:headEnd type="none" w="med" len="med"/>
                      <a:tailEnd type="none" w="med" len="med"/>
                    </a:lnR>
                    <a:lnT w="7620" cap="flat" cmpd="sng" algn="ctr">
                      <a:solidFill>
                        <a:srgbClr val="DBDBDB"/>
                      </a:solidFill>
                      <a:prstDash val="solid"/>
                      <a:round/>
                      <a:headEnd type="none" w="med" len="med"/>
                      <a:tailEnd type="none" w="med" len="med"/>
                    </a:lnT>
                    <a:lnB>
                      <a:noFill/>
                    </a:lnB>
                    <a:solidFill>
                      <a:srgbClr val="FFFFFF"/>
                    </a:solidFill>
                  </a:tcPr>
                </a:tc>
                <a:tc>
                  <a:txBody>
                    <a:bodyPr/>
                    <a:lstStyle/>
                    <a:p>
                      <a:endParaRPr lang="tr-TR" sz="1050" b="1" dirty="0"/>
                    </a:p>
                  </a:txBody>
                  <a:tcPr marL="38851" marR="38851" marT="19426" marB="19426">
                    <a:lnL w="7620" cap="flat" cmpd="sng" algn="ctr">
                      <a:solidFill>
                        <a:srgbClr val="DBDBDB"/>
                      </a:solidFill>
                      <a:prstDash val="solid"/>
                      <a:round/>
                      <a:headEnd type="none" w="med" len="med"/>
                      <a:tailEnd type="none" w="med" len="med"/>
                    </a:lnL>
                    <a:lnT w="7620" cap="flat" cmpd="sng" algn="ctr">
                      <a:solidFill>
                        <a:srgbClr val="DBDBDB"/>
                      </a:solidFill>
                      <a:prstDash val="solid"/>
                      <a:round/>
                      <a:headEnd type="none" w="med" len="med"/>
                      <a:tailEnd type="none" w="med" len="med"/>
                    </a:lnT>
                  </a:tcPr>
                </a:tc>
                <a:extLst>
                  <a:ext uri="{0D108BD9-81ED-4DB2-BD59-A6C34878D82A}">
                    <a16:rowId xmlns:a16="http://schemas.microsoft.com/office/drawing/2014/main" val="1053033859"/>
                  </a:ext>
                </a:extLst>
              </a:tr>
            </a:tbl>
          </a:graphicData>
        </a:graphic>
      </p:graphicFrame>
      <p:sp>
        <p:nvSpPr>
          <p:cNvPr id="5" name="Rectangle 1"/>
          <p:cNvSpPr>
            <a:spLocks noChangeArrowheads="1"/>
          </p:cNvSpPr>
          <p:nvPr/>
        </p:nvSpPr>
        <p:spPr bwMode="auto">
          <a:xfrm>
            <a:off x="0" y="-323165"/>
            <a:ext cx="2631295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tr-TR" altLang="tr-TR" sz="1800" b="0" i="0" u="none" strike="noStrike" cap="none" normalizeH="0" baseline="0">
                <a:ln>
                  <a:noFill/>
                </a:ln>
                <a:solidFill>
                  <a:schemeClr val="tx1"/>
                </a:solidFill>
                <a:effectLst/>
                <a:latin typeface="Arial" panose="020B0604020202020204" pitchFamily="34" charset="0"/>
              </a:rPr>
            </a:br>
            <a:endParaRPr kumimoji="0" lang="tr-TR" altLang="tr-TR" sz="1800" b="0" i="0" u="none" strike="noStrike" cap="none" normalizeH="0" baseline="0">
              <a:ln>
                <a:noFill/>
              </a:ln>
              <a:solidFill>
                <a:schemeClr val="tx1"/>
              </a:solidFill>
              <a:effectLst/>
              <a:latin typeface="Arial" panose="020B0604020202020204" pitchFamily="34" charset="0"/>
            </a:endParaRPr>
          </a:p>
        </p:txBody>
      </p:sp>
      <p:pic>
        <p:nvPicPr>
          <p:cNvPr id="3" name="Resim 2">
            <a:extLst>
              <a:ext uri="{FF2B5EF4-FFF2-40B4-BE49-F238E27FC236}">
                <a16:creationId xmlns:a16="http://schemas.microsoft.com/office/drawing/2014/main" id="{F36C0F32-6393-1C95-F58E-D113C1CECB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1205449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a:xfrm>
            <a:off x="777986" y="1581273"/>
            <a:ext cx="10270836" cy="4571567"/>
          </a:xfrm>
        </p:spPr>
        <p:txBody>
          <a:bodyPr>
            <a:normAutofit fontScale="92500" lnSpcReduction="10000"/>
          </a:bodyPr>
          <a:lstStyle/>
          <a:p>
            <a:pPr marL="0" indent="0" algn="ctr">
              <a:buNone/>
            </a:pPr>
            <a:r>
              <a:rPr lang="tr-TR" b="1" dirty="0">
                <a:solidFill>
                  <a:schemeClr val="accent5">
                    <a:lumMod val="75000"/>
                  </a:schemeClr>
                </a:solidFill>
              </a:rPr>
              <a:t>DİĞER HUSUSLAR</a:t>
            </a:r>
          </a:p>
          <a:p>
            <a:pPr marL="0" indent="0">
              <a:buNone/>
            </a:pPr>
            <a:r>
              <a:rPr lang="tr-TR" dirty="0"/>
              <a:t>-Teşvikten, kapsama giren işyerlerine ilişkin bilgilerin Sanayi ve Teknoloji Bakanlığınca Sosyal Güvenlik Kurumuna elektronik ortamda bildirildiği tarihi takip eden ay başından itibaren yararlanılabilecektir.</a:t>
            </a:r>
          </a:p>
          <a:p>
            <a:pPr marL="0" indent="0">
              <a:buNone/>
            </a:pPr>
            <a:r>
              <a:rPr lang="tr-TR" dirty="0"/>
              <a:t>-Teşvikten, gemi yatırımları hariç yatırımın yapıldığı ile göre 2 ila 10 yıl arasında değişen süreler zarfında yararlanılacaktır. Teşvikten yararlanılacak süre teşvik belgesinde gösterilmektedir.</a:t>
            </a:r>
          </a:p>
          <a:p>
            <a:pPr marL="0" indent="0">
              <a:buNone/>
            </a:pPr>
            <a:r>
              <a:rPr lang="tr-TR" dirty="0"/>
              <a:t>-Diğer teşviklerden farklı olarak, alt işverenlerden her hangi birinin veya asıl işverenin ödeme süresi geçmiş prim ve idari para cezası borcunun bulunması halinde, yasal ödeme süresi geçmiş borcu bulunmayan alt işverenler de dahil söz konusu teşvikten yararlanılamayacaktır. </a:t>
            </a:r>
          </a:p>
          <a:p>
            <a:pPr marL="0" indent="0">
              <a:buNone/>
            </a:pPr>
            <a:r>
              <a:rPr lang="tr-TR" dirty="0"/>
              <a:t>-Her bir gemi yatırımı için yeni işyeri dosyası tescil edilmesi gerekir.</a:t>
            </a:r>
          </a:p>
        </p:txBody>
      </p:sp>
      <p:pic>
        <p:nvPicPr>
          <p:cNvPr id="4" name="Resim 3">
            <a:extLst>
              <a:ext uri="{FF2B5EF4-FFF2-40B4-BE49-F238E27FC236}">
                <a16:creationId xmlns:a16="http://schemas.microsoft.com/office/drawing/2014/main" id="{E68AB0E3-DAD2-B413-ABE0-6D55483F11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4049012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p:txBody>
          <a:bodyPr>
            <a:normAutofit fontScale="85000" lnSpcReduction="20000"/>
          </a:bodyPr>
          <a:lstStyle/>
          <a:p>
            <a:pPr algn="ctr"/>
            <a:r>
              <a:rPr lang="tr-TR" b="1" dirty="0">
                <a:solidFill>
                  <a:schemeClr val="accent5">
                    <a:lumMod val="75000"/>
                  </a:schemeClr>
                </a:solidFill>
              </a:rPr>
              <a:t>YARARLANILACAK TEŞVİK TUTARI</a:t>
            </a:r>
          </a:p>
          <a:p>
            <a:r>
              <a:rPr lang="tr-TR" dirty="0"/>
              <a:t>Teşvik kapsamında öncelikle </a:t>
            </a:r>
            <a:r>
              <a:rPr lang="tr-TR" b="1" u="sng" dirty="0"/>
              <a:t>SPEK üst sınırına kadar olan kazançlar üzerinden 5 puanlık indirim</a:t>
            </a:r>
            <a:r>
              <a:rPr lang="tr-TR" dirty="0"/>
              <a:t> verilir. Ardından, </a:t>
            </a:r>
            <a:r>
              <a:rPr lang="tr-TR" b="1" u="sng" dirty="0"/>
              <a:t>SPEK alt sınırına kadar olan kazançlar üzerinden </a:t>
            </a:r>
            <a:r>
              <a:rPr lang="tr-TR" dirty="0"/>
              <a:t>işyerinin;</a:t>
            </a:r>
          </a:p>
          <a:p>
            <a:pPr marL="0" indent="0">
              <a:buNone/>
            </a:pPr>
            <a:r>
              <a:rPr lang="tr-TR" dirty="0"/>
              <a:t>-1, 2, 3, 4, veya 5. bölgede kurulu olması halinde, </a:t>
            </a:r>
            <a:r>
              <a:rPr lang="tr-TR" b="1" u="sng" dirty="0"/>
              <a:t>işveren hissesi sigorta prim tutarının tamamı (% 15,5),</a:t>
            </a:r>
          </a:p>
          <a:p>
            <a:pPr marL="0" indent="0">
              <a:buNone/>
            </a:pPr>
            <a:r>
              <a:rPr lang="tr-TR" dirty="0"/>
              <a:t>-6. bölgede kurulu olması halinde, </a:t>
            </a:r>
            <a:r>
              <a:rPr lang="tr-TR" b="1" u="sng" dirty="0"/>
              <a:t>sigortalı ve işveren hissesi sigorta prim tutarının tamamı (%29,5)</a:t>
            </a:r>
            <a:r>
              <a:rPr lang="tr-TR" b="1" dirty="0"/>
              <a:t>, </a:t>
            </a:r>
          </a:p>
          <a:p>
            <a:r>
              <a:rPr lang="tr-TR" dirty="0"/>
              <a:t>Gemi yatırımı olması halinde ise işyerinin hangi bölgede kurulu olduğu üzerinde durulmaksızın </a:t>
            </a:r>
            <a:r>
              <a:rPr lang="tr-TR" b="1" u="sng" dirty="0"/>
              <a:t>işveren hissesi sigorta prim tutarının tamamı (%15,5)</a:t>
            </a:r>
          </a:p>
          <a:p>
            <a:pPr marL="0" indent="0">
              <a:buNone/>
            </a:pPr>
            <a:r>
              <a:rPr lang="tr-TR" dirty="0"/>
              <a:t>Sanayi Bakanlığınca karşılanır.</a:t>
            </a:r>
          </a:p>
          <a:p>
            <a:r>
              <a:rPr lang="tr-TR" dirty="0"/>
              <a:t>İşsizlik sigortası primleri teşvik kapsamında değildir.</a:t>
            </a:r>
          </a:p>
        </p:txBody>
      </p:sp>
      <p:pic>
        <p:nvPicPr>
          <p:cNvPr id="4" name="Resim 3">
            <a:extLst>
              <a:ext uri="{FF2B5EF4-FFF2-40B4-BE49-F238E27FC236}">
                <a16:creationId xmlns:a16="http://schemas.microsoft.com/office/drawing/2014/main" id="{AF47BF57-F0D5-B31C-713C-8C851DAE6E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712630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YATIRIM TEŞVİKİ (25510/16322/26322)</a:t>
            </a:r>
            <a:endParaRPr lang="tr-TR" dirty="0">
              <a:solidFill>
                <a:schemeClr val="accent2"/>
              </a:solidFill>
            </a:endParaRPr>
          </a:p>
        </p:txBody>
      </p:sp>
      <p:sp>
        <p:nvSpPr>
          <p:cNvPr id="3" name="İçerik Yer Tutucusu 2"/>
          <p:cNvSpPr>
            <a:spLocks noGrp="1"/>
          </p:cNvSpPr>
          <p:nvPr>
            <p:ph idx="1"/>
          </p:nvPr>
        </p:nvSpPr>
        <p:spPr/>
        <p:txBody>
          <a:bodyPr>
            <a:normAutofit fontScale="92500"/>
          </a:bodyPr>
          <a:lstStyle/>
          <a:p>
            <a:pPr algn="ctr"/>
            <a:r>
              <a:rPr lang="tr-TR" b="1" dirty="0">
                <a:solidFill>
                  <a:schemeClr val="accent5">
                    <a:lumMod val="75000"/>
                  </a:schemeClr>
                </a:solidFill>
              </a:rPr>
              <a:t>YATIRIM CİNSLERİ</a:t>
            </a:r>
          </a:p>
          <a:p>
            <a:r>
              <a:rPr lang="tr-TR" b="1" dirty="0"/>
              <a:t>Komple yeni yatırım: </a:t>
            </a:r>
            <a:r>
              <a:rPr lang="tr-TR" dirty="0"/>
              <a:t>Yatırım teşvik belgesinin «ilave istihdam sayısı» bölümünde yer alan sayı kadar sigortalıdan teşvikten dolayı yararlanılabilir.</a:t>
            </a:r>
          </a:p>
          <a:p>
            <a:r>
              <a:rPr lang="tr-TR" b="1" dirty="0"/>
              <a:t>Diğer yatırım: </a:t>
            </a:r>
            <a:r>
              <a:rPr lang="tr-TR" dirty="0"/>
              <a:t>(Modernizasyon, Tevsi, Ürün Çeşitlendirme)Yatırım teşvik belgesinde kayıtlı «mevcut istihdam sayısı» bölümünde yer alan sayı kadar sigortalı  diğer kanun numaraları ile bildirildikten sonra «İlave istihdam sayısı» bölümünde yer alan sayı kadar sigortalıdan dolayı teşvikten yararlanılabilir.</a:t>
            </a:r>
          </a:p>
          <a:p>
            <a:r>
              <a:rPr lang="tr-TR" b="1" dirty="0"/>
              <a:t>Gemi yatırımı: </a:t>
            </a:r>
            <a:r>
              <a:rPr lang="tr-TR" dirty="0"/>
              <a:t>Yatırım teşvik belgesinin «mevcut istihdam sayısı» bölümünde yer alan sayı kadar sigortalıdan teşvikten dolayı yararlanılabilir.</a:t>
            </a:r>
          </a:p>
          <a:p>
            <a:endParaRPr lang="tr-TR" b="1" dirty="0"/>
          </a:p>
        </p:txBody>
      </p:sp>
      <p:pic>
        <p:nvPicPr>
          <p:cNvPr id="4" name="Resim 3">
            <a:extLst>
              <a:ext uri="{FF2B5EF4-FFF2-40B4-BE49-F238E27FC236}">
                <a16:creationId xmlns:a16="http://schemas.microsoft.com/office/drawing/2014/main" id="{AA8E6016-7ACF-2C06-2554-F71222562C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652949609"/>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9454</TotalTime>
  <Words>1501</Words>
  <Application>Microsoft Office PowerPoint</Application>
  <PresentationFormat>Geniş ekran</PresentationFormat>
  <Paragraphs>246</Paragraphs>
  <Slides>18</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18</vt:i4>
      </vt:variant>
    </vt:vector>
  </HeadingPairs>
  <TitlesOfParts>
    <vt:vector size="23" baseType="lpstr">
      <vt:lpstr>Arial</vt:lpstr>
      <vt:lpstr>Calibri</vt:lpstr>
      <vt:lpstr>Calibri Light</vt:lpstr>
      <vt:lpstr>Times New Roman</vt:lpstr>
      <vt:lpstr>Office Teması</vt:lpstr>
      <vt:lpstr>YATIRIM TEŞVİKİ (25510/16322/26322)</vt:lpstr>
      <vt:lpstr>YATIRIM TEŞVİKİ (25510/16322/26322)</vt:lpstr>
      <vt:lpstr>YATIRIM TEŞVİKİ (25510/16322/26322)</vt:lpstr>
      <vt:lpstr>YATIRIM TEŞVİKİ (25510/16322/26322)</vt:lpstr>
      <vt:lpstr>YATIRIM TEŞVİKİ (25510/16322/26322)</vt:lpstr>
      <vt:lpstr>YATIRIM TEŞVİKİ (25510/16322/26322)</vt:lpstr>
      <vt:lpstr>YATIRIM TEŞVİKİ (25510/16322/26322)</vt:lpstr>
      <vt:lpstr>YATIRIM TEŞVİKİ (25510/16322/26322)</vt:lpstr>
      <vt:lpstr>YATIRIM TEŞVİKİ (25510/16322/26322)</vt:lpstr>
      <vt:lpstr>YATIRIM TEŞVİKİ (25510/16322/26322)</vt:lpstr>
      <vt:lpstr>YATIRIM TEŞVİKİ (25510/16322/26322)</vt:lpstr>
      <vt:lpstr>YATIRIM TEŞVİKİ (25510/16322/26322)</vt:lpstr>
      <vt:lpstr>YATIRIM TEŞVİKİ (25510/16322/26322)</vt:lpstr>
      <vt:lpstr>YATIRIM TEŞVİKİ (25510/16322/26322)</vt:lpstr>
      <vt:lpstr>YATIRIM TEŞVİKİ (25510/16322/26322)</vt:lpstr>
      <vt:lpstr>YATIRIM TEŞVİKİ (25510/16322/26322)</vt:lpstr>
      <vt:lpstr>YATIRIM TEŞVİKİ (25510/16322/26322)</vt:lpstr>
      <vt:lpstr>       SİGORTA PRİM TEŞVİKLERİ 05510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341</cp:revision>
  <dcterms:created xsi:type="dcterms:W3CDTF">2020-03-17T08:40:25Z</dcterms:created>
  <dcterms:modified xsi:type="dcterms:W3CDTF">2022-11-29T19:22:24Z</dcterms:modified>
</cp:coreProperties>
</file>