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5" r:id="rId2"/>
    <p:sldId id="384" r:id="rId3"/>
    <p:sldId id="385" r:id="rId4"/>
    <p:sldId id="380" r:id="rId5"/>
    <p:sldId id="381" r:id="rId6"/>
    <p:sldId id="383" r:id="rId7"/>
    <p:sldId id="386" r:id="rId8"/>
    <p:sldId id="38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58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07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5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3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8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7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4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23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27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5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0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20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08165" y="95159"/>
            <a:ext cx="10515600" cy="1325563"/>
          </a:xfrm>
        </p:spPr>
        <p:txBody>
          <a:bodyPr/>
          <a:lstStyle/>
          <a:p>
            <a:r>
              <a:rPr lang="tr-TR" sz="3600" b="1" dirty="0">
                <a:solidFill>
                  <a:srgbClr val="00B050"/>
                </a:solidFill>
                <a:latin typeface="Calibri" panose="020F0502020204030204"/>
              </a:rPr>
              <a:t>PRİM TEŞVİKLERİNDEN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/>
              <a:t>Mahkeme kararıyla veya yapılan kontrol ve denetimlerde, yada resmi kurum ve kuruluşlardan alınan yazılardan </a:t>
            </a:r>
            <a:r>
              <a:rPr lang="tr-TR" dirty="0">
                <a:highlight>
                  <a:srgbClr val="FFFF00"/>
                </a:highlight>
              </a:rPr>
              <a:t>çalıştırdığı kişileri sigortalı olarak bildirmediği veya bildirilen sigortalıyı fiilen çalıştırmadığı tespit edilen işyeri işverenleri;</a:t>
            </a:r>
          </a:p>
          <a:p>
            <a:r>
              <a:rPr lang="tr-TR" dirty="0"/>
              <a:t>İlk tespitte bir ay süreyle,</a:t>
            </a:r>
          </a:p>
          <a:p>
            <a:r>
              <a:rPr lang="tr-TR" dirty="0"/>
              <a:t>İlk tespit tarihinden itibaren üç yıl içinde tekrar eden ve yasaklama kapsamına giren her bir tespit için ise birer yıl süreyle,</a:t>
            </a:r>
          </a:p>
          <a:p>
            <a:pPr marL="0" indent="0">
              <a:buNone/>
            </a:pPr>
            <a:r>
              <a:rPr lang="tr-TR" dirty="0"/>
              <a:t>Prim teşviklerinin bazılarından yararlanamayacaklardır.</a:t>
            </a:r>
          </a:p>
          <a:p>
            <a:pPr marL="0" indent="0">
              <a:buNone/>
            </a:pPr>
            <a:r>
              <a:rPr lang="tr-TR" dirty="0"/>
              <a:t>Yasaklama işlemi sigortalıların prim gün sayılarının eksik bildirilmesi halinde yapıldığından, prime esas kazançlarının eksik bildirildiğinin tespiti halinde yasaklama işlemi yapılmaz.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B9A3A68-967C-7119-2053-2CC4B37B4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675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>
                <a:solidFill>
                  <a:srgbClr val="00B050"/>
                </a:solidFill>
                <a:latin typeface="Calibri" panose="020F0502020204030204"/>
              </a:rPr>
              <a:t>PRİM TEŞVİKLERİNDEN 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Çalıştırdığı kişileri sigortalı olarak bildirmediği veya sahte sigortalı bildirdiği tespit edilen işyerlerinde teşvik yasaklama işlemi;</a:t>
            </a:r>
          </a:p>
          <a:p>
            <a:pPr marL="0" indent="0">
              <a:buNone/>
            </a:pPr>
            <a:r>
              <a:rPr lang="tr-TR" dirty="0"/>
              <a:t>-Tutanak tarihini, </a:t>
            </a:r>
          </a:p>
          <a:p>
            <a:pPr marL="0" indent="0">
              <a:buNone/>
            </a:pPr>
            <a:r>
              <a:rPr lang="tr-TR" dirty="0"/>
              <a:t>-Mahkemenin kesinleşmiş karar tarihini,</a:t>
            </a:r>
          </a:p>
          <a:p>
            <a:pPr marL="0" indent="0">
              <a:buNone/>
            </a:pPr>
            <a:r>
              <a:rPr lang="tr-TR" dirty="0"/>
              <a:t>-Resmi kurumlardan alınan yazıların Kuruma intikal tarihini, </a:t>
            </a:r>
          </a:p>
          <a:p>
            <a:pPr marL="0" indent="0">
              <a:buNone/>
            </a:pPr>
            <a:r>
              <a:rPr lang="tr-TR" b="1" u="sng" dirty="0"/>
              <a:t>takip eden ayda</a:t>
            </a:r>
            <a:r>
              <a:rPr lang="tr-TR" dirty="0"/>
              <a:t> düzenlenmesi gereken </a:t>
            </a:r>
            <a:r>
              <a:rPr lang="tr-TR" dirty="0" err="1"/>
              <a:t>APHB’de</a:t>
            </a:r>
            <a:r>
              <a:rPr lang="tr-TR" dirty="0"/>
              <a:t> yapılacaktır.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76F579D-FC29-4B18-521F-10A7E50CF9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91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>
                <a:solidFill>
                  <a:srgbClr val="00B050"/>
                </a:solidFill>
                <a:latin typeface="Calibri" panose="020F0502020204030204"/>
              </a:rPr>
              <a:t>PRİM TEŞVİKLERİNDEN 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Teşvik yasaklama işlemi yapılan işyeri için, ilk tespit tarihinden itibaren üç yıl içinde aynı fillin ikinci defa tekrarı halinde yasaklama işlemi bir ay değil bir yıl süreyle yapılmaktadır.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B0F0"/>
                </a:solidFill>
              </a:rPr>
              <a:t>Örnek-</a:t>
            </a:r>
            <a:r>
              <a:rPr lang="tr-TR" dirty="0">
                <a:solidFill>
                  <a:srgbClr val="00B0F0"/>
                </a:solidFill>
              </a:rPr>
              <a:t> </a:t>
            </a:r>
            <a:r>
              <a:rPr lang="tr-TR" dirty="0"/>
              <a:t>SGK denetim ve kontrolle görevli memurlarınca yapılan denetimler sonucu 13/8/2019 tarihinde düzenlenen tutanağa istinaden kayıt dışı sigortalı çalıştırıldığının tespit edilmesi halinde;</a:t>
            </a:r>
          </a:p>
          <a:p>
            <a:pPr marL="0" indent="0">
              <a:buNone/>
            </a:pPr>
            <a:r>
              <a:rPr lang="tr-TR" dirty="0"/>
              <a:t>-2019/Eylül ayı için 1 ay süreyle teşvik yasaklama işlemi yapılacaktır.</a:t>
            </a:r>
          </a:p>
          <a:p>
            <a:pPr marL="0" indent="0">
              <a:buNone/>
            </a:pPr>
            <a:r>
              <a:rPr lang="tr-TR" dirty="0"/>
              <a:t>-Ayrıca, 13/8/2019 ila 13/8/2022 tarihleri arasında aynı fiilin tekrar tespit edilmesi halinde bu defa yasaklama işlemi takip eden aydan itibaren 12 ay süreyle yapılacaktır.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3446CD8C-1468-AE73-D75B-93E107012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30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  <a:latin typeface="Calibri" panose="020F0502020204030204"/>
              </a:rPr>
              <a:t>PRİM TEŞVİKLERİNDEN 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KAYITDIŞI SİGORTALI ÇALIŞTIRILDIĞI TESPİT EDİLEN İŞVERENLERİN;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Yasaklandığı Teşvik Kanunları: </a:t>
            </a:r>
          </a:p>
          <a:p>
            <a:pPr marL="0" indent="0">
              <a:buNone/>
            </a:pPr>
            <a:r>
              <a:rPr lang="tr-TR" dirty="0"/>
              <a:t>05510 - 06486 - 46486/56486/66486 - 25510/16322/26322 - 06111 - 06645 - 17103/27103 -03294 – 07316 -07319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Yasaklanmadığı Teşvik Kanunları:</a:t>
            </a:r>
          </a:p>
          <a:p>
            <a:pPr marL="0" lvl="0" indent="0">
              <a:buNone/>
            </a:pPr>
            <a:r>
              <a:rPr lang="tr-TR" dirty="0"/>
              <a:t>15921 – 02828 – 25225/55225- 05746/15746 – 14857 – 07252- 17256 – 27256  </a:t>
            </a:r>
            <a:r>
              <a:rPr lang="tr-TR" dirty="0">
                <a:solidFill>
                  <a:prstClr val="black"/>
                </a:solidFill>
              </a:rPr>
              <a:t>BAĞKUR 05510 - BAĞKUR GENÇ GİRİŞİMCİ</a:t>
            </a: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B477C3C-173B-5528-FF43-C1F68E5A8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99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  <a:latin typeface="Calibri" panose="020F0502020204030204"/>
              </a:rPr>
              <a:t>PRİM TEŞVİKLERİNDEN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b="1" dirty="0">
                <a:solidFill>
                  <a:srgbClr val="FF0000"/>
                </a:solidFill>
              </a:rPr>
              <a:t>SAHTE SİGORTALI BİLDİRDİĞİ TESPİT EDİLEN İŞVERENLERİN;</a:t>
            </a:r>
          </a:p>
          <a:p>
            <a:pPr marL="0" lv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Yasaklandığı Teşvik Kanunları: </a:t>
            </a:r>
          </a:p>
          <a:p>
            <a:pPr marL="0" lvl="0" indent="0">
              <a:buNone/>
            </a:pPr>
            <a:r>
              <a:rPr lang="tr-TR" dirty="0">
                <a:solidFill>
                  <a:prstClr val="black"/>
                </a:solidFill>
              </a:rPr>
              <a:t>05510 - 06486 - 46486/56486/66486 -25510/16322/26322 –17103/27103 -07316 -07319  </a:t>
            </a:r>
          </a:p>
          <a:p>
            <a:pPr marL="0" lvl="0" indent="0">
              <a:buNone/>
            </a:pPr>
            <a:r>
              <a:rPr lang="tr-TR" b="1" dirty="0">
                <a:solidFill>
                  <a:srgbClr val="0070C0"/>
                </a:solidFill>
              </a:rPr>
              <a:t>Yasaklanmadığı Teşvik Kanunları:</a:t>
            </a:r>
          </a:p>
          <a:p>
            <a:pPr marL="0" lvl="0" indent="0">
              <a:buNone/>
            </a:pPr>
            <a:r>
              <a:rPr lang="tr-TR" dirty="0">
                <a:solidFill>
                  <a:prstClr val="black"/>
                </a:solidFill>
              </a:rPr>
              <a:t>15921 – 06111- 06645- 02828 – 25225/55225- 05746/15746 – 14857 –- 03294 – 07252 – 17256 – 27256- BAĞKUR 05510 – BAĞKUR GENÇ GİRİŞİMCİ</a:t>
            </a: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4B1286B-86E6-21D5-45A9-6070BB5E1D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54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  <a:latin typeface="Calibri" panose="020F0502020204030204"/>
              </a:rPr>
              <a:t>PRİM TEŞVİKLERİNDEN 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YASAKLAMA YAPILMAYAN DURUMLAR</a:t>
            </a:r>
          </a:p>
          <a:p>
            <a:pPr marL="0" indent="0">
              <a:buNone/>
            </a:pPr>
            <a:r>
              <a:rPr lang="tr-TR" dirty="0"/>
              <a:t>5 kişiden fazla olmamak  ve çalıştırılan toplam sigortalı sayısının % 1’ini aşmamak kaydıyla, kayıt dışı sigortalı çalıştırdığı veya sahte sigortalı bildiriminde bulunduğu tespit edilen işyerlerinde teşvik yasaklama işlemi yasaklama yapılmaz.</a:t>
            </a:r>
          </a:p>
          <a:p>
            <a:pPr marL="0" indent="0">
              <a:buNone/>
            </a:pPr>
            <a:r>
              <a:rPr lang="tr-TR" dirty="0"/>
              <a:t>Kayıt dışı/sahte sigortalı bildiriminde bulunulan sigortalı sayının %1 </a:t>
            </a:r>
            <a:r>
              <a:rPr lang="tr-TR" dirty="0" err="1"/>
              <a:t>lik</a:t>
            </a:r>
            <a:r>
              <a:rPr lang="tr-TR" dirty="0"/>
              <a:t> oranı aşıp aşmadığının tespitinde, toplam sigortalı sayısının %1’i hesaplanırken, yarıma kadar kesirler dikkate alınmamakta, yarım ve üzerinde olan kesirler ise tama iblağ edilmektedir.</a:t>
            </a:r>
          </a:p>
          <a:p>
            <a:pPr marL="0" indent="0">
              <a:buNone/>
            </a:pPr>
            <a:r>
              <a:rPr lang="tr-TR" dirty="0"/>
              <a:t>Buna göre 49 ve altında sigortalının istihdam edildiği işletmelerde, kayıt dışı çalıştırıldığı tespit edilen sigortalı sayısı 1 kişi bile olsa, kayıt dışı çalıştırılan sigortalı sayısı, işyerinde çalışan sigortalı sayısının % 1’inin üzerinde olacağından hiçbir şekilde bu istisnadan yararlanılamaz.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89221B5-146A-0FF5-975A-70D585AED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29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  <a:latin typeface="Calibri" panose="020F0502020204030204"/>
              </a:rPr>
              <a:t>PRİM TEŞVİKLERİNDEN  YASAKLANMA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547329"/>
            <a:ext cx="10515600" cy="435133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YASAKLAMA YAPILMAYAN DURUMLAR</a:t>
            </a:r>
          </a:p>
          <a:p>
            <a:pPr marL="0" indent="0">
              <a:buNone/>
            </a:pPr>
            <a:r>
              <a:rPr lang="tr-TR" b="1" dirty="0"/>
              <a:t>Örnek-</a:t>
            </a:r>
            <a:r>
              <a:rPr lang="tr-TR" dirty="0"/>
              <a:t> 39 kişinin çalıştığı bir işyerinde 1 işçinin kayıt dışı çalıştırıldığı tespit edildiği düşünüldüğünde;</a:t>
            </a:r>
          </a:p>
          <a:p>
            <a:pPr marL="0" indent="0">
              <a:buNone/>
            </a:pPr>
            <a:r>
              <a:rPr lang="tr-TR" dirty="0"/>
              <a:t>39 X,0,01= 0,39 yarımdan küçük olduğundan, bu işyerinde genelgeye göre % 1’lik dilim, 0 olacaktır.</a:t>
            </a:r>
          </a:p>
          <a:p>
            <a:pPr marL="0" indent="0">
              <a:buNone/>
            </a:pPr>
            <a:r>
              <a:rPr lang="tr-TR" dirty="0"/>
              <a:t>Bu durumda kayıt dışı çalıştırılan 1 sigortalı, işyerindeki toplam sigortalı sayısının % 1’ini aştığından bu işyeri teşviklerden 1 ay/1 yıl süreyle yasaklanacaktır.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89221B5-146A-0FF5-975A-70D585AED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56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00B050"/>
                </a:solidFill>
                <a:latin typeface="+mn-lt"/>
              </a:rPr>
              <a:t>ASGARİ ÜCRET DESTEĞİNDEN YASAKLAMA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765804"/>
            <a:ext cx="10515600" cy="4351338"/>
          </a:xfrm>
        </p:spPr>
        <p:txBody>
          <a:bodyPr>
            <a:normAutofit/>
          </a:bodyPr>
          <a:lstStyle/>
          <a:p>
            <a:r>
              <a:rPr lang="tr-TR" dirty="0"/>
              <a:t>Asgari ücret desteğinden yararlanılan herhangi bir ayda;</a:t>
            </a:r>
          </a:p>
          <a:p>
            <a:pPr>
              <a:buFontTx/>
              <a:buChar char="-"/>
            </a:pPr>
            <a:r>
              <a:rPr lang="tr-TR" dirty="0"/>
              <a:t>Kayıt dışı sigortalı çalıştırıldığının,</a:t>
            </a:r>
          </a:p>
          <a:p>
            <a:pPr>
              <a:buFontTx/>
              <a:buChar char="-"/>
            </a:pPr>
            <a:r>
              <a:rPr lang="tr-TR" dirty="0"/>
              <a:t>Sahte sigortalı bildiriminde bulunulduğunun,</a:t>
            </a:r>
          </a:p>
          <a:p>
            <a:pPr>
              <a:buFontTx/>
              <a:buChar char="-"/>
            </a:pPr>
            <a:r>
              <a:rPr lang="tr-TR" dirty="0"/>
              <a:t>Sigortalıların prime esas kazancının eksik bildirildiğinin,</a:t>
            </a:r>
          </a:p>
          <a:p>
            <a:pPr marL="0" indent="0">
              <a:buNone/>
            </a:pPr>
            <a:r>
              <a:rPr lang="tr-TR" dirty="0"/>
              <a:t>Tespiti halinde, yılın kalan süresi içinde asgari ücret desteğinden yararlanılamayacağı gibi aynı yıl içinde yararlanılmış destek tutarları da gecikme zammıyla birlikte işverenlerden geri alınmaktadır.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1130F07-A4C8-9C7E-7D2E-48D14D0B3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6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7890</TotalTime>
  <Words>585</Words>
  <Application>Microsoft Office PowerPoint</Application>
  <PresentationFormat>Geniş ekran</PresentationFormat>
  <Paragraphs>45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Teması</vt:lpstr>
      <vt:lpstr>PRİM TEŞVİKLERİNDEN YASAKLANMA</vt:lpstr>
      <vt:lpstr>PRİM TEŞVİKLERİNDEN  YASAKLANMA</vt:lpstr>
      <vt:lpstr>PRİM TEŞVİKLERİNDEN  YASAKLANMA</vt:lpstr>
      <vt:lpstr>PRİM TEŞVİKLERİNDEN  YASAKLANMA</vt:lpstr>
      <vt:lpstr>PRİM TEŞVİKLERİNDEN YASAKLANMA</vt:lpstr>
      <vt:lpstr>PRİM TEŞVİKLERİNDEN  YASAKLANMA</vt:lpstr>
      <vt:lpstr>PRİM TEŞVİKLERİNDEN  YASAKLANMA</vt:lpstr>
      <vt:lpstr>ASGARİ ÜCRET DESTEĞİNDEN YASAKLAMA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PUANLIK PRİM İNDİRİMİ(05510)</dc:title>
  <dc:creator>Ömer Demirci</dc:creator>
  <cp:lastModifiedBy>Eyup Sabri Demirci</cp:lastModifiedBy>
  <cp:revision>339</cp:revision>
  <dcterms:created xsi:type="dcterms:W3CDTF">2020-03-17T08:40:25Z</dcterms:created>
  <dcterms:modified xsi:type="dcterms:W3CDTF">2022-11-28T18:01:14Z</dcterms:modified>
</cp:coreProperties>
</file>