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30" r:id="rId2"/>
    <p:sldId id="321" r:id="rId3"/>
    <p:sldId id="322" r:id="rId4"/>
    <p:sldId id="323" r:id="rId5"/>
    <p:sldId id="324" r:id="rId6"/>
    <p:sldId id="329" r:id="rId7"/>
    <p:sldId id="325" r:id="rId8"/>
    <p:sldId id="327" r:id="rId9"/>
    <p:sldId id="328" r:id="rId10"/>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39" autoAdjust="0"/>
    <p:restoredTop sz="94660"/>
  </p:normalViewPr>
  <p:slideViewPr>
    <p:cSldViewPr snapToGrid="0">
      <p:cViewPr varScale="1">
        <p:scale>
          <a:sx n="96" d="100"/>
          <a:sy n="96" d="100"/>
        </p:scale>
        <p:origin x="62"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Unvan 1"/>
          <p:cNvSpPr>
            <a:spLocks noGrp="1"/>
          </p:cNvSpPr>
          <p:nvPr>
            <p:ph type="ctrTitle"/>
          </p:nvPr>
        </p:nvSpPr>
        <p:spPr>
          <a:xfrm>
            <a:off x="1524000" y="1122363"/>
            <a:ext cx="9144000" cy="2387600"/>
          </a:xfrm>
        </p:spPr>
        <p:txBody>
          <a:bodyPr anchor="b"/>
          <a:lstStyle>
            <a:lvl1pPr algn="ctr">
              <a:defRPr sz="6000"/>
            </a:lvl1pPr>
          </a:lstStyle>
          <a:p>
            <a:r>
              <a:rPr lang="tr-TR"/>
              <a:t>Asıl başlık stili için tıklatın</a:t>
            </a:r>
          </a:p>
        </p:txBody>
      </p:sp>
      <p:sp>
        <p:nvSpPr>
          <p:cNvPr id="3" name="Alt Başlık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p>
        </p:txBody>
      </p:sp>
      <p:sp>
        <p:nvSpPr>
          <p:cNvPr id="4" name="Veri Yer Tutucusu 3"/>
          <p:cNvSpPr>
            <a:spLocks noGrp="1"/>
          </p:cNvSpPr>
          <p:nvPr>
            <p:ph type="dt" sz="half" idx="10"/>
          </p:nvPr>
        </p:nvSpPr>
        <p:spPr/>
        <p:txBody>
          <a:bodyPr/>
          <a:lstStyle/>
          <a:p>
            <a:fld id="{A1ADE279-0740-4694-AD05-34196027A6C8}" type="datetimeFigureOut">
              <a:rPr lang="tr-TR" smtClean="0"/>
              <a:t>28.11.2022</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1459589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Dikey Metin Yer Tutucusu 2"/>
          <p:cNvSpPr>
            <a:spLocks noGrp="1"/>
          </p:cNvSpPr>
          <p:nvPr>
            <p:ph type="body" orient="vert" idx="1"/>
          </p:nvPr>
        </p:nvSpPr>
        <p:spPr/>
        <p:txBody>
          <a:bodyPr vert="eaVe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p>
            <a:fld id="{A1ADE279-0740-4694-AD05-34196027A6C8}" type="datetimeFigureOut">
              <a:rPr lang="tr-TR" smtClean="0"/>
              <a:t>28.11.2022</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20220704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8724900" y="365125"/>
            <a:ext cx="2628900" cy="5811838"/>
          </a:xfrm>
        </p:spPr>
        <p:txBody>
          <a:bodyPr vert="eaVert"/>
          <a:lstStyle/>
          <a:p>
            <a:r>
              <a:rPr lang="tr-TR"/>
              <a:t>Asıl başlık stili için tıklatın</a:t>
            </a:r>
          </a:p>
        </p:txBody>
      </p:sp>
      <p:sp>
        <p:nvSpPr>
          <p:cNvPr id="3" name="Dikey Metin Yer Tutucusu 2"/>
          <p:cNvSpPr>
            <a:spLocks noGrp="1"/>
          </p:cNvSpPr>
          <p:nvPr>
            <p:ph type="body" orient="vert" idx="1"/>
          </p:nvPr>
        </p:nvSpPr>
        <p:spPr>
          <a:xfrm>
            <a:off x="838200" y="365125"/>
            <a:ext cx="7734300" cy="5811838"/>
          </a:xfrm>
        </p:spPr>
        <p:txBody>
          <a:bodyPr vert="eaVe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p>
            <a:fld id="{A1ADE279-0740-4694-AD05-34196027A6C8}" type="datetimeFigureOut">
              <a:rPr lang="tr-TR" smtClean="0"/>
              <a:t>28.11.2022</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3783553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İçerik Yer Tutucusu 2"/>
          <p:cNvSpPr>
            <a:spLocks noGrp="1"/>
          </p:cNvSpPr>
          <p:nvPr>
            <p:ph idx="1"/>
          </p:nvPr>
        </p:nvSpPr>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p>
            <a:fld id="{A1ADE279-0740-4694-AD05-34196027A6C8}" type="datetimeFigureOut">
              <a:rPr lang="tr-TR" smtClean="0"/>
              <a:t>28.11.2022</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10201372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Unvan 1"/>
          <p:cNvSpPr>
            <a:spLocks noGrp="1"/>
          </p:cNvSpPr>
          <p:nvPr>
            <p:ph type="title"/>
          </p:nvPr>
        </p:nvSpPr>
        <p:spPr>
          <a:xfrm>
            <a:off x="831850" y="1709738"/>
            <a:ext cx="10515600" cy="2852737"/>
          </a:xfrm>
        </p:spPr>
        <p:txBody>
          <a:bodyPr anchor="b"/>
          <a:lstStyle>
            <a:lvl1pPr>
              <a:defRPr sz="6000"/>
            </a:lvl1pPr>
          </a:lstStyle>
          <a:p>
            <a:r>
              <a:rPr lang="tr-TR"/>
              <a:t>Asıl başlık stili için tıklatın</a:t>
            </a:r>
          </a:p>
        </p:txBody>
      </p:sp>
      <p:sp>
        <p:nvSpPr>
          <p:cNvPr id="3" name="Metin Yer Tutucusu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Asıl metin stillerini düzenle</a:t>
            </a:r>
          </a:p>
        </p:txBody>
      </p:sp>
      <p:sp>
        <p:nvSpPr>
          <p:cNvPr id="4" name="Veri Yer Tutucusu 3"/>
          <p:cNvSpPr>
            <a:spLocks noGrp="1"/>
          </p:cNvSpPr>
          <p:nvPr>
            <p:ph type="dt" sz="half" idx="10"/>
          </p:nvPr>
        </p:nvSpPr>
        <p:spPr/>
        <p:txBody>
          <a:bodyPr/>
          <a:lstStyle/>
          <a:p>
            <a:fld id="{A1ADE279-0740-4694-AD05-34196027A6C8}" type="datetimeFigureOut">
              <a:rPr lang="tr-TR" smtClean="0"/>
              <a:t>28.11.2022</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1861831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İçerik Yer Tutucusu 2"/>
          <p:cNvSpPr>
            <a:spLocks noGrp="1"/>
          </p:cNvSpPr>
          <p:nvPr>
            <p:ph sz="half" idx="1"/>
          </p:nvPr>
        </p:nvSpPr>
        <p:spPr>
          <a:xfrm>
            <a:off x="838200" y="1825625"/>
            <a:ext cx="5181600" cy="435133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p:cNvSpPr>
            <a:spLocks noGrp="1"/>
          </p:cNvSpPr>
          <p:nvPr>
            <p:ph sz="half" idx="2"/>
          </p:nvPr>
        </p:nvSpPr>
        <p:spPr>
          <a:xfrm>
            <a:off x="6172200" y="1825625"/>
            <a:ext cx="5181600" cy="435133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5" name="Veri Yer Tutucusu 4"/>
          <p:cNvSpPr>
            <a:spLocks noGrp="1"/>
          </p:cNvSpPr>
          <p:nvPr>
            <p:ph type="dt" sz="half" idx="10"/>
          </p:nvPr>
        </p:nvSpPr>
        <p:spPr/>
        <p:txBody>
          <a:bodyPr/>
          <a:lstStyle/>
          <a:p>
            <a:fld id="{A1ADE279-0740-4694-AD05-34196027A6C8}" type="datetimeFigureOut">
              <a:rPr lang="tr-TR" smtClean="0"/>
              <a:t>28.11.2022</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30745780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Unvan 1"/>
          <p:cNvSpPr>
            <a:spLocks noGrp="1"/>
          </p:cNvSpPr>
          <p:nvPr>
            <p:ph type="title"/>
          </p:nvPr>
        </p:nvSpPr>
        <p:spPr>
          <a:xfrm>
            <a:off x="839788" y="365125"/>
            <a:ext cx="10515600" cy="1325563"/>
          </a:xfrm>
        </p:spPr>
        <p:txBody>
          <a:bodyPr/>
          <a:lstStyle/>
          <a:p>
            <a:r>
              <a:rPr lang="tr-TR"/>
              <a:t>Asıl başlık stili için tıklatın</a:t>
            </a:r>
          </a:p>
        </p:txBody>
      </p:sp>
      <p:sp>
        <p:nvSpPr>
          <p:cNvPr id="3" name="Metin Yer Tutucusu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4" name="İçerik Yer Tutucusu 3"/>
          <p:cNvSpPr>
            <a:spLocks noGrp="1"/>
          </p:cNvSpPr>
          <p:nvPr>
            <p:ph sz="half" idx="2"/>
          </p:nvPr>
        </p:nvSpPr>
        <p:spPr>
          <a:xfrm>
            <a:off x="839788" y="2505075"/>
            <a:ext cx="5157787" cy="368458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6" name="İçerik Yer Tutucusu 5"/>
          <p:cNvSpPr>
            <a:spLocks noGrp="1"/>
          </p:cNvSpPr>
          <p:nvPr>
            <p:ph sz="quarter" idx="4"/>
          </p:nvPr>
        </p:nvSpPr>
        <p:spPr>
          <a:xfrm>
            <a:off x="6172200" y="2505075"/>
            <a:ext cx="5183188" cy="368458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6"/>
          <p:cNvSpPr>
            <a:spLocks noGrp="1"/>
          </p:cNvSpPr>
          <p:nvPr>
            <p:ph type="dt" sz="half" idx="10"/>
          </p:nvPr>
        </p:nvSpPr>
        <p:spPr/>
        <p:txBody>
          <a:bodyPr/>
          <a:lstStyle/>
          <a:p>
            <a:fld id="{A1ADE279-0740-4694-AD05-34196027A6C8}" type="datetimeFigureOut">
              <a:rPr lang="tr-TR" smtClean="0"/>
              <a:t>28.11.2022</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32925497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Veri Yer Tutucusu 2"/>
          <p:cNvSpPr>
            <a:spLocks noGrp="1"/>
          </p:cNvSpPr>
          <p:nvPr>
            <p:ph type="dt" sz="half" idx="10"/>
          </p:nvPr>
        </p:nvSpPr>
        <p:spPr/>
        <p:txBody>
          <a:bodyPr/>
          <a:lstStyle/>
          <a:p>
            <a:fld id="{A1ADE279-0740-4694-AD05-34196027A6C8}" type="datetimeFigureOut">
              <a:rPr lang="tr-TR" smtClean="0"/>
              <a:t>28.11.2022</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2609236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A1ADE279-0740-4694-AD05-34196027A6C8}" type="datetimeFigureOut">
              <a:rPr lang="tr-TR" smtClean="0"/>
              <a:t>28.11.2022</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12172768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a:t>Asıl başlık stili için tıklatın</a:t>
            </a:r>
          </a:p>
        </p:txBody>
      </p:sp>
      <p:sp>
        <p:nvSpPr>
          <p:cNvPr id="3" name="İçerik Yer Tutucus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a:t>
            </a:r>
          </a:p>
        </p:txBody>
      </p:sp>
      <p:sp>
        <p:nvSpPr>
          <p:cNvPr id="5" name="Veri Yer Tutucusu 4"/>
          <p:cNvSpPr>
            <a:spLocks noGrp="1"/>
          </p:cNvSpPr>
          <p:nvPr>
            <p:ph type="dt" sz="half" idx="10"/>
          </p:nvPr>
        </p:nvSpPr>
        <p:spPr/>
        <p:txBody>
          <a:bodyPr/>
          <a:lstStyle/>
          <a:p>
            <a:fld id="{A1ADE279-0740-4694-AD05-34196027A6C8}" type="datetimeFigureOut">
              <a:rPr lang="tr-TR" smtClean="0"/>
              <a:t>28.11.2022</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17335645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a:t>Asıl başlık stili için tıklatın</a:t>
            </a:r>
          </a:p>
        </p:txBody>
      </p:sp>
      <p:sp>
        <p:nvSpPr>
          <p:cNvPr id="3" name="Resim Yer Tutucusu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a:t>
            </a:r>
          </a:p>
        </p:txBody>
      </p:sp>
      <p:sp>
        <p:nvSpPr>
          <p:cNvPr id="5" name="Veri Yer Tutucusu 4"/>
          <p:cNvSpPr>
            <a:spLocks noGrp="1"/>
          </p:cNvSpPr>
          <p:nvPr>
            <p:ph type="dt" sz="half" idx="10"/>
          </p:nvPr>
        </p:nvSpPr>
        <p:spPr/>
        <p:txBody>
          <a:bodyPr/>
          <a:lstStyle/>
          <a:p>
            <a:fld id="{A1ADE279-0740-4694-AD05-34196027A6C8}" type="datetimeFigureOut">
              <a:rPr lang="tr-TR" smtClean="0"/>
              <a:t>28.11.2022</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40446008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a:t>Asıl başlık stili için tıklatın</a:t>
            </a:r>
          </a:p>
        </p:txBody>
      </p:sp>
      <p:sp>
        <p:nvSpPr>
          <p:cNvPr id="3" name="Metin Yer Tutucusu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1ADE279-0740-4694-AD05-34196027A6C8}" type="datetimeFigureOut">
              <a:rPr lang="tr-TR" smtClean="0"/>
              <a:t>28.11.2022</a:t>
            </a:fld>
            <a:endParaRPr lang="tr-TR"/>
          </a:p>
        </p:txBody>
      </p:sp>
      <p:sp>
        <p:nvSpPr>
          <p:cNvPr id="5" name="Altbilgi Yer Tutucusu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707B86A-5618-472A-9C31-B0379FCAC070}" type="slidenum">
              <a:rPr lang="tr-TR" smtClean="0"/>
              <a:t>‹#›</a:t>
            </a:fld>
            <a:endParaRPr lang="tr-TR"/>
          </a:p>
        </p:txBody>
      </p:sp>
    </p:spTree>
    <p:extLst>
      <p:ext uri="{BB962C8B-B14F-4D97-AF65-F5344CB8AC3E}">
        <p14:creationId xmlns:p14="http://schemas.microsoft.com/office/powerpoint/2010/main" val="4920530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destekal.gov.tr/dokumanlar/2010-109.pdf" TargetMode="External"/><Relationship Id="rId2" Type="http://schemas.openxmlformats.org/officeDocument/2006/relationships/hyperlink" Target="http://www.mevzuat.gov.tr/MevzuatMetin/1.5.5225.pdf#page=2" TargetMode="Externa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a:bodyPr>
          <a:lstStyle/>
          <a:p>
            <a:r>
              <a:rPr lang="tr-TR" sz="3600" b="1" dirty="0">
                <a:solidFill>
                  <a:srgbClr val="00B050"/>
                </a:solidFill>
              </a:rPr>
              <a:t>KÜLTÜR YATIRIMI VE GİRİŞİMİ TEŞVİKİ (55225/25225)</a:t>
            </a:r>
          </a:p>
        </p:txBody>
      </p:sp>
      <p:sp>
        <p:nvSpPr>
          <p:cNvPr id="3" name="İçerik Yer Tutucusu 2"/>
          <p:cNvSpPr>
            <a:spLocks noGrp="1"/>
          </p:cNvSpPr>
          <p:nvPr>
            <p:ph idx="1"/>
          </p:nvPr>
        </p:nvSpPr>
        <p:spPr/>
        <p:txBody>
          <a:bodyPr>
            <a:normAutofit/>
          </a:bodyPr>
          <a:lstStyle/>
          <a:p>
            <a:r>
              <a:rPr lang="tr-TR" i="1" dirty="0"/>
              <a:t>«…prime esas kazançları üzerinden hesaplanan sigorta primlerinin işveren hissesinin, </a:t>
            </a:r>
            <a:r>
              <a:rPr lang="tr-TR" i="1" dirty="0">
                <a:highlight>
                  <a:srgbClr val="FFFF00"/>
                </a:highlight>
              </a:rPr>
              <a:t>yatırım aşamasında üç yılı aşmamak şartıyla % 50'si,</a:t>
            </a:r>
            <a:r>
              <a:rPr lang="tr-TR" i="1" dirty="0"/>
              <a:t> </a:t>
            </a:r>
            <a:r>
              <a:rPr lang="tr-TR" i="1" dirty="0">
                <a:highlight>
                  <a:srgbClr val="00FFFF"/>
                </a:highlight>
              </a:rPr>
              <a:t>işletme aşamasında ise yedi yılı aşmamak şartıyla % 25'i</a:t>
            </a:r>
            <a:r>
              <a:rPr lang="tr-TR" i="1" dirty="0"/>
              <a:t>, Hazinece karşılanır</a:t>
            </a:r>
            <a:r>
              <a:rPr lang="tr-TR" dirty="0"/>
              <a:t>.»</a:t>
            </a:r>
          </a:p>
          <a:p>
            <a:r>
              <a:rPr lang="tr-TR" dirty="0"/>
              <a:t>5225/5. madde</a:t>
            </a:r>
          </a:p>
        </p:txBody>
      </p:sp>
      <p:pic>
        <p:nvPicPr>
          <p:cNvPr id="4" name="Resim 3">
            <a:extLst>
              <a:ext uri="{FF2B5EF4-FFF2-40B4-BE49-F238E27FC236}">
                <a16:creationId xmlns:a16="http://schemas.microsoft.com/office/drawing/2014/main" id="{7193FC1A-48CA-E23D-282F-504356044BA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30014921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a:bodyPr>
          <a:lstStyle/>
          <a:p>
            <a:r>
              <a:rPr lang="tr-TR" sz="3600" b="1" dirty="0">
                <a:solidFill>
                  <a:srgbClr val="00B050"/>
                </a:solidFill>
              </a:rPr>
              <a:t>KÜLTÜR YATIRIMI VE GİRİŞİMİ TEŞVİKİ (55225/25225)</a:t>
            </a:r>
          </a:p>
        </p:txBody>
      </p:sp>
      <p:sp>
        <p:nvSpPr>
          <p:cNvPr id="3" name="İçerik Yer Tutucusu 2"/>
          <p:cNvSpPr>
            <a:spLocks noGrp="1"/>
          </p:cNvSpPr>
          <p:nvPr>
            <p:ph idx="1"/>
          </p:nvPr>
        </p:nvSpPr>
        <p:spPr/>
        <p:txBody>
          <a:bodyPr>
            <a:normAutofit fontScale="92500" lnSpcReduction="20000"/>
          </a:bodyPr>
          <a:lstStyle/>
          <a:p>
            <a:pPr lvl="0" algn="ctr"/>
            <a:r>
              <a:rPr lang="tr-TR" sz="2200" b="1" dirty="0">
                <a:solidFill>
                  <a:srgbClr val="FF0000"/>
                </a:solidFill>
              </a:rPr>
              <a:t>TEŞVİKTEN YARARLANMA ŞARTLARI</a:t>
            </a:r>
          </a:p>
          <a:p>
            <a:pPr marL="0" indent="0">
              <a:buNone/>
            </a:pPr>
            <a:r>
              <a:rPr lang="tr-TR" dirty="0"/>
              <a:t>-İşverenin Kurumlar vergisi mükellefi olması</a:t>
            </a:r>
          </a:p>
          <a:p>
            <a:pPr marL="0" indent="0">
              <a:buNone/>
            </a:pPr>
            <a:r>
              <a:rPr lang="tr-TR" dirty="0"/>
              <a:t>-Kültür Yatırım veya Kültür Girişim Belgesi alınmış bir işyeri olması</a:t>
            </a:r>
          </a:p>
          <a:p>
            <a:pPr marL="0" indent="0">
              <a:buNone/>
            </a:pPr>
            <a:r>
              <a:rPr lang="tr-TR" dirty="0"/>
              <a:t>-</a:t>
            </a:r>
            <a:r>
              <a:rPr lang="tr-TR" dirty="0" err="1"/>
              <a:t>APHB’lerin</a:t>
            </a:r>
            <a:r>
              <a:rPr lang="tr-TR" dirty="0"/>
              <a:t> yasal süresi içerisinde </a:t>
            </a:r>
            <a:r>
              <a:rPr lang="tr-TR" b="1" u="sng" dirty="0"/>
              <a:t>55225/25225 sayılı kanun numarası seçilmek</a:t>
            </a:r>
            <a:r>
              <a:rPr lang="tr-TR" dirty="0"/>
              <a:t> suretiyle gönderilmesi,</a:t>
            </a:r>
          </a:p>
          <a:p>
            <a:pPr marL="0" indent="0">
              <a:buNone/>
            </a:pPr>
            <a:r>
              <a:rPr lang="tr-TR" dirty="0"/>
              <a:t>-İşverenin Türkiye genelinde ödeme süresi geçmiş prim, işsizlik sigortası primi, idari para cezası ile bunlara ilişkin gecikme cezası ve gecikme zammı borcu ile işverenin gerçek kişi olması halinde ayrıca 5510 sayılı Kanunun 4/1-b kapsamındaki borçları toplamının brüt asgari ücretten fazla olmaması veya yapılandırılmış ya da taksitlendirilmiş olması,</a:t>
            </a:r>
          </a:p>
          <a:p>
            <a:pPr marL="0" indent="0">
              <a:buNone/>
            </a:pPr>
            <a:r>
              <a:rPr lang="tr-TR" dirty="0"/>
              <a:t>-Yapılandırma veya taksitlendirmenin bozulmamış olması</a:t>
            </a:r>
          </a:p>
          <a:p>
            <a:pPr marL="0" indent="0">
              <a:buNone/>
            </a:pPr>
            <a:r>
              <a:rPr lang="tr-TR" dirty="0"/>
              <a:t>-Sigortalının fiilen çalışması,</a:t>
            </a:r>
          </a:p>
          <a:p>
            <a:endParaRPr lang="tr-TR" dirty="0"/>
          </a:p>
          <a:p>
            <a:endParaRPr lang="tr-TR" dirty="0"/>
          </a:p>
          <a:p>
            <a:endParaRPr lang="tr-TR" dirty="0"/>
          </a:p>
        </p:txBody>
      </p:sp>
      <p:pic>
        <p:nvPicPr>
          <p:cNvPr id="4" name="Resim 3">
            <a:extLst>
              <a:ext uri="{FF2B5EF4-FFF2-40B4-BE49-F238E27FC236}">
                <a16:creationId xmlns:a16="http://schemas.microsoft.com/office/drawing/2014/main" id="{EAC41906-21A2-5911-997A-CF146BBCDD6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23860911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z="3600" b="1" dirty="0">
                <a:solidFill>
                  <a:srgbClr val="00B050"/>
                </a:solidFill>
              </a:rPr>
              <a:t>KÜLTÜR YATIRIMI VE GİRİŞİMİ TEŞVİKİ (55225/25225)</a:t>
            </a:r>
            <a:endParaRPr lang="tr-TR" dirty="0"/>
          </a:p>
        </p:txBody>
      </p:sp>
      <p:sp>
        <p:nvSpPr>
          <p:cNvPr id="3" name="İçerik Yer Tutucusu 2"/>
          <p:cNvSpPr>
            <a:spLocks noGrp="1"/>
          </p:cNvSpPr>
          <p:nvPr>
            <p:ph idx="1"/>
          </p:nvPr>
        </p:nvSpPr>
        <p:spPr/>
        <p:txBody>
          <a:bodyPr>
            <a:normAutofit lnSpcReduction="10000"/>
          </a:bodyPr>
          <a:lstStyle/>
          <a:p>
            <a:pPr algn="ctr"/>
            <a:r>
              <a:rPr lang="tr-TR" b="1" dirty="0">
                <a:solidFill>
                  <a:srgbClr val="FF0000"/>
                </a:solidFill>
              </a:rPr>
              <a:t>TEŞVİKTEN YARARLANMA SÜRESİ</a:t>
            </a:r>
          </a:p>
          <a:p>
            <a:r>
              <a:rPr lang="tr-TR" dirty="0"/>
              <a:t>Teşvikten;</a:t>
            </a:r>
          </a:p>
          <a:p>
            <a:pPr marL="0" indent="0">
              <a:buNone/>
            </a:pPr>
            <a:r>
              <a:rPr lang="tr-TR" dirty="0"/>
              <a:t>-Kültür yatırım belgesi almış işverenler 3 yılı</a:t>
            </a:r>
          </a:p>
          <a:p>
            <a:pPr marL="0" indent="0">
              <a:buNone/>
            </a:pPr>
            <a:r>
              <a:rPr lang="tr-TR" dirty="0"/>
              <a:t>-Kültür giriş belgesi almış işverenler 7 yılı</a:t>
            </a:r>
          </a:p>
          <a:p>
            <a:pPr marL="0" indent="0">
              <a:buNone/>
            </a:pPr>
            <a:r>
              <a:rPr lang="tr-TR" dirty="0"/>
              <a:t>Aşmamak üzere yararlanabileceklerdir.</a:t>
            </a:r>
            <a:endParaRPr lang="tr-TR" b="1" dirty="0">
              <a:solidFill>
                <a:srgbClr val="FF0000"/>
              </a:solidFill>
            </a:endParaRPr>
          </a:p>
          <a:p>
            <a:r>
              <a:rPr lang="tr-TR" dirty="0"/>
              <a:t>Aylık prim ve hizmet belgeleri;</a:t>
            </a:r>
          </a:p>
          <a:p>
            <a:pPr marL="0" indent="0">
              <a:buNone/>
            </a:pPr>
            <a:r>
              <a:rPr lang="tr-TR" dirty="0"/>
              <a:t>- Kültür Yatırım Belgesi almış olan işverenlerce, 55225 sayılı kanun </a:t>
            </a:r>
          </a:p>
          <a:p>
            <a:pPr marL="0" indent="0">
              <a:buNone/>
            </a:pPr>
            <a:r>
              <a:rPr lang="tr-TR" dirty="0"/>
              <a:t> - Kültür Girişim Belgesi almış olan işverenler için, 25225 sayılı kanun numarası seçilmek suretiyle düzenlenecektir.</a:t>
            </a:r>
          </a:p>
        </p:txBody>
      </p:sp>
      <p:pic>
        <p:nvPicPr>
          <p:cNvPr id="4" name="Resim 3">
            <a:extLst>
              <a:ext uri="{FF2B5EF4-FFF2-40B4-BE49-F238E27FC236}">
                <a16:creationId xmlns:a16="http://schemas.microsoft.com/office/drawing/2014/main" id="{B6A59322-9C30-9944-3C58-BD755EF3520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27319795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z="3600" b="1" dirty="0">
                <a:solidFill>
                  <a:srgbClr val="00B050"/>
                </a:solidFill>
              </a:rPr>
              <a:t>KÜLTÜR YATIRIMI VE GİRİŞİMİ TEŞVİKİ (55225/25225)</a:t>
            </a:r>
            <a:endParaRPr lang="tr-TR" dirty="0"/>
          </a:p>
        </p:txBody>
      </p:sp>
      <p:sp>
        <p:nvSpPr>
          <p:cNvPr id="3" name="İçerik Yer Tutucusu 2"/>
          <p:cNvSpPr>
            <a:spLocks noGrp="1"/>
          </p:cNvSpPr>
          <p:nvPr>
            <p:ph idx="1"/>
          </p:nvPr>
        </p:nvSpPr>
        <p:spPr/>
        <p:txBody>
          <a:bodyPr>
            <a:normAutofit lnSpcReduction="10000"/>
          </a:bodyPr>
          <a:lstStyle/>
          <a:p>
            <a:pPr algn="ctr"/>
            <a:r>
              <a:rPr lang="tr-TR" b="1" dirty="0">
                <a:solidFill>
                  <a:srgbClr val="FF0000"/>
                </a:solidFill>
              </a:rPr>
              <a:t>DİĞER HUSUSLAR</a:t>
            </a:r>
          </a:p>
          <a:p>
            <a:r>
              <a:rPr lang="tr-TR" dirty="0"/>
              <a:t>Kültür yatırım ve girişimlerinde çalıştırılabilecek (yararlanılabilecek) azami işçi sayısı, «Kültür Yatırımı ve Girişimlerinde Teşvik Kapsamında Çalıştırılacak Personele İlişkin Usul Esaslara Dair Tebliğde» açıklanmıştır. </a:t>
            </a:r>
          </a:p>
          <a:p>
            <a:r>
              <a:rPr lang="tr-TR" dirty="0"/>
              <a:t>Kültür Yatırım ve Kültür Girişim Belgelerinde de çalıştırılabilecek azami işçi sayısına yer verildiğinden, teşvikten yararlanılması sırasında azami işçi sayısının aşılmamasına dikkat edilmesi gerekir.</a:t>
            </a:r>
          </a:p>
          <a:p>
            <a:r>
              <a:rPr lang="tr-TR" dirty="0"/>
              <a:t>Teşvikten yararlanılabilmesi için yatırım veya girişim belgesi ile birlikte işyerinin bağlı bulunduğu </a:t>
            </a:r>
            <a:r>
              <a:rPr lang="tr-TR" dirty="0" err="1"/>
              <a:t>SGM’ye</a:t>
            </a:r>
            <a:r>
              <a:rPr lang="tr-TR" dirty="0"/>
              <a:t> müracaat edilerek işyerinin sisteme tanımlatılması gerekir.</a:t>
            </a:r>
          </a:p>
          <a:p>
            <a:endParaRPr lang="tr-TR" dirty="0"/>
          </a:p>
        </p:txBody>
      </p:sp>
      <p:pic>
        <p:nvPicPr>
          <p:cNvPr id="4" name="Resim 3">
            <a:extLst>
              <a:ext uri="{FF2B5EF4-FFF2-40B4-BE49-F238E27FC236}">
                <a16:creationId xmlns:a16="http://schemas.microsoft.com/office/drawing/2014/main" id="{D71DC21F-9376-FD46-084E-2F6D36E0B7A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13854422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z="3600" b="1" dirty="0">
                <a:solidFill>
                  <a:srgbClr val="00B050"/>
                </a:solidFill>
              </a:rPr>
              <a:t>KÜLTÜR YATIRIMI VE GİRİŞİMİ TEŞVİKİ (55225/25225)</a:t>
            </a:r>
            <a:endParaRPr lang="tr-TR" dirty="0"/>
          </a:p>
        </p:txBody>
      </p:sp>
      <p:sp>
        <p:nvSpPr>
          <p:cNvPr id="3" name="İçerik Yer Tutucusu 2"/>
          <p:cNvSpPr>
            <a:spLocks noGrp="1"/>
          </p:cNvSpPr>
          <p:nvPr>
            <p:ph idx="1"/>
          </p:nvPr>
        </p:nvSpPr>
        <p:spPr/>
        <p:txBody>
          <a:bodyPr>
            <a:normAutofit fontScale="92500"/>
          </a:bodyPr>
          <a:lstStyle/>
          <a:p>
            <a:pPr algn="ctr"/>
            <a:r>
              <a:rPr lang="tr-TR" b="1" dirty="0">
                <a:solidFill>
                  <a:srgbClr val="FF0000"/>
                </a:solidFill>
              </a:rPr>
              <a:t>YARARLANILACAK TEŞVİK TUTARI</a:t>
            </a:r>
          </a:p>
          <a:p>
            <a:r>
              <a:rPr lang="tr-TR" b="1" dirty="0">
                <a:solidFill>
                  <a:srgbClr val="FF0000"/>
                </a:solidFill>
              </a:rPr>
              <a:t>YATIRIM BELGESİ SAHİBİ İŞVERENLER YÖNÜNDEN (55225)</a:t>
            </a:r>
          </a:p>
          <a:p>
            <a:pPr marL="0" indent="0">
              <a:buNone/>
            </a:pPr>
            <a:r>
              <a:rPr lang="tr-TR" dirty="0"/>
              <a:t>Teşvik kapsamında öncelikle </a:t>
            </a:r>
            <a:r>
              <a:rPr lang="tr-TR" b="1" u="sng" dirty="0"/>
              <a:t>SPEK üst sınırına </a:t>
            </a:r>
            <a:r>
              <a:rPr lang="tr-TR" dirty="0"/>
              <a:t>kadar olan kazançlar üzerinden </a:t>
            </a:r>
            <a:r>
              <a:rPr lang="tr-TR" b="1" u="sng" dirty="0"/>
              <a:t>5 puanlık </a:t>
            </a:r>
            <a:r>
              <a:rPr lang="tr-TR" dirty="0"/>
              <a:t>indirim verilir. Ardından, </a:t>
            </a:r>
            <a:r>
              <a:rPr lang="tr-TR" b="1" dirty="0"/>
              <a:t>SPEK </a:t>
            </a:r>
            <a:r>
              <a:rPr lang="tr-TR" b="1" u="sng" dirty="0"/>
              <a:t>üst sınırına kadar </a:t>
            </a:r>
            <a:r>
              <a:rPr lang="tr-TR" b="1" dirty="0"/>
              <a:t>olan kazançlar üzerinden kalan işveren hissesi prim tutarının </a:t>
            </a:r>
            <a:r>
              <a:rPr lang="tr-TR" b="1" u="sng" dirty="0"/>
              <a:t>% 50’si</a:t>
            </a:r>
            <a:r>
              <a:rPr lang="tr-TR" dirty="0"/>
              <a:t>  Hazinece karşılanır.</a:t>
            </a:r>
            <a:endParaRPr lang="tr-TR" b="1" dirty="0">
              <a:solidFill>
                <a:srgbClr val="FF0000"/>
              </a:solidFill>
            </a:endParaRPr>
          </a:p>
          <a:p>
            <a:r>
              <a:rPr lang="tr-TR" b="1" dirty="0">
                <a:solidFill>
                  <a:srgbClr val="FF0000"/>
                </a:solidFill>
              </a:rPr>
              <a:t>GİRİŞİM BELGESİ SAHİBİ İŞVERENLER YÖNÜNDEN (25225)</a:t>
            </a:r>
          </a:p>
          <a:p>
            <a:pPr marL="0" indent="0">
              <a:buNone/>
            </a:pPr>
            <a:r>
              <a:rPr lang="tr-TR" dirty="0"/>
              <a:t>Teşvik kapsamında öncelikle </a:t>
            </a:r>
            <a:r>
              <a:rPr lang="tr-TR" b="1" u="sng" dirty="0"/>
              <a:t>SPEK üst sınırına kadar </a:t>
            </a:r>
            <a:r>
              <a:rPr lang="tr-TR" dirty="0"/>
              <a:t>olan kazançlar üzerinden </a:t>
            </a:r>
            <a:r>
              <a:rPr lang="tr-TR" b="1" u="sng" dirty="0"/>
              <a:t>5 puanlık </a:t>
            </a:r>
            <a:r>
              <a:rPr lang="tr-TR" dirty="0"/>
              <a:t>indirim verilir. Ardından, </a:t>
            </a:r>
            <a:r>
              <a:rPr lang="tr-TR" b="1" dirty="0"/>
              <a:t>SPEK </a:t>
            </a:r>
            <a:r>
              <a:rPr lang="tr-TR" b="1" u="sng" dirty="0"/>
              <a:t>üst sınırına kadar </a:t>
            </a:r>
            <a:r>
              <a:rPr lang="tr-TR" b="1" dirty="0"/>
              <a:t>olan kazançlar üzerinden kalan işveren hissesi prim tutarının </a:t>
            </a:r>
            <a:r>
              <a:rPr lang="tr-TR" b="1" u="sng" dirty="0"/>
              <a:t>% 25’i </a:t>
            </a:r>
            <a:r>
              <a:rPr lang="tr-TR" dirty="0"/>
              <a:t>Hazinece karşılanır.</a:t>
            </a:r>
          </a:p>
          <a:p>
            <a:pPr marL="0" indent="0">
              <a:buNone/>
            </a:pPr>
            <a:r>
              <a:rPr lang="tr-TR" dirty="0"/>
              <a:t>İşsizlik sigortası primleri için teşvik uygulanmaz.</a:t>
            </a:r>
          </a:p>
        </p:txBody>
      </p:sp>
      <p:pic>
        <p:nvPicPr>
          <p:cNvPr id="4" name="Resim 3">
            <a:extLst>
              <a:ext uri="{FF2B5EF4-FFF2-40B4-BE49-F238E27FC236}">
                <a16:creationId xmlns:a16="http://schemas.microsoft.com/office/drawing/2014/main" id="{84B28E24-530E-A666-1053-312730CE109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16400471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z="3600" b="1" dirty="0">
                <a:solidFill>
                  <a:srgbClr val="00B050"/>
                </a:solidFill>
              </a:rPr>
              <a:t>KÜLTÜR YATIRIMI VE GİRİŞİMİ TEŞVİKİ (55225/25225)</a:t>
            </a:r>
            <a:endParaRPr lang="tr-TR" dirty="0"/>
          </a:p>
        </p:txBody>
      </p:sp>
      <p:sp>
        <p:nvSpPr>
          <p:cNvPr id="3" name="İçerik Yer Tutucusu 2"/>
          <p:cNvSpPr>
            <a:spLocks noGrp="1"/>
          </p:cNvSpPr>
          <p:nvPr>
            <p:ph idx="1"/>
          </p:nvPr>
        </p:nvSpPr>
        <p:spPr/>
        <p:txBody>
          <a:bodyPr>
            <a:normAutofit/>
          </a:bodyPr>
          <a:lstStyle/>
          <a:p>
            <a:r>
              <a:rPr lang="tr-TR" b="1" dirty="0">
                <a:solidFill>
                  <a:srgbClr val="FF0000"/>
                </a:solidFill>
              </a:rPr>
              <a:t>Mevzuat Düzenlemeleri:</a:t>
            </a:r>
          </a:p>
          <a:p>
            <a:r>
              <a:rPr lang="tr-TR" dirty="0">
                <a:hlinkClick r:id="rId2"/>
              </a:rPr>
              <a:t>5225 sayılı Kanun 5. Madde</a:t>
            </a:r>
            <a:endParaRPr lang="tr-TR" dirty="0"/>
          </a:p>
          <a:p>
            <a:r>
              <a:rPr lang="tr-TR" dirty="0">
                <a:hlinkClick r:id="rId3"/>
              </a:rPr>
              <a:t>2010-109 Sayılı Genelge</a:t>
            </a:r>
            <a:endParaRPr lang="tr-TR" dirty="0"/>
          </a:p>
          <a:p>
            <a:br>
              <a:rPr lang="tr-TR" dirty="0"/>
            </a:br>
            <a:endParaRPr lang="tr-TR" b="1" dirty="0">
              <a:solidFill>
                <a:srgbClr val="FF0000"/>
              </a:solidFill>
            </a:endParaRPr>
          </a:p>
        </p:txBody>
      </p:sp>
      <p:pic>
        <p:nvPicPr>
          <p:cNvPr id="4" name="Resim 3">
            <a:extLst>
              <a:ext uri="{FF2B5EF4-FFF2-40B4-BE49-F238E27FC236}">
                <a16:creationId xmlns:a16="http://schemas.microsoft.com/office/drawing/2014/main" id="{0D1F6F32-92F3-A961-2C74-DD1158E5109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17905305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z="3600" b="1" dirty="0">
                <a:solidFill>
                  <a:srgbClr val="00B050"/>
                </a:solidFill>
              </a:rPr>
              <a:t>KÜLTÜR YATIRIMI VE GİRİŞİMİ TEŞVİKİ (55225)</a:t>
            </a:r>
            <a:endParaRPr lang="tr-TR" dirty="0"/>
          </a:p>
        </p:txBody>
      </p:sp>
      <p:sp>
        <p:nvSpPr>
          <p:cNvPr id="3" name="İçerik Yer Tutucusu 2"/>
          <p:cNvSpPr>
            <a:spLocks noGrp="1"/>
          </p:cNvSpPr>
          <p:nvPr>
            <p:ph idx="1"/>
          </p:nvPr>
        </p:nvSpPr>
        <p:spPr>
          <a:xfrm>
            <a:off x="761288" y="1396094"/>
            <a:ext cx="10515600" cy="4351338"/>
          </a:xfrm>
        </p:spPr>
        <p: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tr-TR" sz="1800" b="1" i="0" u="none" strike="noStrike" kern="1200" cap="none" spc="0" normalizeH="0" baseline="0" noProof="0" dirty="0">
                <a:ln>
                  <a:noFill/>
                </a:ln>
                <a:solidFill>
                  <a:srgbClr val="FF0000"/>
                </a:solidFill>
                <a:effectLst/>
                <a:uLnTx/>
                <a:uFillTx/>
                <a:latin typeface="Calibri" panose="020F0502020204030204"/>
                <a:ea typeface="+mn-ea"/>
                <a:cs typeface="+mn-cs"/>
              </a:rPr>
              <a:t>2022/TEMMUZ İLA ARALIK AYLARI İÇİN İNDİRİMDEN YARARLANILACAK TUTAR (55225)</a:t>
            </a:r>
          </a:p>
          <a:p>
            <a:endParaRPr lang="tr-TR" dirty="0"/>
          </a:p>
          <a:p>
            <a:endParaRPr lang="tr-TR" dirty="0"/>
          </a:p>
        </p:txBody>
      </p:sp>
      <p:graphicFrame>
        <p:nvGraphicFramePr>
          <p:cNvPr id="4" name="Tablo 3"/>
          <p:cNvGraphicFramePr>
            <a:graphicFrameLocks noGrp="1"/>
          </p:cNvGraphicFramePr>
          <p:nvPr>
            <p:extLst>
              <p:ext uri="{D42A27DB-BD31-4B8C-83A1-F6EECF244321}">
                <p14:modId xmlns:p14="http://schemas.microsoft.com/office/powerpoint/2010/main" val="113618965"/>
              </p:ext>
            </p:extLst>
          </p:nvPr>
        </p:nvGraphicFramePr>
        <p:xfrm>
          <a:off x="1191492" y="1948380"/>
          <a:ext cx="9956799" cy="1623383"/>
        </p:xfrm>
        <a:graphic>
          <a:graphicData uri="http://schemas.openxmlformats.org/drawingml/2006/table">
            <a:tbl>
              <a:tblPr/>
              <a:tblGrid>
                <a:gridCol w="3318933">
                  <a:extLst>
                    <a:ext uri="{9D8B030D-6E8A-4147-A177-3AD203B41FA5}">
                      <a16:colId xmlns:a16="http://schemas.microsoft.com/office/drawing/2014/main" val="202651932"/>
                    </a:ext>
                  </a:extLst>
                </a:gridCol>
                <a:gridCol w="3318933">
                  <a:extLst>
                    <a:ext uri="{9D8B030D-6E8A-4147-A177-3AD203B41FA5}">
                      <a16:colId xmlns:a16="http://schemas.microsoft.com/office/drawing/2014/main" val="3807521713"/>
                    </a:ext>
                  </a:extLst>
                </a:gridCol>
                <a:gridCol w="3318933">
                  <a:extLst>
                    <a:ext uri="{9D8B030D-6E8A-4147-A177-3AD203B41FA5}">
                      <a16:colId xmlns:a16="http://schemas.microsoft.com/office/drawing/2014/main" val="178110772"/>
                    </a:ext>
                  </a:extLst>
                </a:gridCol>
              </a:tblGrid>
              <a:tr h="209850">
                <a:tc gridSpan="3">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tr-TR" sz="1800" b="1" i="0" u="none" strike="noStrike" kern="1200" cap="none" spc="0" normalizeH="0" baseline="0" noProof="0" dirty="0">
                          <a:ln>
                            <a:noFill/>
                          </a:ln>
                          <a:solidFill>
                            <a:srgbClr val="00B0F0"/>
                          </a:solidFill>
                          <a:effectLst/>
                          <a:uLnTx/>
                          <a:uFillTx/>
                          <a:latin typeface="+mn-lt"/>
                          <a:ea typeface="+mn-ea"/>
                          <a:cs typeface="+mn-cs"/>
                        </a:rPr>
                        <a:t>SPEK ALT SINIRINDAN (6.471,00 TL)</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hMerge="1">
                  <a:txBody>
                    <a:bodyPr/>
                    <a:lstStyle/>
                    <a:p>
                      <a:endParaRPr lang="tr-TR"/>
                    </a:p>
                  </a:txBody>
                  <a:tcPr/>
                </a:tc>
                <a:tc hMerge="1">
                  <a:txBody>
                    <a:bodyPr/>
                    <a:lstStyle/>
                    <a:p>
                      <a:endParaRPr lang="tr-TR"/>
                    </a:p>
                  </a:txBody>
                  <a:tcPr/>
                </a:tc>
                <a:extLst>
                  <a:ext uri="{0D108BD9-81ED-4DB2-BD59-A6C34878D82A}">
                    <a16:rowId xmlns:a16="http://schemas.microsoft.com/office/drawing/2014/main" val="3034127932"/>
                  </a:ext>
                </a:extLst>
              </a:tr>
              <a:tr h="524625">
                <a:tc>
                  <a:txBody>
                    <a:bodyPr/>
                    <a:lstStyle/>
                    <a:p>
                      <a:pPr algn="ctr" fontAlgn="t"/>
                      <a:r>
                        <a:rPr lang="tr-TR" dirty="0">
                          <a:effectLst/>
                        </a:rPr>
                        <a:t>Teşviksiz Tutar</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a:effectLst/>
                        </a:rPr>
                        <a:t>Teşvik Tutarı</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a:effectLst/>
                        </a:rPr>
                        <a:t>Teşvik Sonrası Tutar</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extLst>
                  <a:ext uri="{0D108BD9-81ED-4DB2-BD59-A6C34878D82A}">
                    <a16:rowId xmlns:a16="http://schemas.microsoft.com/office/drawing/2014/main" val="3599376188"/>
                  </a:ext>
                </a:extLst>
              </a:tr>
              <a:tr h="367238">
                <a:tc>
                  <a:txBody>
                    <a:bodyPr/>
                    <a:lstStyle/>
                    <a:p>
                      <a:pPr algn="ctr" fontAlgn="t"/>
                      <a:r>
                        <a:rPr lang="tr-TR">
                          <a:effectLst/>
                        </a:rPr>
                        <a:t>%37,50</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5240" cap="flat" cmpd="sng" algn="ctr">
                      <a:solidFill>
                        <a:srgbClr val="DBDBDB"/>
                      </a:solidFill>
                      <a:prstDash val="solid"/>
                      <a:round/>
                      <a:headEnd type="none" w="med" len="med"/>
                      <a:tailEnd type="none" w="med" len="med"/>
                    </a:lnB>
                  </a:tcPr>
                </a:tc>
                <a:tc>
                  <a:txBody>
                    <a:bodyPr/>
                    <a:lstStyle/>
                    <a:p>
                      <a:pPr algn="ctr" fontAlgn="t"/>
                      <a:r>
                        <a:rPr lang="tr-TR" dirty="0">
                          <a:effectLst/>
                        </a:rPr>
                        <a:t>(SPEK x %5 + SPEK</a:t>
                      </a:r>
                      <a:r>
                        <a:rPr lang="tr-TR" baseline="0" dirty="0">
                          <a:effectLst/>
                        </a:rPr>
                        <a:t> X </a:t>
                      </a:r>
                      <a:r>
                        <a:rPr lang="tr-TR" dirty="0">
                          <a:effectLst/>
                        </a:rPr>
                        <a:t>%7,75)</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5240" cap="flat" cmpd="sng" algn="ctr">
                      <a:solidFill>
                        <a:srgbClr val="DBDBDB"/>
                      </a:solidFill>
                      <a:prstDash val="solid"/>
                      <a:round/>
                      <a:headEnd type="none" w="med" len="med"/>
                      <a:tailEnd type="none" w="med" len="med"/>
                    </a:lnB>
                  </a:tcPr>
                </a:tc>
                <a:tc>
                  <a:txBody>
                    <a:bodyPr/>
                    <a:lstStyle/>
                    <a:p>
                      <a:pPr algn="ctr" fontAlgn="t"/>
                      <a:endParaRPr lang="tr-TR" dirty="0">
                        <a:effectLst/>
                      </a:endParaRP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5240" cap="flat" cmpd="sng" algn="ctr">
                      <a:solidFill>
                        <a:srgbClr val="DBDBDB"/>
                      </a:solidFill>
                      <a:prstDash val="solid"/>
                      <a:round/>
                      <a:headEnd type="none" w="med" len="med"/>
                      <a:tailEnd type="none" w="med" len="med"/>
                    </a:lnB>
                  </a:tcPr>
                </a:tc>
                <a:extLst>
                  <a:ext uri="{0D108BD9-81ED-4DB2-BD59-A6C34878D82A}">
                    <a16:rowId xmlns:a16="http://schemas.microsoft.com/office/drawing/2014/main" val="1307972688"/>
                  </a:ext>
                </a:extLst>
              </a:tr>
              <a:tr h="209850">
                <a:tc>
                  <a:txBody>
                    <a:bodyPr/>
                    <a:lstStyle/>
                    <a:p>
                      <a:pPr algn="ctr" fontAlgn="t"/>
                      <a:r>
                        <a:rPr kumimoji="0" lang="tr-TR" sz="1800" b="0" i="0" u="none" strike="noStrike" kern="1200" cap="none" spc="0" normalizeH="0" baseline="0" noProof="0" dirty="0">
                          <a:ln>
                            <a:noFill/>
                          </a:ln>
                          <a:solidFill>
                            <a:srgbClr val="363636"/>
                          </a:solidFill>
                          <a:effectLst/>
                          <a:uLnTx/>
                          <a:uFillTx/>
                          <a:latin typeface="+mn-lt"/>
                          <a:ea typeface="+mn-ea"/>
                          <a:cs typeface="+mn-cs"/>
                        </a:rPr>
                        <a:t>2.426,63</a:t>
                      </a:r>
                      <a:r>
                        <a:rPr lang="tr-TR" dirty="0">
                          <a:solidFill>
                            <a:srgbClr val="363636"/>
                          </a:solidFill>
                          <a:effectLst/>
                        </a:rPr>
                        <a:t>₺</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524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dirty="0">
                          <a:solidFill>
                            <a:srgbClr val="363636"/>
                          </a:solidFill>
                          <a:effectLst/>
                        </a:rPr>
                        <a:t>323,55+ 501,50 =825,05₺</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524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dirty="0">
                          <a:solidFill>
                            <a:srgbClr val="363636"/>
                          </a:solidFill>
                          <a:effectLst/>
                        </a:rPr>
                        <a:t>1.601,58₺</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524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extLst>
                  <a:ext uri="{0D108BD9-81ED-4DB2-BD59-A6C34878D82A}">
                    <a16:rowId xmlns:a16="http://schemas.microsoft.com/office/drawing/2014/main" val="2163395868"/>
                  </a:ext>
                </a:extLst>
              </a:tr>
            </a:tbl>
          </a:graphicData>
        </a:graphic>
      </p:graphicFrame>
      <p:graphicFrame>
        <p:nvGraphicFramePr>
          <p:cNvPr id="5" name="Tablo 4"/>
          <p:cNvGraphicFramePr>
            <a:graphicFrameLocks noGrp="1"/>
          </p:cNvGraphicFramePr>
          <p:nvPr>
            <p:extLst>
              <p:ext uri="{D42A27DB-BD31-4B8C-83A1-F6EECF244321}">
                <p14:modId xmlns:p14="http://schemas.microsoft.com/office/powerpoint/2010/main" val="1251978782"/>
              </p:ext>
            </p:extLst>
          </p:nvPr>
        </p:nvGraphicFramePr>
        <p:xfrm>
          <a:off x="1191492" y="3677007"/>
          <a:ext cx="9956799" cy="1965180"/>
        </p:xfrm>
        <a:graphic>
          <a:graphicData uri="http://schemas.openxmlformats.org/drawingml/2006/table">
            <a:tbl>
              <a:tblPr/>
              <a:tblGrid>
                <a:gridCol w="3318933">
                  <a:extLst>
                    <a:ext uri="{9D8B030D-6E8A-4147-A177-3AD203B41FA5}">
                      <a16:colId xmlns:a16="http://schemas.microsoft.com/office/drawing/2014/main" val="99390655"/>
                    </a:ext>
                  </a:extLst>
                </a:gridCol>
                <a:gridCol w="3318933">
                  <a:extLst>
                    <a:ext uri="{9D8B030D-6E8A-4147-A177-3AD203B41FA5}">
                      <a16:colId xmlns:a16="http://schemas.microsoft.com/office/drawing/2014/main" val="727254429"/>
                    </a:ext>
                  </a:extLst>
                </a:gridCol>
                <a:gridCol w="3318933">
                  <a:extLst>
                    <a:ext uri="{9D8B030D-6E8A-4147-A177-3AD203B41FA5}">
                      <a16:colId xmlns:a16="http://schemas.microsoft.com/office/drawing/2014/main" val="4293437293"/>
                    </a:ext>
                  </a:extLst>
                </a:gridCol>
              </a:tblGrid>
              <a:tr h="491295">
                <a:tc gridSpan="3">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tr-TR" sz="1800" b="1" i="0" u="none" strike="noStrike" kern="1200" cap="none" spc="0" normalizeH="0" baseline="0" noProof="0" dirty="0">
                          <a:ln>
                            <a:noFill/>
                          </a:ln>
                          <a:solidFill>
                            <a:srgbClr val="FF0000"/>
                          </a:solidFill>
                          <a:effectLst/>
                          <a:uLnTx/>
                          <a:uFillTx/>
                          <a:latin typeface="+mn-lt"/>
                          <a:ea typeface="+mn-ea"/>
                          <a:cs typeface="+mn-cs"/>
                        </a:rPr>
                        <a:t>SPEK ÜST SINIRINDAN (48.532,50 TL)</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hMerge="1">
                  <a:txBody>
                    <a:bodyPr/>
                    <a:lstStyle/>
                    <a:p>
                      <a:endParaRPr lang="tr-TR"/>
                    </a:p>
                  </a:txBody>
                  <a:tcPr/>
                </a:tc>
                <a:tc hMerge="1">
                  <a:txBody>
                    <a:bodyPr/>
                    <a:lstStyle/>
                    <a:p>
                      <a:endParaRPr lang="tr-TR"/>
                    </a:p>
                  </a:txBody>
                  <a:tcPr/>
                </a:tc>
                <a:extLst>
                  <a:ext uri="{0D108BD9-81ED-4DB2-BD59-A6C34878D82A}">
                    <a16:rowId xmlns:a16="http://schemas.microsoft.com/office/drawing/2014/main" val="2396873492"/>
                  </a:ext>
                </a:extLst>
              </a:tr>
              <a:tr h="491295">
                <a:tc>
                  <a:txBody>
                    <a:bodyPr/>
                    <a:lstStyle/>
                    <a:p>
                      <a:pPr algn="ctr" fontAlgn="t"/>
                      <a:r>
                        <a:rPr lang="tr-TR" dirty="0">
                          <a:effectLst/>
                        </a:rPr>
                        <a:t>Teşviksiz Tutar</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dirty="0">
                          <a:effectLst/>
                        </a:rPr>
                        <a:t>Teşvik Tutarı</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a:effectLst/>
                        </a:rPr>
                        <a:t>Teşvik Sonrası Tutar</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extLst>
                  <a:ext uri="{0D108BD9-81ED-4DB2-BD59-A6C34878D82A}">
                    <a16:rowId xmlns:a16="http://schemas.microsoft.com/office/drawing/2014/main" val="1216420842"/>
                  </a:ext>
                </a:extLst>
              </a:tr>
              <a:tr h="491295">
                <a:tc>
                  <a:txBody>
                    <a:bodyPr/>
                    <a:lstStyle/>
                    <a:p>
                      <a:pPr algn="ctr" fontAlgn="t"/>
                      <a:r>
                        <a:rPr lang="tr-TR">
                          <a:effectLst/>
                        </a:rPr>
                        <a:t>%37,50</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5240" cap="flat" cmpd="sng" algn="ctr">
                      <a:solidFill>
                        <a:srgbClr val="DBDBDB"/>
                      </a:solidFill>
                      <a:prstDash val="solid"/>
                      <a:round/>
                      <a:headEnd type="none" w="med" len="med"/>
                      <a:tailEnd type="none" w="med" len="med"/>
                    </a:lnB>
                  </a:tcPr>
                </a:tc>
                <a:tc>
                  <a:txBody>
                    <a:bodyPr/>
                    <a:lstStyle/>
                    <a:p>
                      <a:pPr algn="ctr" fontAlgn="t"/>
                      <a:r>
                        <a:rPr lang="tr-TR" dirty="0">
                          <a:effectLst/>
                        </a:rPr>
                        <a:t>(SPEK x %5 + SPEK</a:t>
                      </a:r>
                      <a:r>
                        <a:rPr lang="tr-TR" baseline="0" dirty="0">
                          <a:effectLst/>
                        </a:rPr>
                        <a:t> X </a:t>
                      </a:r>
                      <a:r>
                        <a:rPr lang="tr-TR" dirty="0">
                          <a:effectLst/>
                        </a:rPr>
                        <a:t>%7,75)</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5240" cap="flat" cmpd="sng" algn="ctr">
                      <a:solidFill>
                        <a:srgbClr val="DBDBDB"/>
                      </a:solidFill>
                      <a:prstDash val="solid"/>
                      <a:round/>
                      <a:headEnd type="none" w="med" len="med"/>
                      <a:tailEnd type="none" w="med" len="med"/>
                    </a:lnB>
                  </a:tcPr>
                </a:tc>
                <a:tc>
                  <a:txBody>
                    <a:bodyPr/>
                    <a:lstStyle/>
                    <a:p>
                      <a:pPr algn="ctr" fontAlgn="t"/>
                      <a:endParaRPr lang="tr-TR" dirty="0">
                        <a:effectLst/>
                      </a:endParaRP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5240" cap="flat" cmpd="sng" algn="ctr">
                      <a:solidFill>
                        <a:srgbClr val="DBDBDB"/>
                      </a:solidFill>
                      <a:prstDash val="solid"/>
                      <a:round/>
                      <a:headEnd type="none" w="med" len="med"/>
                      <a:tailEnd type="none" w="med" len="med"/>
                    </a:lnB>
                  </a:tcPr>
                </a:tc>
                <a:extLst>
                  <a:ext uri="{0D108BD9-81ED-4DB2-BD59-A6C34878D82A}">
                    <a16:rowId xmlns:a16="http://schemas.microsoft.com/office/drawing/2014/main" val="541468838"/>
                  </a:ext>
                </a:extLst>
              </a:tr>
              <a:tr h="491295">
                <a:tc>
                  <a:txBody>
                    <a:bodyPr/>
                    <a:lstStyle/>
                    <a:p>
                      <a:pPr algn="ctr" fontAlgn="t"/>
                      <a:r>
                        <a:rPr lang="tr-TR" dirty="0">
                          <a:solidFill>
                            <a:srgbClr val="363636"/>
                          </a:solidFill>
                          <a:effectLst/>
                        </a:rPr>
                        <a:t>18.199,69₺</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524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dirty="0">
                          <a:solidFill>
                            <a:srgbClr val="363636"/>
                          </a:solidFill>
                          <a:effectLst/>
                        </a:rPr>
                        <a:t>2.426,63 + 3.761,27 =6.187,90₺</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524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dirty="0">
                          <a:solidFill>
                            <a:srgbClr val="363636"/>
                          </a:solidFill>
                          <a:effectLst/>
                        </a:rPr>
                        <a:t>12.011,79₺</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524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extLst>
                  <a:ext uri="{0D108BD9-81ED-4DB2-BD59-A6C34878D82A}">
                    <a16:rowId xmlns:a16="http://schemas.microsoft.com/office/drawing/2014/main" val="1933081540"/>
                  </a:ext>
                </a:extLst>
              </a:tr>
            </a:tbl>
          </a:graphicData>
        </a:graphic>
      </p:graphicFrame>
      <p:pic>
        <p:nvPicPr>
          <p:cNvPr id="6" name="Resim 5">
            <a:extLst>
              <a:ext uri="{FF2B5EF4-FFF2-40B4-BE49-F238E27FC236}">
                <a16:creationId xmlns:a16="http://schemas.microsoft.com/office/drawing/2014/main" id="{31F39198-BDF3-BEDE-C2A3-ED5886434E3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34003588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z="3600" b="1" dirty="0">
                <a:solidFill>
                  <a:srgbClr val="00B050"/>
                </a:solidFill>
              </a:rPr>
              <a:t>KÜLTÜR YATIRIMI VE GİRİŞİMİ TEŞVİKİ (25225)</a:t>
            </a:r>
            <a:endParaRPr lang="tr-TR" dirty="0"/>
          </a:p>
        </p:txBody>
      </p:sp>
      <p:sp>
        <p:nvSpPr>
          <p:cNvPr id="3" name="İçerik Yer Tutucusu 2"/>
          <p:cNvSpPr>
            <a:spLocks noGrp="1"/>
          </p:cNvSpPr>
          <p:nvPr>
            <p:ph idx="1"/>
          </p:nvPr>
        </p:nvSpPr>
        <p:spPr>
          <a:xfrm>
            <a:off x="838200" y="1415427"/>
            <a:ext cx="10515600" cy="4351338"/>
          </a:xfrm>
        </p:spPr>
        <p: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tr-TR" sz="1800" b="1" i="0" u="none" strike="noStrike" kern="1200" cap="none" spc="0" normalizeH="0" baseline="0" noProof="0" dirty="0">
                <a:ln>
                  <a:noFill/>
                </a:ln>
                <a:solidFill>
                  <a:srgbClr val="FF0000"/>
                </a:solidFill>
                <a:effectLst/>
                <a:uLnTx/>
                <a:uFillTx/>
                <a:latin typeface="Calibri" panose="020F0502020204030204"/>
                <a:ea typeface="+mn-ea"/>
                <a:cs typeface="+mn-cs"/>
              </a:rPr>
              <a:t>2022/TEMMUZ İLA ARALIK AYLARI İÇİN İNDİRİMDEN YARARLANILACAK TUTAR (25225)</a:t>
            </a:r>
          </a:p>
          <a:p>
            <a:endParaRPr lang="tr-TR" dirty="0"/>
          </a:p>
          <a:p>
            <a:endParaRPr lang="tr-TR" dirty="0"/>
          </a:p>
        </p:txBody>
      </p:sp>
      <p:graphicFrame>
        <p:nvGraphicFramePr>
          <p:cNvPr id="4" name="Tablo 3"/>
          <p:cNvGraphicFramePr>
            <a:graphicFrameLocks noGrp="1"/>
          </p:cNvGraphicFramePr>
          <p:nvPr>
            <p:extLst>
              <p:ext uri="{D42A27DB-BD31-4B8C-83A1-F6EECF244321}">
                <p14:modId xmlns:p14="http://schemas.microsoft.com/office/powerpoint/2010/main" val="4049117063"/>
              </p:ext>
            </p:extLst>
          </p:nvPr>
        </p:nvGraphicFramePr>
        <p:xfrm>
          <a:off x="1191492" y="1929298"/>
          <a:ext cx="9956799" cy="1623383"/>
        </p:xfrm>
        <a:graphic>
          <a:graphicData uri="http://schemas.openxmlformats.org/drawingml/2006/table">
            <a:tbl>
              <a:tblPr/>
              <a:tblGrid>
                <a:gridCol w="3318933">
                  <a:extLst>
                    <a:ext uri="{9D8B030D-6E8A-4147-A177-3AD203B41FA5}">
                      <a16:colId xmlns:a16="http://schemas.microsoft.com/office/drawing/2014/main" val="202651932"/>
                    </a:ext>
                  </a:extLst>
                </a:gridCol>
                <a:gridCol w="3318933">
                  <a:extLst>
                    <a:ext uri="{9D8B030D-6E8A-4147-A177-3AD203B41FA5}">
                      <a16:colId xmlns:a16="http://schemas.microsoft.com/office/drawing/2014/main" val="3807521713"/>
                    </a:ext>
                  </a:extLst>
                </a:gridCol>
                <a:gridCol w="3318933">
                  <a:extLst>
                    <a:ext uri="{9D8B030D-6E8A-4147-A177-3AD203B41FA5}">
                      <a16:colId xmlns:a16="http://schemas.microsoft.com/office/drawing/2014/main" val="178110772"/>
                    </a:ext>
                  </a:extLst>
                </a:gridCol>
              </a:tblGrid>
              <a:tr h="209850">
                <a:tc gridSpan="3">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tr-TR" sz="1800" b="1" i="0" u="none" strike="noStrike" kern="1200" cap="none" spc="0" normalizeH="0" baseline="0" noProof="0" dirty="0">
                          <a:ln>
                            <a:noFill/>
                          </a:ln>
                          <a:solidFill>
                            <a:srgbClr val="00B0F0"/>
                          </a:solidFill>
                          <a:effectLst/>
                          <a:uLnTx/>
                          <a:uFillTx/>
                          <a:latin typeface="+mn-lt"/>
                          <a:ea typeface="+mn-ea"/>
                          <a:cs typeface="+mn-cs"/>
                        </a:rPr>
                        <a:t>SPEK ALT SINIRINDAN (6.471,00 TL)</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hMerge="1">
                  <a:txBody>
                    <a:bodyPr/>
                    <a:lstStyle/>
                    <a:p>
                      <a:endParaRPr lang="tr-TR"/>
                    </a:p>
                  </a:txBody>
                  <a:tcPr/>
                </a:tc>
                <a:tc hMerge="1">
                  <a:txBody>
                    <a:bodyPr/>
                    <a:lstStyle/>
                    <a:p>
                      <a:endParaRPr lang="tr-TR"/>
                    </a:p>
                  </a:txBody>
                  <a:tcPr/>
                </a:tc>
                <a:extLst>
                  <a:ext uri="{0D108BD9-81ED-4DB2-BD59-A6C34878D82A}">
                    <a16:rowId xmlns:a16="http://schemas.microsoft.com/office/drawing/2014/main" val="3034127932"/>
                  </a:ext>
                </a:extLst>
              </a:tr>
              <a:tr h="524625">
                <a:tc>
                  <a:txBody>
                    <a:bodyPr/>
                    <a:lstStyle/>
                    <a:p>
                      <a:pPr algn="ctr" fontAlgn="t"/>
                      <a:r>
                        <a:rPr lang="tr-TR" dirty="0">
                          <a:effectLst/>
                        </a:rPr>
                        <a:t>Teşviksiz Tutar</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a:effectLst/>
                        </a:rPr>
                        <a:t>Teşvik Tutarı</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a:effectLst/>
                        </a:rPr>
                        <a:t>Teşvik Sonrası Tutar</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extLst>
                  <a:ext uri="{0D108BD9-81ED-4DB2-BD59-A6C34878D82A}">
                    <a16:rowId xmlns:a16="http://schemas.microsoft.com/office/drawing/2014/main" val="3599376188"/>
                  </a:ext>
                </a:extLst>
              </a:tr>
              <a:tr h="367238">
                <a:tc>
                  <a:txBody>
                    <a:bodyPr/>
                    <a:lstStyle/>
                    <a:p>
                      <a:pPr algn="ctr" fontAlgn="t"/>
                      <a:r>
                        <a:rPr lang="tr-TR">
                          <a:effectLst/>
                        </a:rPr>
                        <a:t>%37,50</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5240" cap="flat" cmpd="sng" algn="ctr">
                      <a:solidFill>
                        <a:srgbClr val="DBDBDB"/>
                      </a:solidFill>
                      <a:prstDash val="solid"/>
                      <a:round/>
                      <a:headEnd type="none" w="med" len="med"/>
                      <a:tailEnd type="none" w="med" len="med"/>
                    </a:lnB>
                  </a:tcPr>
                </a:tc>
                <a:tc>
                  <a:txBody>
                    <a:bodyPr/>
                    <a:lstStyle/>
                    <a:p>
                      <a:pPr algn="ctr" fontAlgn="t"/>
                      <a:r>
                        <a:rPr lang="tr-TR" dirty="0">
                          <a:effectLst/>
                        </a:rPr>
                        <a:t>(SPEK x %5 + SPEK</a:t>
                      </a:r>
                      <a:r>
                        <a:rPr lang="tr-TR" baseline="0" dirty="0">
                          <a:effectLst/>
                        </a:rPr>
                        <a:t> X </a:t>
                      </a:r>
                      <a:r>
                        <a:rPr lang="tr-TR" dirty="0">
                          <a:effectLst/>
                        </a:rPr>
                        <a:t>%3,875)</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5240" cap="flat" cmpd="sng" algn="ctr">
                      <a:solidFill>
                        <a:srgbClr val="DBDBDB"/>
                      </a:solidFill>
                      <a:prstDash val="solid"/>
                      <a:round/>
                      <a:headEnd type="none" w="med" len="med"/>
                      <a:tailEnd type="none" w="med" len="med"/>
                    </a:lnB>
                  </a:tcPr>
                </a:tc>
                <a:tc>
                  <a:txBody>
                    <a:bodyPr/>
                    <a:lstStyle/>
                    <a:p>
                      <a:pPr algn="ctr" fontAlgn="t"/>
                      <a:endParaRPr lang="tr-TR" dirty="0">
                        <a:effectLst/>
                      </a:endParaRP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5240" cap="flat" cmpd="sng" algn="ctr">
                      <a:solidFill>
                        <a:srgbClr val="DBDBDB"/>
                      </a:solidFill>
                      <a:prstDash val="solid"/>
                      <a:round/>
                      <a:headEnd type="none" w="med" len="med"/>
                      <a:tailEnd type="none" w="med" len="med"/>
                    </a:lnB>
                  </a:tcPr>
                </a:tc>
                <a:extLst>
                  <a:ext uri="{0D108BD9-81ED-4DB2-BD59-A6C34878D82A}">
                    <a16:rowId xmlns:a16="http://schemas.microsoft.com/office/drawing/2014/main" val="1307972688"/>
                  </a:ext>
                </a:extLst>
              </a:tr>
              <a:tr h="209850">
                <a:tc>
                  <a:txBody>
                    <a:bodyPr/>
                    <a:lstStyle/>
                    <a:p>
                      <a:pPr algn="ctr" fontAlgn="t"/>
                      <a:r>
                        <a:rPr kumimoji="0" lang="tr-TR" sz="1800" b="0" i="0" u="none" strike="noStrike" kern="1200" cap="none" spc="0" normalizeH="0" baseline="0" noProof="0" dirty="0">
                          <a:ln>
                            <a:noFill/>
                          </a:ln>
                          <a:solidFill>
                            <a:srgbClr val="363636"/>
                          </a:solidFill>
                          <a:effectLst/>
                          <a:uLnTx/>
                          <a:uFillTx/>
                          <a:latin typeface="+mn-lt"/>
                          <a:ea typeface="+mn-ea"/>
                          <a:cs typeface="+mn-cs"/>
                        </a:rPr>
                        <a:t>2.426,63</a:t>
                      </a:r>
                      <a:r>
                        <a:rPr lang="tr-TR" dirty="0">
                          <a:solidFill>
                            <a:srgbClr val="363636"/>
                          </a:solidFill>
                          <a:effectLst/>
                        </a:rPr>
                        <a:t>₺</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524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kumimoji="0" lang="tr-TR" sz="1800" b="0" i="0" u="none" strike="noStrike" kern="1200" cap="none" spc="0" normalizeH="0" baseline="0" noProof="0" dirty="0">
                          <a:ln>
                            <a:noFill/>
                          </a:ln>
                          <a:solidFill>
                            <a:srgbClr val="363636"/>
                          </a:solidFill>
                          <a:effectLst/>
                          <a:uLnTx/>
                          <a:uFillTx/>
                          <a:latin typeface="+mn-lt"/>
                          <a:ea typeface="+mn-ea"/>
                          <a:cs typeface="+mn-cs"/>
                        </a:rPr>
                        <a:t>323,55</a:t>
                      </a:r>
                      <a:r>
                        <a:rPr lang="tr-TR" dirty="0">
                          <a:solidFill>
                            <a:srgbClr val="363636"/>
                          </a:solidFill>
                          <a:effectLst/>
                        </a:rPr>
                        <a:t> + 250,75 =</a:t>
                      </a:r>
                      <a:r>
                        <a:rPr lang="tr-TR" baseline="0" dirty="0">
                          <a:solidFill>
                            <a:srgbClr val="363636"/>
                          </a:solidFill>
                          <a:effectLst/>
                        </a:rPr>
                        <a:t> 574,30</a:t>
                      </a:r>
                      <a:r>
                        <a:rPr lang="tr-TR" dirty="0">
                          <a:solidFill>
                            <a:srgbClr val="363636"/>
                          </a:solidFill>
                          <a:effectLst/>
                        </a:rPr>
                        <a:t> ₺</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524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dirty="0">
                          <a:solidFill>
                            <a:srgbClr val="363636"/>
                          </a:solidFill>
                          <a:effectLst/>
                        </a:rPr>
                        <a:t>1.852,33₺</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524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extLst>
                  <a:ext uri="{0D108BD9-81ED-4DB2-BD59-A6C34878D82A}">
                    <a16:rowId xmlns:a16="http://schemas.microsoft.com/office/drawing/2014/main" val="2163395868"/>
                  </a:ext>
                </a:extLst>
              </a:tr>
            </a:tbl>
          </a:graphicData>
        </a:graphic>
      </p:graphicFrame>
      <p:graphicFrame>
        <p:nvGraphicFramePr>
          <p:cNvPr id="5" name="Tablo 4"/>
          <p:cNvGraphicFramePr>
            <a:graphicFrameLocks noGrp="1"/>
          </p:cNvGraphicFramePr>
          <p:nvPr>
            <p:extLst>
              <p:ext uri="{D42A27DB-BD31-4B8C-83A1-F6EECF244321}">
                <p14:modId xmlns:p14="http://schemas.microsoft.com/office/powerpoint/2010/main" val="2364141045"/>
              </p:ext>
            </p:extLst>
          </p:nvPr>
        </p:nvGraphicFramePr>
        <p:xfrm>
          <a:off x="1191491" y="3677133"/>
          <a:ext cx="9956799" cy="1965180"/>
        </p:xfrm>
        <a:graphic>
          <a:graphicData uri="http://schemas.openxmlformats.org/drawingml/2006/table">
            <a:tbl>
              <a:tblPr/>
              <a:tblGrid>
                <a:gridCol w="3318933">
                  <a:extLst>
                    <a:ext uri="{9D8B030D-6E8A-4147-A177-3AD203B41FA5}">
                      <a16:colId xmlns:a16="http://schemas.microsoft.com/office/drawing/2014/main" val="99390655"/>
                    </a:ext>
                  </a:extLst>
                </a:gridCol>
                <a:gridCol w="3318933">
                  <a:extLst>
                    <a:ext uri="{9D8B030D-6E8A-4147-A177-3AD203B41FA5}">
                      <a16:colId xmlns:a16="http://schemas.microsoft.com/office/drawing/2014/main" val="727254429"/>
                    </a:ext>
                  </a:extLst>
                </a:gridCol>
                <a:gridCol w="3318933">
                  <a:extLst>
                    <a:ext uri="{9D8B030D-6E8A-4147-A177-3AD203B41FA5}">
                      <a16:colId xmlns:a16="http://schemas.microsoft.com/office/drawing/2014/main" val="4293437293"/>
                    </a:ext>
                  </a:extLst>
                </a:gridCol>
              </a:tblGrid>
              <a:tr h="491295">
                <a:tc gridSpan="3">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tr-TR" sz="1800" b="1" i="0" u="none" strike="noStrike" kern="1200" cap="none" spc="0" normalizeH="0" baseline="0" noProof="0" dirty="0">
                          <a:ln>
                            <a:noFill/>
                          </a:ln>
                          <a:solidFill>
                            <a:srgbClr val="FF0000"/>
                          </a:solidFill>
                          <a:effectLst/>
                          <a:uLnTx/>
                          <a:uFillTx/>
                          <a:latin typeface="+mn-lt"/>
                          <a:ea typeface="+mn-ea"/>
                          <a:cs typeface="+mn-cs"/>
                        </a:rPr>
                        <a:t>SPEK ÜST SINIRINDAN (48.532,50 TL)</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hMerge="1">
                  <a:txBody>
                    <a:bodyPr/>
                    <a:lstStyle/>
                    <a:p>
                      <a:endParaRPr lang="tr-TR"/>
                    </a:p>
                  </a:txBody>
                  <a:tcPr/>
                </a:tc>
                <a:tc hMerge="1">
                  <a:txBody>
                    <a:bodyPr/>
                    <a:lstStyle/>
                    <a:p>
                      <a:endParaRPr lang="tr-TR"/>
                    </a:p>
                  </a:txBody>
                  <a:tcPr/>
                </a:tc>
                <a:extLst>
                  <a:ext uri="{0D108BD9-81ED-4DB2-BD59-A6C34878D82A}">
                    <a16:rowId xmlns:a16="http://schemas.microsoft.com/office/drawing/2014/main" val="2396873492"/>
                  </a:ext>
                </a:extLst>
              </a:tr>
              <a:tr h="491295">
                <a:tc>
                  <a:txBody>
                    <a:bodyPr/>
                    <a:lstStyle/>
                    <a:p>
                      <a:pPr algn="ctr" fontAlgn="t"/>
                      <a:r>
                        <a:rPr lang="tr-TR" dirty="0">
                          <a:effectLst/>
                        </a:rPr>
                        <a:t>Teşviksiz Tutar</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dirty="0">
                          <a:effectLst/>
                        </a:rPr>
                        <a:t>Teşvik Tutarı</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a:effectLst/>
                        </a:rPr>
                        <a:t>Teşvik Sonrası Tutar</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extLst>
                  <a:ext uri="{0D108BD9-81ED-4DB2-BD59-A6C34878D82A}">
                    <a16:rowId xmlns:a16="http://schemas.microsoft.com/office/drawing/2014/main" val="1216420842"/>
                  </a:ext>
                </a:extLst>
              </a:tr>
              <a:tr h="491295">
                <a:tc>
                  <a:txBody>
                    <a:bodyPr/>
                    <a:lstStyle/>
                    <a:p>
                      <a:pPr algn="ctr" fontAlgn="t"/>
                      <a:r>
                        <a:rPr lang="tr-TR">
                          <a:effectLst/>
                        </a:rPr>
                        <a:t>%37,50</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5240" cap="flat" cmpd="sng" algn="ctr">
                      <a:solidFill>
                        <a:srgbClr val="DBDBDB"/>
                      </a:solidFill>
                      <a:prstDash val="solid"/>
                      <a:round/>
                      <a:headEnd type="none" w="med" len="med"/>
                      <a:tailEnd type="none" w="med" len="med"/>
                    </a:lnB>
                  </a:tcPr>
                </a:tc>
                <a:tc>
                  <a:txBody>
                    <a:bodyPr/>
                    <a:lstStyle/>
                    <a:p>
                      <a:pPr algn="ctr" fontAlgn="t"/>
                      <a:r>
                        <a:rPr lang="tr-TR" dirty="0">
                          <a:effectLst/>
                        </a:rPr>
                        <a:t>(SPEK x %5 + SPEK</a:t>
                      </a:r>
                      <a:r>
                        <a:rPr lang="tr-TR" baseline="0" dirty="0">
                          <a:effectLst/>
                        </a:rPr>
                        <a:t> X </a:t>
                      </a:r>
                      <a:r>
                        <a:rPr lang="tr-TR" dirty="0">
                          <a:effectLst/>
                        </a:rPr>
                        <a:t>%3,875)</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5240" cap="flat" cmpd="sng" algn="ctr">
                      <a:solidFill>
                        <a:srgbClr val="DBDBDB"/>
                      </a:solidFill>
                      <a:prstDash val="solid"/>
                      <a:round/>
                      <a:headEnd type="none" w="med" len="med"/>
                      <a:tailEnd type="none" w="med" len="med"/>
                    </a:lnB>
                  </a:tcPr>
                </a:tc>
                <a:tc>
                  <a:txBody>
                    <a:bodyPr/>
                    <a:lstStyle/>
                    <a:p>
                      <a:pPr algn="ctr" fontAlgn="t"/>
                      <a:endParaRPr lang="tr-TR" dirty="0">
                        <a:effectLst/>
                      </a:endParaRP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5240" cap="flat" cmpd="sng" algn="ctr">
                      <a:solidFill>
                        <a:srgbClr val="DBDBDB"/>
                      </a:solidFill>
                      <a:prstDash val="solid"/>
                      <a:round/>
                      <a:headEnd type="none" w="med" len="med"/>
                      <a:tailEnd type="none" w="med" len="med"/>
                    </a:lnB>
                  </a:tcPr>
                </a:tc>
                <a:extLst>
                  <a:ext uri="{0D108BD9-81ED-4DB2-BD59-A6C34878D82A}">
                    <a16:rowId xmlns:a16="http://schemas.microsoft.com/office/drawing/2014/main" val="541468838"/>
                  </a:ext>
                </a:extLst>
              </a:tr>
              <a:tr h="491295">
                <a:tc>
                  <a:txBody>
                    <a:bodyPr/>
                    <a:lstStyle/>
                    <a:p>
                      <a:pPr algn="ctr" fontAlgn="t"/>
                      <a:r>
                        <a:rPr kumimoji="0" lang="tr-TR" sz="1800" b="0" i="0" u="none" strike="noStrike" kern="1200" cap="none" spc="0" normalizeH="0" baseline="0" noProof="0" dirty="0">
                          <a:ln>
                            <a:noFill/>
                          </a:ln>
                          <a:solidFill>
                            <a:srgbClr val="363636"/>
                          </a:solidFill>
                          <a:effectLst/>
                          <a:uLnTx/>
                          <a:uFillTx/>
                          <a:latin typeface="+mn-lt"/>
                          <a:ea typeface="+mn-ea"/>
                          <a:cs typeface="+mn-cs"/>
                        </a:rPr>
                        <a:t>18.199,69 </a:t>
                      </a:r>
                      <a:r>
                        <a:rPr lang="tr-TR" dirty="0">
                          <a:solidFill>
                            <a:srgbClr val="363636"/>
                          </a:solidFill>
                          <a:effectLst/>
                        </a:rPr>
                        <a:t>₺</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524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kumimoji="0" lang="tr-TR" sz="1800" b="0" i="0" u="none" strike="noStrike" kern="1200" cap="none" spc="0" normalizeH="0" baseline="0" noProof="0" dirty="0">
                          <a:ln>
                            <a:noFill/>
                          </a:ln>
                          <a:solidFill>
                            <a:srgbClr val="363636"/>
                          </a:solidFill>
                          <a:effectLst/>
                          <a:uLnTx/>
                          <a:uFillTx/>
                          <a:latin typeface="+mn-lt"/>
                          <a:ea typeface="+mn-ea"/>
                          <a:cs typeface="+mn-cs"/>
                        </a:rPr>
                        <a:t>2.426,63</a:t>
                      </a:r>
                      <a:r>
                        <a:rPr lang="tr-TR" dirty="0">
                          <a:solidFill>
                            <a:srgbClr val="363636"/>
                          </a:solidFill>
                          <a:effectLst/>
                        </a:rPr>
                        <a:t> + 1.880,63 =4.307,26 ₺</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524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dirty="0">
                          <a:solidFill>
                            <a:srgbClr val="363636"/>
                          </a:solidFill>
                          <a:effectLst/>
                        </a:rPr>
                        <a:t>13.892,43₺</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524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extLst>
                  <a:ext uri="{0D108BD9-81ED-4DB2-BD59-A6C34878D82A}">
                    <a16:rowId xmlns:a16="http://schemas.microsoft.com/office/drawing/2014/main" val="1933081540"/>
                  </a:ext>
                </a:extLst>
              </a:tr>
            </a:tbl>
          </a:graphicData>
        </a:graphic>
      </p:graphicFrame>
      <p:pic>
        <p:nvPicPr>
          <p:cNvPr id="6" name="Resim 5">
            <a:extLst>
              <a:ext uri="{FF2B5EF4-FFF2-40B4-BE49-F238E27FC236}">
                <a16:creationId xmlns:a16="http://schemas.microsoft.com/office/drawing/2014/main" id="{C91D02C8-CE6A-9C75-FFEB-81A495E420C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26460902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a:bodyPr>
          <a:lstStyle/>
          <a:p>
            <a:r>
              <a:rPr lang="tr-TR" dirty="0"/>
              <a:t>       SİGORTA PRİM TEŞVİKLERİ 05510</a:t>
            </a:r>
            <a:br>
              <a:rPr lang="tr-TR" dirty="0"/>
            </a:br>
            <a:endParaRPr lang="tr-TR" dirty="0"/>
          </a:p>
        </p:txBody>
      </p:sp>
      <p:graphicFrame>
        <p:nvGraphicFramePr>
          <p:cNvPr id="4" name="İçerik Yer Tutucusu 3"/>
          <p:cNvGraphicFramePr>
            <a:graphicFrameLocks noGrp="1"/>
          </p:cNvGraphicFramePr>
          <p:nvPr>
            <p:ph idx="1"/>
            <p:extLst>
              <p:ext uri="{D42A27DB-BD31-4B8C-83A1-F6EECF244321}">
                <p14:modId xmlns:p14="http://schemas.microsoft.com/office/powerpoint/2010/main" val="2263277647"/>
              </p:ext>
            </p:extLst>
          </p:nvPr>
        </p:nvGraphicFramePr>
        <p:xfrm>
          <a:off x="1486967" y="1102408"/>
          <a:ext cx="8579979" cy="5007830"/>
        </p:xfrm>
        <a:graphic>
          <a:graphicData uri="http://schemas.openxmlformats.org/drawingml/2006/table">
            <a:tbl>
              <a:tblPr firstRow="1" firstCol="1" bandRow="1">
                <a:tableStyleId>{5C22544A-7EE6-4342-B048-85BDC9FD1C3A}</a:tableStyleId>
              </a:tblPr>
              <a:tblGrid>
                <a:gridCol w="4324246">
                  <a:extLst>
                    <a:ext uri="{9D8B030D-6E8A-4147-A177-3AD203B41FA5}">
                      <a16:colId xmlns:a16="http://schemas.microsoft.com/office/drawing/2014/main" val="20000"/>
                    </a:ext>
                  </a:extLst>
                </a:gridCol>
                <a:gridCol w="4255733">
                  <a:extLst>
                    <a:ext uri="{9D8B030D-6E8A-4147-A177-3AD203B41FA5}">
                      <a16:colId xmlns:a16="http://schemas.microsoft.com/office/drawing/2014/main" val="20001"/>
                    </a:ext>
                  </a:extLst>
                </a:gridCol>
              </a:tblGrid>
              <a:tr h="249908">
                <a:tc>
                  <a:txBody>
                    <a:bodyPr/>
                    <a:lstStyle/>
                    <a:p>
                      <a:pPr algn="ctr" fontAlgn="ctr"/>
                      <a:r>
                        <a:rPr lang="tr-TR" sz="1000" b="1" i="0" u="sng" strike="noStrike" dirty="0">
                          <a:solidFill>
                            <a:schemeClr val="bg1"/>
                          </a:solidFill>
                          <a:effectLst/>
                          <a:latin typeface="Arial" panose="020B0604020202020204" pitchFamily="34" charset="0"/>
                        </a:rPr>
                        <a:t>KÜLTÜR</a:t>
                      </a:r>
                      <a:r>
                        <a:rPr lang="tr-TR" sz="1000" b="1" i="0" u="sng" strike="noStrike" baseline="0" dirty="0">
                          <a:solidFill>
                            <a:schemeClr val="bg1"/>
                          </a:solidFill>
                          <a:effectLst/>
                          <a:latin typeface="Arial" panose="020B0604020202020204" pitchFamily="34" charset="0"/>
                        </a:rPr>
                        <a:t> YATIRIM VE GİRİŞİM TEŞVİKİ</a:t>
                      </a:r>
                      <a:endParaRPr lang="tr-TR" sz="1000" b="1" i="0" u="sng" strike="noStrike" dirty="0">
                        <a:solidFill>
                          <a:schemeClr val="bg1"/>
                        </a:solidFill>
                        <a:effectLst/>
                        <a:latin typeface="Arial" panose="020B0604020202020204" pitchFamily="34" charset="0"/>
                      </a:endParaRPr>
                    </a:p>
                  </a:txBody>
                  <a:tcPr marL="8808" marR="8808" marT="8808" marB="0" anchor="ctr"/>
                </a:tc>
                <a:tc>
                  <a:txBody>
                    <a:bodyPr/>
                    <a:lstStyle/>
                    <a:p>
                      <a:pPr algn="ctr" fontAlgn="ctr"/>
                      <a:r>
                        <a:rPr lang="tr-TR" sz="1000" b="1" i="0" u="sng" strike="noStrike" dirty="0">
                          <a:solidFill>
                            <a:schemeClr val="bg1"/>
                          </a:solidFill>
                          <a:effectLst/>
                          <a:latin typeface="+mn-lt"/>
                        </a:rPr>
                        <a:t>ARANILAN</a:t>
                      </a:r>
                      <a:r>
                        <a:rPr lang="tr-TR" sz="1000" b="1" i="0" u="sng" strike="noStrike" baseline="0" dirty="0">
                          <a:solidFill>
                            <a:schemeClr val="bg1"/>
                          </a:solidFill>
                          <a:effectLst/>
                          <a:latin typeface="+mn-lt"/>
                        </a:rPr>
                        <a:t> ŞARTLAR</a:t>
                      </a:r>
                      <a:endParaRPr lang="tr-TR" sz="1000" b="1" i="0" u="sng" strike="noStrike" dirty="0">
                        <a:solidFill>
                          <a:schemeClr val="bg1"/>
                        </a:solidFill>
                        <a:effectLst/>
                        <a:latin typeface="Arial" panose="020B0604020202020204" pitchFamily="34" charset="0"/>
                      </a:endParaRPr>
                    </a:p>
                  </a:txBody>
                  <a:tcPr marL="8808" marR="8808" marT="8808" marB="0" anchor="ctr"/>
                </a:tc>
                <a:extLst>
                  <a:ext uri="{0D108BD9-81ED-4DB2-BD59-A6C34878D82A}">
                    <a16:rowId xmlns:a16="http://schemas.microsoft.com/office/drawing/2014/main" val="10000"/>
                  </a:ext>
                </a:extLst>
              </a:tr>
              <a:tr h="249908">
                <a:tc>
                  <a:txBody>
                    <a:bodyPr/>
                    <a:lstStyle/>
                    <a:p>
                      <a:pPr algn="l" fontAlgn="ctr"/>
                      <a:r>
                        <a:rPr lang="tr-TR" sz="1000" u="none" strike="noStrike" dirty="0">
                          <a:effectLst/>
                        </a:rPr>
                        <a:t>SEÇİLECEK</a:t>
                      </a:r>
                      <a:r>
                        <a:rPr lang="tr-TR" sz="1000" u="none" strike="noStrike" baseline="0" dirty="0">
                          <a:effectLst/>
                        </a:rPr>
                        <a:t> </a:t>
                      </a:r>
                      <a:r>
                        <a:rPr lang="tr-TR" sz="1000" u="none" strike="noStrike" dirty="0">
                          <a:effectLst/>
                        </a:rPr>
                        <a:t>KANUN NUMARASI</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55225/25225</a:t>
                      </a:r>
                    </a:p>
                  </a:txBody>
                  <a:tcPr marL="79275" marR="8808" marT="8808" marB="0" anchor="ctr"/>
                </a:tc>
                <a:extLst>
                  <a:ext uri="{0D108BD9-81ED-4DB2-BD59-A6C34878D82A}">
                    <a16:rowId xmlns:a16="http://schemas.microsoft.com/office/drawing/2014/main" val="10001"/>
                  </a:ext>
                </a:extLst>
              </a:tr>
              <a:tr h="249908">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u="none" strike="noStrike" dirty="0">
                          <a:effectLst/>
                        </a:rPr>
                        <a:t>5 PUAN İNDİRİMİ İLE BİRLİKTE UYGULANMA</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EVET</a:t>
                      </a:r>
                    </a:p>
                  </a:txBody>
                  <a:tcPr marL="79275" marR="8808" marT="8808" marB="0" anchor="ctr"/>
                </a:tc>
                <a:extLst>
                  <a:ext uri="{0D108BD9-81ED-4DB2-BD59-A6C34878D82A}">
                    <a16:rowId xmlns:a16="http://schemas.microsoft.com/office/drawing/2014/main" val="10002"/>
                  </a:ext>
                </a:extLst>
              </a:tr>
              <a:tr h="249908">
                <a:tc>
                  <a:txBody>
                    <a:bodyPr/>
                    <a:lstStyle/>
                    <a:p>
                      <a:pPr algn="l" fontAlgn="ctr"/>
                      <a:r>
                        <a:rPr lang="tr-TR" sz="1000" u="none" strike="noStrike" dirty="0">
                          <a:effectLst/>
                        </a:rPr>
                        <a:t>ÖDEME VADESİ GEÇMİŞ BORCUN BULUNMAMA SARTI</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EVET (TÜRKİYE</a:t>
                      </a:r>
                      <a:r>
                        <a:rPr lang="tr-TR" sz="1000" b="1" u="none" strike="noStrike" kern="1200" baseline="0" dirty="0">
                          <a:solidFill>
                            <a:schemeClr val="dk1"/>
                          </a:solidFill>
                          <a:effectLst/>
                          <a:latin typeface="+mn-lt"/>
                          <a:ea typeface="+mn-ea"/>
                          <a:cs typeface="+mn-cs"/>
                        </a:rPr>
                        <a:t> GENELİ</a:t>
                      </a:r>
                      <a:r>
                        <a:rPr lang="tr-TR" sz="1000" b="1" u="none" strike="noStrike" kern="1200" dirty="0">
                          <a:solidFill>
                            <a:schemeClr val="dk1"/>
                          </a:solidFill>
                          <a:effectLst/>
                          <a:latin typeface="+mn-lt"/>
                          <a:ea typeface="+mn-ea"/>
                          <a:cs typeface="+mn-cs"/>
                        </a:rPr>
                        <a:t>)</a:t>
                      </a:r>
                    </a:p>
                  </a:txBody>
                  <a:tcPr marL="79275" marR="8808" marT="8808" marB="0" anchor="ctr"/>
                </a:tc>
                <a:extLst>
                  <a:ext uri="{0D108BD9-81ED-4DB2-BD59-A6C34878D82A}">
                    <a16:rowId xmlns:a16="http://schemas.microsoft.com/office/drawing/2014/main" val="10003"/>
                  </a:ext>
                </a:extLst>
              </a:tr>
              <a:tr h="249908">
                <a:tc>
                  <a:txBody>
                    <a:bodyPr/>
                    <a:lstStyle/>
                    <a:p>
                      <a:pPr algn="l" fontAlgn="ctr"/>
                      <a:r>
                        <a:rPr lang="tr-TR" sz="1000" u="none" strike="noStrike" dirty="0">
                          <a:effectLst/>
                        </a:rPr>
                        <a:t>PRİMLERİN SÜRESİ İÇİNDE ÖDENME ŞARTI</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HAYIR</a:t>
                      </a:r>
                    </a:p>
                  </a:txBody>
                  <a:tcPr marL="79275" marR="8808" marT="8808" marB="0" anchor="ctr"/>
                </a:tc>
                <a:extLst>
                  <a:ext uri="{0D108BD9-81ED-4DB2-BD59-A6C34878D82A}">
                    <a16:rowId xmlns:a16="http://schemas.microsoft.com/office/drawing/2014/main" val="10004"/>
                  </a:ext>
                </a:extLst>
              </a:tr>
              <a:tr h="249908">
                <a:tc>
                  <a:txBody>
                    <a:bodyPr/>
                    <a:lstStyle/>
                    <a:p>
                      <a:pPr algn="l" fontAlgn="ctr"/>
                      <a:r>
                        <a:rPr lang="tr-TR" sz="1000" u="none" strike="noStrike" dirty="0">
                          <a:effectLst/>
                        </a:rPr>
                        <a:t>MUHSGK’NINSÜRESİ İÇİNDE VERİLME</a:t>
                      </a:r>
                      <a:r>
                        <a:rPr lang="tr-TR" sz="1000" u="none" strike="noStrike" baseline="0" dirty="0">
                          <a:effectLst/>
                        </a:rPr>
                        <a:t> ŞARTI</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EVET</a:t>
                      </a:r>
                    </a:p>
                  </a:txBody>
                  <a:tcPr marL="79275" marR="8808" marT="8808" marB="0" anchor="ctr"/>
                </a:tc>
                <a:extLst>
                  <a:ext uri="{0D108BD9-81ED-4DB2-BD59-A6C34878D82A}">
                    <a16:rowId xmlns:a16="http://schemas.microsoft.com/office/drawing/2014/main" val="10005"/>
                  </a:ext>
                </a:extLst>
              </a:tr>
              <a:tr h="449835">
                <a:tc>
                  <a:txBody>
                    <a:bodyPr/>
                    <a:lstStyle/>
                    <a:p>
                      <a:pPr algn="l" fontAlgn="ctr"/>
                      <a:r>
                        <a:rPr lang="tr-TR" sz="1000" b="1" i="0" u="none" strike="noStrike" dirty="0">
                          <a:solidFill>
                            <a:schemeClr val="lt1"/>
                          </a:solidFill>
                          <a:effectLst/>
                          <a:latin typeface="+mn-lt"/>
                        </a:rPr>
                        <a:t>SİGORTALININ</a:t>
                      </a:r>
                      <a:r>
                        <a:rPr lang="tr-TR" sz="1000" b="1" i="0" u="none" strike="noStrike" baseline="0" dirty="0">
                          <a:solidFill>
                            <a:schemeClr val="lt1"/>
                          </a:solidFill>
                          <a:effectLst/>
                          <a:latin typeface="+mn-lt"/>
                        </a:rPr>
                        <a:t> İŞE  ALINDIĞI TARİHTEN ÖNCE İŞSİZ OLMA ŞARTI</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HAYIR</a:t>
                      </a:r>
                    </a:p>
                  </a:txBody>
                  <a:tcPr marL="79275" marR="8808" marT="8808" marB="0" anchor="ctr"/>
                </a:tc>
                <a:extLst>
                  <a:ext uri="{0D108BD9-81ED-4DB2-BD59-A6C34878D82A}">
                    <a16:rowId xmlns:a16="http://schemas.microsoft.com/office/drawing/2014/main" val="10006"/>
                  </a:ext>
                </a:extLst>
              </a:tr>
              <a:tr h="449835">
                <a:tc>
                  <a:txBody>
                    <a:bodyPr/>
                    <a:lstStyle/>
                    <a:p>
                      <a:pPr algn="l" fontAlgn="ctr"/>
                      <a:r>
                        <a:rPr lang="tr-TR" sz="1000" u="none" strike="noStrike" dirty="0">
                          <a:effectLst/>
                        </a:rPr>
                        <a:t>SİGORTALININ ORTALAMAYA İLAVE OLMA ŞARTI</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HAYIR.</a:t>
                      </a:r>
                    </a:p>
                  </a:txBody>
                  <a:tcPr marL="79275" marR="8808" marT="8808" marB="0" anchor="ctr"/>
                </a:tc>
                <a:extLst>
                  <a:ext uri="{0D108BD9-81ED-4DB2-BD59-A6C34878D82A}">
                    <a16:rowId xmlns:a16="http://schemas.microsoft.com/office/drawing/2014/main" val="10007"/>
                  </a:ext>
                </a:extLst>
              </a:tr>
              <a:tr h="249908">
                <a:tc>
                  <a:txBody>
                    <a:bodyPr/>
                    <a:lstStyle/>
                    <a:p>
                      <a:pPr algn="l" fontAlgn="ctr"/>
                      <a:r>
                        <a:rPr lang="tr-TR" sz="1000" u="none" strike="noStrike" dirty="0">
                          <a:effectLst/>
                        </a:rPr>
                        <a:t>SİGORTALININ İŞKUR’A KAYITLI OLMA ŞARTI</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HAYIR</a:t>
                      </a:r>
                    </a:p>
                  </a:txBody>
                  <a:tcPr marL="79275" marR="8808" marT="8808" marB="0" anchor="ctr"/>
                </a:tc>
                <a:extLst>
                  <a:ext uri="{0D108BD9-81ED-4DB2-BD59-A6C34878D82A}">
                    <a16:rowId xmlns:a16="http://schemas.microsoft.com/office/drawing/2014/main" val="10008"/>
                  </a:ext>
                </a:extLst>
              </a:tr>
              <a:tr h="249908">
                <a:tc>
                  <a:txBody>
                    <a:bodyPr/>
                    <a:lstStyle/>
                    <a:p>
                      <a:pPr algn="l" fontAlgn="ctr"/>
                      <a:r>
                        <a:rPr lang="tr-TR" sz="1000" u="none" strike="noStrike" dirty="0">
                          <a:effectLst/>
                        </a:rPr>
                        <a:t>18  YAŞ ALTI SİGORTALI</a:t>
                      </a:r>
                      <a:r>
                        <a:rPr lang="tr-TR" sz="1000" u="none" strike="noStrike" baseline="0" dirty="0">
                          <a:effectLst/>
                        </a:rPr>
                        <a:t> İÇİN YARARLANMA ŞARTI</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YARARLANIR</a:t>
                      </a:r>
                    </a:p>
                  </a:txBody>
                  <a:tcPr marL="79275" marR="8808" marT="8808" marB="0" anchor="ctr"/>
                </a:tc>
                <a:extLst>
                  <a:ext uri="{0D108BD9-81ED-4DB2-BD59-A6C34878D82A}">
                    <a16:rowId xmlns:a16="http://schemas.microsoft.com/office/drawing/2014/main" val="10009"/>
                  </a:ext>
                </a:extLst>
              </a:tr>
              <a:tr h="449835">
                <a:tc>
                  <a:txBody>
                    <a:bodyPr/>
                    <a:lstStyle/>
                    <a:p>
                      <a:pPr algn="l" fontAlgn="ctr"/>
                      <a:r>
                        <a:rPr lang="tr-TR" sz="1000" u="none" strike="noStrike" dirty="0">
                          <a:effectLst/>
                        </a:rPr>
                        <a:t>KAYITDIŞI SİGORTALI YASAKLAMA</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HAYIR</a:t>
                      </a:r>
                    </a:p>
                  </a:txBody>
                  <a:tcPr marL="79275" marR="8808" marT="8808" marB="0" anchor="ctr"/>
                </a:tc>
                <a:extLst>
                  <a:ext uri="{0D108BD9-81ED-4DB2-BD59-A6C34878D82A}">
                    <a16:rowId xmlns:a16="http://schemas.microsoft.com/office/drawing/2014/main" val="10010"/>
                  </a:ext>
                </a:extLst>
              </a:tr>
              <a:tr h="249908">
                <a:tc>
                  <a:txBody>
                    <a:bodyPr/>
                    <a:lstStyle/>
                    <a:p>
                      <a:pPr algn="l" fontAlgn="ctr"/>
                      <a:r>
                        <a:rPr lang="tr-TR" sz="1000" u="none" strike="noStrike" dirty="0">
                          <a:effectLst/>
                        </a:rPr>
                        <a:t>SAHTE SİGORTALI YASAKLAMA</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HAYIR</a:t>
                      </a:r>
                    </a:p>
                  </a:txBody>
                  <a:tcPr marL="79275" marR="8808" marT="8808" marB="0" anchor="ctr"/>
                </a:tc>
                <a:extLst>
                  <a:ext uri="{0D108BD9-81ED-4DB2-BD59-A6C34878D82A}">
                    <a16:rowId xmlns:a16="http://schemas.microsoft.com/office/drawing/2014/main" val="10011"/>
                  </a:ext>
                </a:extLst>
              </a:tr>
              <a:tr h="368156">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u="none" strike="noStrike" dirty="0">
                          <a:effectLst/>
                        </a:rPr>
                        <a:t>YARARLANILACAK TEŞVİKİN</a:t>
                      </a:r>
                      <a:r>
                        <a:rPr lang="tr-TR" sz="1000" u="none" strike="noStrike" baseline="0" dirty="0">
                          <a:effectLst/>
                        </a:rPr>
                        <a:t> HESAPLANMA ŞEKLİ</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55225=</a:t>
                      </a:r>
                      <a:r>
                        <a:rPr lang="tr-TR" sz="1000" b="1" dirty="0">
                          <a:effectLst/>
                        </a:rPr>
                        <a:t>SPEK x %5 + SPEK</a:t>
                      </a:r>
                      <a:r>
                        <a:rPr lang="tr-TR" sz="1000" b="1" baseline="0" dirty="0">
                          <a:effectLst/>
                        </a:rPr>
                        <a:t> X </a:t>
                      </a:r>
                      <a:r>
                        <a:rPr lang="tr-TR" sz="1000" b="1" dirty="0">
                          <a:effectLst/>
                        </a:rPr>
                        <a:t>%7,75</a:t>
                      </a:r>
                      <a:endParaRPr lang="tr-TR" sz="1000" b="1" u="none" strike="noStrike" kern="1200" dirty="0">
                        <a:solidFill>
                          <a:schemeClr val="dk1"/>
                        </a:solidFill>
                        <a:effectLst/>
                        <a:latin typeface="+mn-lt"/>
                        <a:ea typeface="+mn-ea"/>
                        <a:cs typeface="+mn-cs"/>
                      </a:endParaRPr>
                    </a:p>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25225=</a:t>
                      </a:r>
                      <a:r>
                        <a:rPr lang="tr-TR" sz="1000" b="1" dirty="0">
                          <a:effectLst/>
                        </a:rPr>
                        <a:t>SPEK x %5 + SPEK</a:t>
                      </a:r>
                      <a:r>
                        <a:rPr lang="tr-TR" sz="1000" b="1" baseline="0" dirty="0">
                          <a:effectLst/>
                        </a:rPr>
                        <a:t> X </a:t>
                      </a:r>
                      <a:r>
                        <a:rPr lang="tr-TR" sz="1000" b="1" dirty="0">
                          <a:effectLst/>
                        </a:rPr>
                        <a:t>%3,875</a:t>
                      </a:r>
                      <a:endParaRPr lang="tr-TR" sz="1000" b="1" u="none" strike="noStrike" kern="1200" dirty="0">
                        <a:solidFill>
                          <a:schemeClr val="dk1"/>
                        </a:solidFill>
                        <a:effectLst/>
                        <a:latin typeface="+mn-lt"/>
                        <a:ea typeface="+mn-ea"/>
                        <a:cs typeface="+mn-cs"/>
                      </a:endParaRPr>
                    </a:p>
                  </a:txBody>
                  <a:tcPr marL="79275" marR="8808" marT="8808" marB="0" anchor="ctr"/>
                </a:tc>
                <a:extLst>
                  <a:ext uri="{0D108BD9-81ED-4DB2-BD59-A6C34878D82A}">
                    <a16:rowId xmlns:a16="http://schemas.microsoft.com/office/drawing/2014/main" val="10012"/>
                  </a:ext>
                </a:extLst>
              </a:tr>
              <a:tr h="346999">
                <a:tc>
                  <a:txBody>
                    <a:bodyPr/>
                    <a:lstStyle/>
                    <a:p>
                      <a:pPr algn="l" fontAlgn="ctr"/>
                      <a:r>
                        <a:rPr lang="tr-TR" sz="1000" u="none" strike="noStrike" dirty="0">
                          <a:effectLst/>
                        </a:rPr>
                        <a:t>30 GÜNLÜK </a:t>
                      </a:r>
                      <a:r>
                        <a:rPr lang="tr-TR" sz="1000" u="sng" strike="noStrike" dirty="0">
                          <a:effectLst/>
                        </a:rPr>
                        <a:t>ALT SINIR </a:t>
                      </a:r>
                      <a:r>
                        <a:rPr lang="tr-TR" sz="1000" u="none" strike="noStrike" dirty="0">
                          <a:effectLst/>
                        </a:rPr>
                        <a:t>ÜZERİNDEN</a:t>
                      </a:r>
                      <a:r>
                        <a:rPr lang="tr-TR" sz="1000" u="none" strike="noStrike" baseline="0" dirty="0">
                          <a:effectLst/>
                        </a:rPr>
                        <a:t> YARARLANILACA</a:t>
                      </a:r>
                      <a:r>
                        <a:rPr lang="tr-TR" sz="1000" u="none" strike="noStrike" dirty="0">
                          <a:effectLst/>
                        </a:rPr>
                        <a:t>K TEŞVİK TUTARI</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55225= </a:t>
                      </a:r>
                      <a:r>
                        <a:rPr lang="tr-TR" sz="1000" b="1" dirty="0">
                          <a:solidFill>
                            <a:srgbClr val="363636"/>
                          </a:solidFill>
                          <a:effectLst/>
                        </a:rPr>
                        <a:t>323,55 + 501,50 = 825,05 ₺</a:t>
                      </a:r>
                    </a:p>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25225=</a:t>
                      </a:r>
                      <a:r>
                        <a:rPr lang="tr-TR" sz="1000" b="1" dirty="0">
                          <a:solidFill>
                            <a:srgbClr val="363636"/>
                          </a:solidFill>
                          <a:effectLst/>
                        </a:rPr>
                        <a:t> </a:t>
                      </a:r>
                      <a:r>
                        <a:rPr lang="tr-TR" sz="1000" b="1" kern="1200" noProof="0" dirty="0">
                          <a:solidFill>
                            <a:schemeClr val="dk1"/>
                          </a:solidFill>
                          <a:effectLst/>
                          <a:latin typeface="+mn-lt"/>
                          <a:ea typeface="+mn-ea"/>
                          <a:cs typeface="+mn-cs"/>
                        </a:rPr>
                        <a:t>323,55 + 250,75 = 574,30 </a:t>
                      </a:r>
                      <a:r>
                        <a:rPr lang="tr-TR" sz="1000" b="1" kern="1200" dirty="0">
                          <a:solidFill>
                            <a:schemeClr val="dk1"/>
                          </a:solidFill>
                          <a:effectLst/>
                          <a:latin typeface="+mn-lt"/>
                          <a:ea typeface="+mn-ea"/>
                          <a:cs typeface="+mn-cs"/>
                        </a:rPr>
                        <a:t>₺</a:t>
                      </a:r>
                    </a:p>
                  </a:txBody>
                  <a:tcPr marL="79275" marR="8808" marT="8808" marB="0" anchor="ctr"/>
                </a:tc>
                <a:extLst>
                  <a:ext uri="{0D108BD9-81ED-4DB2-BD59-A6C34878D82A}">
                    <a16:rowId xmlns:a16="http://schemas.microsoft.com/office/drawing/2014/main" val="10013"/>
                  </a:ext>
                </a:extLst>
              </a:tr>
              <a:tr h="346999">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u="none" strike="noStrike" dirty="0">
                          <a:effectLst/>
                        </a:rPr>
                        <a:t>30 GÜNLÜK </a:t>
                      </a:r>
                      <a:r>
                        <a:rPr lang="tr-TR" sz="1000" u="sng" strike="noStrike" dirty="0">
                          <a:effectLst/>
                        </a:rPr>
                        <a:t>ÜST SINIR </a:t>
                      </a:r>
                      <a:r>
                        <a:rPr lang="tr-TR" sz="1000" u="none" strike="noStrike" dirty="0">
                          <a:effectLst/>
                        </a:rPr>
                        <a:t>ÜZERİNDEN</a:t>
                      </a:r>
                      <a:r>
                        <a:rPr lang="tr-TR" sz="1000" u="none" strike="noStrike" baseline="0" dirty="0">
                          <a:effectLst/>
                        </a:rPr>
                        <a:t> YARARLANILACA</a:t>
                      </a:r>
                      <a:r>
                        <a:rPr lang="tr-TR" sz="1000" u="none" strike="noStrike" dirty="0">
                          <a:effectLst/>
                        </a:rPr>
                        <a:t>K TEŞVİK TUTARI </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55225=</a:t>
                      </a:r>
                      <a:r>
                        <a:rPr lang="tr-TR" sz="1000" b="1" u="none" strike="noStrike" kern="1200" noProof="0" dirty="0">
                          <a:solidFill>
                            <a:schemeClr val="dk1"/>
                          </a:solidFill>
                          <a:effectLst/>
                          <a:latin typeface="+mn-lt"/>
                          <a:ea typeface="+mn-ea"/>
                          <a:cs typeface="+mn-cs"/>
                        </a:rPr>
                        <a:t>2.426,63 + 3.761,27 =6.187,90₺</a:t>
                      </a:r>
                      <a:endParaRPr lang="tr-TR" sz="1000" b="1" u="none" strike="noStrike" kern="1200" dirty="0">
                        <a:solidFill>
                          <a:schemeClr val="dk1"/>
                        </a:solidFill>
                        <a:effectLst/>
                        <a:latin typeface="+mn-lt"/>
                        <a:ea typeface="+mn-ea"/>
                        <a:cs typeface="+mn-cs"/>
                      </a:endParaRPr>
                    </a:p>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25225=</a:t>
                      </a:r>
                      <a:r>
                        <a:rPr lang="tr-TR" sz="1000" b="1" u="none" strike="noStrike" kern="1200" noProof="0" dirty="0">
                          <a:solidFill>
                            <a:schemeClr val="dk1"/>
                          </a:solidFill>
                          <a:effectLst/>
                          <a:latin typeface="+mn-lt"/>
                          <a:ea typeface="+mn-ea"/>
                          <a:cs typeface="+mn-cs"/>
                        </a:rPr>
                        <a:t>2.426,63 + 1.880,63 =4.307,26 </a:t>
                      </a:r>
                      <a:r>
                        <a:rPr lang="tr-TR" sz="1000" b="1" u="none" strike="noStrike" kern="1200" dirty="0">
                          <a:solidFill>
                            <a:schemeClr val="dk1"/>
                          </a:solidFill>
                          <a:effectLst/>
                          <a:latin typeface="+mn-lt"/>
                          <a:ea typeface="+mn-ea"/>
                          <a:cs typeface="+mn-cs"/>
                        </a:rPr>
                        <a:t>₺</a:t>
                      </a:r>
                    </a:p>
                  </a:txBody>
                  <a:tcPr marL="79275" marR="8808" marT="8808" marB="0" anchor="ctr"/>
                </a:tc>
                <a:extLst>
                  <a:ext uri="{0D108BD9-81ED-4DB2-BD59-A6C34878D82A}">
                    <a16:rowId xmlns:a16="http://schemas.microsoft.com/office/drawing/2014/main" val="10014"/>
                  </a:ext>
                </a:extLst>
              </a:tr>
              <a:tr h="346999">
                <a:tc>
                  <a:txBody>
                    <a:bodyPr/>
                    <a:lstStyle/>
                    <a:p>
                      <a:pPr algn="l" fontAlgn="ctr"/>
                      <a:r>
                        <a:rPr lang="tr-TR" sz="1000" u="none" strike="noStrike" dirty="0">
                          <a:effectLst/>
                        </a:rPr>
                        <a:t>SÜRE SINIRI</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noProof="0" dirty="0">
                          <a:solidFill>
                            <a:schemeClr val="dk1"/>
                          </a:solidFill>
                          <a:effectLst/>
                          <a:latin typeface="+mn-lt"/>
                          <a:ea typeface="+mn-ea"/>
                          <a:cs typeface="+mn-cs"/>
                        </a:rPr>
                        <a:t>-Kültür yatırım belgesi almış işverenler için 3 yıl</a:t>
                      </a:r>
                    </a:p>
                    <a:p>
                      <a:pPr marL="0" marR="0" lvl="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noProof="0" dirty="0">
                          <a:solidFill>
                            <a:schemeClr val="dk1"/>
                          </a:solidFill>
                          <a:effectLst/>
                          <a:latin typeface="+mn-lt"/>
                          <a:ea typeface="+mn-ea"/>
                          <a:cs typeface="+mn-cs"/>
                        </a:rPr>
                        <a:t>-Kültür giriş belgesi almış işverenler için 7 yıl</a:t>
                      </a:r>
                    </a:p>
                  </a:txBody>
                  <a:tcPr marL="79275" marR="8808" marT="8808" marB="0" anchor="ctr"/>
                </a:tc>
                <a:extLst>
                  <a:ext uri="{0D108BD9-81ED-4DB2-BD59-A6C34878D82A}">
                    <a16:rowId xmlns:a16="http://schemas.microsoft.com/office/drawing/2014/main" val="10015"/>
                  </a:ext>
                </a:extLst>
              </a:tr>
            </a:tbl>
          </a:graphicData>
        </a:graphic>
      </p:graphicFrame>
      <p:pic>
        <p:nvPicPr>
          <p:cNvPr id="3" name="Resim 2">
            <a:extLst>
              <a:ext uri="{FF2B5EF4-FFF2-40B4-BE49-F238E27FC236}">
                <a16:creationId xmlns:a16="http://schemas.microsoft.com/office/drawing/2014/main" id="{467CC5FB-3383-CEDD-450E-01C40B6DE29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325177" y="5317825"/>
            <a:ext cx="3400353" cy="1913802"/>
          </a:xfrm>
          <a:prstGeom prst="rect">
            <a:avLst/>
          </a:prstGeom>
        </p:spPr>
      </p:pic>
    </p:spTree>
    <p:extLst>
      <p:ext uri="{BB962C8B-B14F-4D97-AF65-F5344CB8AC3E}">
        <p14:creationId xmlns:p14="http://schemas.microsoft.com/office/powerpoint/2010/main" val="2618958823"/>
      </p:ext>
    </p:extLst>
  </p:cSld>
  <p:clrMapOvr>
    <a:masterClrMapping/>
  </p:clrMapOvr>
</p:sld>
</file>

<file path=ppt/theme/theme1.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7927</TotalTime>
  <Words>786</Words>
  <Application>Microsoft Office PowerPoint</Application>
  <PresentationFormat>Geniş ekran</PresentationFormat>
  <Paragraphs>115</Paragraphs>
  <Slides>9</Slides>
  <Notes>0</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9</vt:i4>
      </vt:variant>
    </vt:vector>
  </HeadingPairs>
  <TitlesOfParts>
    <vt:vector size="13" baseType="lpstr">
      <vt:lpstr>Arial</vt:lpstr>
      <vt:lpstr>Calibri</vt:lpstr>
      <vt:lpstr>Calibri Light</vt:lpstr>
      <vt:lpstr>Office Teması</vt:lpstr>
      <vt:lpstr>KÜLTÜR YATIRIMI VE GİRİŞİMİ TEŞVİKİ (55225/25225)</vt:lpstr>
      <vt:lpstr>KÜLTÜR YATIRIMI VE GİRİŞİMİ TEŞVİKİ (55225/25225)</vt:lpstr>
      <vt:lpstr>KÜLTÜR YATIRIMI VE GİRİŞİMİ TEŞVİKİ (55225/25225)</vt:lpstr>
      <vt:lpstr>KÜLTÜR YATIRIMI VE GİRİŞİMİ TEŞVİKİ (55225/25225)</vt:lpstr>
      <vt:lpstr>KÜLTÜR YATIRIMI VE GİRİŞİMİ TEŞVİKİ (55225/25225)</vt:lpstr>
      <vt:lpstr>KÜLTÜR YATIRIMI VE GİRİŞİMİ TEŞVİKİ (55225/25225)</vt:lpstr>
      <vt:lpstr>KÜLTÜR YATIRIMI VE GİRİŞİMİ TEŞVİKİ (55225)</vt:lpstr>
      <vt:lpstr>KÜLTÜR YATIRIMI VE GİRİŞİMİ TEŞVİKİ (25225)</vt:lpstr>
      <vt:lpstr>       SİGORTA PRİM TEŞVİKLERİ 05510 </vt:lpstr>
    </vt:vector>
  </TitlesOfParts>
  <Company>Hewlett-Packard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5 PUANLIK PRİM İNDİRİMİ(05510)</dc:title>
  <dc:creator>Ömer Demirci</dc:creator>
  <cp:lastModifiedBy>Eyup Sabri Demirci</cp:lastModifiedBy>
  <cp:revision>342</cp:revision>
  <dcterms:created xsi:type="dcterms:W3CDTF">2020-03-17T08:40:25Z</dcterms:created>
  <dcterms:modified xsi:type="dcterms:W3CDTF">2022-11-28T17:23:37Z</dcterms:modified>
</cp:coreProperties>
</file>