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19" r:id="rId2"/>
    <p:sldId id="287" r:id="rId3"/>
    <p:sldId id="288" r:id="rId4"/>
    <p:sldId id="289" r:id="rId5"/>
    <p:sldId id="290" r:id="rId6"/>
    <p:sldId id="291" r:id="rId7"/>
    <p:sldId id="292" r:id="rId8"/>
    <p:sldId id="293" r:id="rId9"/>
    <p:sldId id="416" r:id="rId10"/>
    <p:sldId id="413" r:id="rId11"/>
    <p:sldId id="294" r:id="rId12"/>
    <p:sldId id="295" r:id="rId13"/>
    <p:sldId id="296" r:id="rId14"/>
    <p:sldId id="297" r:id="rId15"/>
    <p:sldId id="334" r:id="rId16"/>
    <p:sldId id="298" r:id="rId17"/>
    <p:sldId id="418" r:id="rId18"/>
    <p:sldId id="420" r:id="rId19"/>
    <p:sldId id="421" r:id="rId20"/>
    <p:sldId id="417" r:id="rId21"/>
    <p:sldId id="299" r:id="rId22"/>
    <p:sldId id="408" r:id="rId23"/>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96" d="100"/>
          <a:sy n="96" d="100"/>
        </p:scale>
        <p:origin x="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45958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022070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78355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020137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86183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074578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A1ADE279-0740-4694-AD05-34196027A6C8}" type="datetimeFigureOut">
              <a:rPr lang="tr-TR" smtClean="0"/>
              <a:t>29.11.2022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292549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A1ADE279-0740-4694-AD05-34196027A6C8}" type="datetimeFigureOut">
              <a:rPr lang="tr-TR" smtClean="0"/>
              <a:t>29.11.2022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609236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1ADE279-0740-4694-AD05-34196027A6C8}" type="datetimeFigureOut">
              <a:rPr lang="tr-TR" smtClean="0"/>
              <a:t>29.11.2022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217276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73356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4044600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DE279-0740-4694-AD05-34196027A6C8}" type="datetimeFigureOut">
              <a:rPr lang="tr-TR" smtClean="0"/>
              <a:t>29.11.2022</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07B86A-5618-472A-9C31-B0379FCAC070}" type="slidenum">
              <a:rPr lang="tr-TR" smtClean="0"/>
              <a:t>‹#›</a:t>
            </a:fld>
            <a:endParaRPr lang="tr-TR"/>
          </a:p>
        </p:txBody>
      </p:sp>
    </p:spTree>
    <p:extLst>
      <p:ext uri="{BB962C8B-B14F-4D97-AF65-F5344CB8AC3E}">
        <p14:creationId xmlns:p14="http://schemas.microsoft.com/office/powerpoint/2010/main" val="492053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destekal.gov.tr/dokumanlar/2011-45.pdf" TargetMode="External"/><Relationship Id="rId2" Type="http://schemas.openxmlformats.org/officeDocument/2006/relationships/hyperlink" Target="http://www.mevzuat.gov.tr/MevzuatMetin/1.5.4447.pdf#page=23" TargetMode="Externa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p:txBody>
          <a:bodyPr>
            <a:norm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24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«…5510 sayılı Kanunun 81 inci maddesinde sayılan ve 82 </a:t>
            </a:r>
            <a:r>
              <a:rPr kumimoji="0" lang="tr-TR" sz="24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nci</a:t>
            </a:r>
            <a:r>
              <a:rPr kumimoji="0" lang="tr-TR" sz="24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maddesi uyarınca belirlenen </a:t>
            </a:r>
            <a:r>
              <a:rPr kumimoji="0" lang="tr-TR" sz="2400" b="1" i="1"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mn-ea"/>
                <a:cs typeface="+mn-cs"/>
              </a:rPr>
              <a:t>prime esas kazançları üzerinden hesaplanan sigorta primlerinin işveren hisselerine ait tutarı</a:t>
            </a:r>
            <a:r>
              <a:rPr kumimoji="0" lang="tr-TR" sz="24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işe alındıkları tarihten itibaren İşsizlik Sigortası Fonundan karşılanır.</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24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4447/Geçici 19. madde</a:t>
            </a:r>
            <a:endParaRPr lang="tr-TR" dirty="0"/>
          </a:p>
          <a:p>
            <a:pPr lvl="0"/>
            <a:endParaRPr lang="tr-TR" b="1" dirty="0">
              <a:solidFill>
                <a:srgbClr val="0070C0"/>
              </a:solidFill>
            </a:endParaRPr>
          </a:p>
          <a:p>
            <a:endParaRPr lang="tr-TR" dirty="0"/>
          </a:p>
        </p:txBody>
      </p:sp>
      <p:pic>
        <p:nvPicPr>
          <p:cNvPr id="4" name="Resim 3">
            <a:extLst>
              <a:ext uri="{FF2B5EF4-FFF2-40B4-BE49-F238E27FC236}">
                <a16:creationId xmlns:a16="http://schemas.microsoft.com/office/drawing/2014/main" id="{54B5891A-31C0-4525-B3A4-9FF0AE07A0F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6017391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1077669" y="423149"/>
            <a:ext cx="9776768" cy="5496748"/>
          </a:xfrm>
          <a:prstGeom prst="rect">
            <a:avLst/>
          </a:prstGeom>
        </p:spPr>
      </p:pic>
      <p:pic>
        <p:nvPicPr>
          <p:cNvPr id="5" name="Resim 4">
            <a:extLst>
              <a:ext uri="{FF2B5EF4-FFF2-40B4-BE49-F238E27FC236}">
                <a16:creationId xmlns:a16="http://schemas.microsoft.com/office/drawing/2014/main" id="{01B53E3A-7879-510A-AAB1-B8A30E1878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5357" y="5428921"/>
            <a:ext cx="3400353" cy="1913802"/>
          </a:xfrm>
          <a:prstGeom prst="rect">
            <a:avLst/>
          </a:prstGeom>
        </p:spPr>
      </p:pic>
    </p:spTree>
    <p:extLst>
      <p:ext uri="{BB962C8B-B14F-4D97-AF65-F5344CB8AC3E}">
        <p14:creationId xmlns:p14="http://schemas.microsoft.com/office/powerpoint/2010/main" val="18478532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p:txBody>
          <a:bodyPr>
            <a:normAutofit fontScale="92500" lnSpcReduction="10000"/>
          </a:bodyPr>
          <a:lstStyle/>
          <a:p>
            <a:r>
              <a:rPr lang="tr-TR" b="1" dirty="0">
                <a:solidFill>
                  <a:schemeClr val="accent5">
                    <a:lumMod val="75000"/>
                  </a:schemeClr>
                </a:solidFill>
              </a:rPr>
              <a:t>ORTALAMA SİGORTALI SAYISI KONTROLÜ</a:t>
            </a:r>
          </a:p>
          <a:p>
            <a:r>
              <a:rPr lang="tr-TR" dirty="0"/>
              <a:t>Ortalama sigortalı sayısı, sigortalının işe başladığı işyerinde işe giriş tarihinden önceki 6 ayda Kuruma bildirilmiş olan toplam sigortalı sayısının, aynı dönem aralığında Kuruma bildirim yapılmış ay sayısına bölünmesi suretiyle bulunmaktadır.</a:t>
            </a:r>
          </a:p>
          <a:p>
            <a:r>
              <a:rPr lang="tr-TR" dirty="0"/>
              <a:t>Ortalama sigortalı sayısının küsuratlı çıkması halinde, yarıma kadar kesirler dikkate alınmamakta, yarım ve üzerinde olan kesirler ise tama iblağ edilmektedir.</a:t>
            </a:r>
          </a:p>
          <a:p>
            <a:r>
              <a:rPr lang="tr-TR" dirty="0"/>
              <a:t>Ortalama sigortalı sayısının tespitine esas olan 6 aylık sürenin bazı aylarında sigortalı çalıştırılmamış olması halinde, ortalama sigortalı sayısı, bildirim yapılmış aylardaki toplam sigortalı sayısının bildirim yapılmış ay sayısına bölünmesi suretiyle hesaplanmaktadır.</a:t>
            </a:r>
          </a:p>
          <a:p>
            <a:endParaRPr lang="tr-TR" dirty="0"/>
          </a:p>
        </p:txBody>
      </p:sp>
      <p:pic>
        <p:nvPicPr>
          <p:cNvPr id="4" name="Resim 3">
            <a:extLst>
              <a:ext uri="{FF2B5EF4-FFF2-40B4-BE49-F238E27FC236}">
                <a16:creationId xmlns:a16="http://schemas.microsoft.com/office/drawing/2014/main" id="{56F6485D-B555-F1E1-8AC0-42E86C7549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721426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p:txBody>
          <a:bodyPr>
            <a:normAutofit lnSpcReduction="10000"/>
          </a:bodyPr>
          <a:lstStyle/>
          <a:p>
            <a:r>
              <a:rPr lang="tr-TR" b="1" dirty="0">
                <a:solidFill>
                  <a:schemeClr val="accent5">
                    <a:lumMod val="75000"/>
                  </a:schemeClr>
                </a:solidFill>
              </a:rPr>
              <a:t>ORTALAMA SİGORTALI SAYISI KONTROLÜ</a:t>
            </a:r>
          </a:p>
          <a:p>
            <a:r>
              <a:rPr lang="tr-TR" dirty="0"/>
              <a:t>Ortalama sigortalı sayısının tespitine esas olan 6 aylık sürede, gerek işyerinin yeni tescil edilmiş olması, gerekse sigortalı çalıştırmaya ara verilmiş olması nedeniyle geriye doğru altı 6 aylık süre içinde sigortalı bildiriminde bulunulmamış olması halinde, </a:t>
            </a:r>
            <a:r>
              <a:rPr lang="tr-TR" b="1" u="sng" dirty="0"/>
              <a:t>ilk ayda işe alınan sigortalıların tamamından dolayı </a:t>
            </a:r>
            <a:r>
              <a:rPr lang="tr-TR" dirty="0"/>
              <a:t>yararlanılabilecektir.</a:t>
            </a:r>
          </a:p>
          <a:p>
            <a:r>
              <a:rPr lang="tr-TR" dirty="0"/>
              <a:t>Ortalama sigortalı sayısı, teşvikten yararlanılacak olan her bir sigortalı için işe giriş tarihine göre ayrı ayrı tespit edileceğinden, farklı aylarda işe alınan sigortalılar yönünden baz alınan ortalama sigortalı sayıları da farklı olabilecektir.</a:t>
            </a:r>
          </a:p>
          <a:p>
            <a:pPr marL="0" indent="0">
              <a:buNone/>
            </a:pPr>
            <a:r>
              <a:rPr lang="tr-TR" dirty="0"/>
              <a:t> </a:t>
            </a:r>
          </a:p>
          <a:p>
            <a:endParaRPr lang="tr-TR" dirty="0"/>
          </a:p>
          <a:p>
            <a:endParaRPr lang="tr-TR" dirty="0"/>
          </a:p>
        </p:txBody>
      </p:sp>
      <p:pic>
        <p:nvPicPr>
          <p:cNvPr id="4" name="Resim 3">
            <a:extLst>
              <a:ext uri="{FF2B5EF4-FFF2-40B4-BE49-F238E27FC236}">
                <a16:creationId xmlns:a16="http://schemas.microsoft.com/office/drawing/2014/main" id="{B77E26E0-C7E4-69A7-D530-F3A93BC82C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170800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p:txBody>
          <a:bodyPr>
            <a:normAutofit fontScale="70000" lnSpcReduction="20000"/>
          </a:bodyPr>
          <a:lstStyle/>
          <a:p>
            <a:pPr marL="0" indent="0" algn="just">
              <a:buNone/>
            </a:pPr>
            <a:r>
              <a:rPr lang="tr-TR" dirty="0">
                <a:solidFill>
                  <a:srgbClr val="000000"/>
                </a:solidFill>
                <a:latin typeface="Arial" panose="020B0604020202020204" pitchFamily="34" charset="0"/>
              </a:rPr>
              <a:t>(X) Limited Şirketince;</a:t>
            </a:r>
          </a:p>
          <a:p>
            <a:pPr marL="0" indent="0" algn="just">
              <a:buNone/>
            </a:pPr>
            <a:r>
              <a:rPr lang="tr-TR" dirty="0">
                <a:solidFill>
                  <a:srgbClr val="FF0000"/>
                </a:solidFill>
                <a:latin typeface="Arial" panose="020B0604020202020204" pitchFamily="34" charset="0"/>
              </a:rPr>
              <a:t>2022/Ocak ayında </a:t>
            </a:r>
            <a:r>
              <a:rPr lang="tr-TR" dirty="0">
                <a:solidFill>
                  <a:srgbClr val="000000"/>
                </a:solidFill>
                <a:latin typeface="Arial" panose="020B0604020202020204" pitchFamily="34" charset="0"/>
              </a:rPr>
              <a:t>işe alınan (A), (B) ve (C) sigortalıları için </a:t>
            </a:r>
            <a:r>
              <a:rPr lang="tr-TR" dirty="0">
                <a:solidFill>
                  <a:srgbClr val="FF0000"/>
                </a:solidFill>
                <a:latin typeface="Arial" panose="020B0604020202020204" pitchFamily="34" charset="0"/>
              </a:rPr>
              <a:t>ortalama sigortalı sayısının 13,</a:t>
            </a:r>
          </a:p>
          <a:p>
            <a:pPr marL="0" indent="0" algn="just">
              <a:buNone/>
            </a:pPr>
            <a:r>
              <a:rPr lang="tr-TR" dirty="0">
                <a:solidFill>
                  <a:srgbClr val="FF0000"/>
                </a:solidFill>
                <a:latin typeface="Arial" panose="020B0604020202020204" pitchFamily="34" charset="0"/>
              </a:rPr>
              <a:t>2022/Nisan ayında </a:t>
            </a:r>
            <a:r>
              <a:rPr lang="tr-TR" dirty="0">
                <a:solidFill>
                  <a:srgbClr val="000000"/>
                </a:solidFill>
                <a:latin typeface="Arial" panose="020B0604020202020204" pitchFamily="34" charset="0"/>
              </a:rPr>
              <a:t>işe alınan (D) ve (E) sigortalıları için </a:t>
            </a:r>
            <a:r>
              <a:rPr lang="tr-TR" dirty="0">
                <a:solidFill>
                  <a:srgbClr val="FF0000"/>
                </a:solidFill>
                <a:latin typeface="Arial" panose="020B0604020202020204" pitchFamily="34" charset="0"/>
              </a:rPr>
              <a:t>ortalama sigortalı sayısının 13,</a:t>
            </a:r>
          </a:p>
          <a:p>
            <a:pPr marL="0" indent="0" algn="just">
              <a:buNone/>
            </a:pPr>
            <a:r>
              <a:rPr lang="tr-TR" dirty="0">
                <a:solidFill>
                  <a:srgbClr val="FF0000"/>
                </a:solidFill>
                <a:latin typeface="Arial" panose="020B0604020202020204" pitchFamily="34" charset="0"/>
              </a:rPr>
              <a:t>2022/Eylül ayında </a:t>
            </a:r>
            <a:r>
              <a:rPr lang="tr-TR" dirty="0">
                <a:solidFill>
                  <a:srgbClr val="000000"/>
                </a:solidFill>
                <a:latin typeface="Arial" panose="020B0604020202020204" pitchFamily="34" charset="0"/>
              </a:rPr>
              <a:t>işe alınan (F), (G), (H) ve (L) sigortalıları için  </a:t>
            </a:r>
            <a:r>
              <a:rPr lang="tr-TR" dirty="0">
                <a:solidFill>
                  <a:srgbClr val="FF0000"/>
                </a:solidFill>
                <a:latin typeface="Arial" panose="020B0604020202020204" pitchFamily="34" charset="0"/>
              </a:rPr>
              <a:t>ortalama sayının 14 </a:t>
            </a:r>
          </a:p>
          <a:p>
            <a:pPr marL="0" indent="0" algn="just">
              <a:buNone/>
            </a:pPr>
            <a:r>
              <a:rPr lang="tr-TR" dirty="0">
                <a:solidFill>
                  <a:srgbClr val="000000"/>
                </a:solidFill>
                <a:latin typeface="Arial" panose="020B0604020202020204" pitchFamily="34" charset="0"/>
              </a:rPr>
              <a:t>olduğu ve 2022/Kasım ayında </a:t>
            </a:r>
            <a:r>
              <a:rPr lang="tr-TR" b="1" u="sng" dirty="0">
                <a:solidFill>
                  <a:srgbClr val="0070C0"/>
                </a:solidFill>
                <a:latin typeface="Arial" panose="020B0604020202020204" pitchFamily="34" charset="0"/>
              </a:rPr>
              <a:t>toplam çalışan sayısının 15 olduğu </a:t>
            </a:r>
            <a:r>
              <a:rPr lang="tr-TR" dirty="0">
                <a:solidFill>
                  <a:srgbClr val="000000"/>
                </a:solidFill>
                <a:latin typeface="Arial" panose="020B0604020202020204" pitchFamily="34" charset="0"/>
              </a:rPr>
              <a:t>varsayıldığında,</a:t>
            </a:r>
          </a:p>
          <a:p>
            <a:pPr marL="0" indent="0" algn="just">
              <a:buNone/>
            </a:pPr>
            <a:endParaRPr lang="tr-TR" dirty="0">
              <a:solidFill>
                <a:srgbClr val="000000"/>
              </a:solidFill>
              <a:latin typeface="Arial" panose="020B0604020202020204" pitchFamily="34" charset="0"/>
            </a:endParaRPr>
          </a:p>
          <a:p>
            <a:pPr marL="0" indent="0" algn="just">
              <a:buNone/>
            </a:pPr>
            <a:r>
              <a:rPr lang="tr-TR" dirty="0">
                <a:solidFill>
                  <a:srgbClr val="000000"/>
                </a:solidFill>
                <a:latin typeface="Arial" panose="020B0604020202020204" pitchFamily="34" charset="0"/>
              </a:rPr>
              <a:t> 2022/Kasım ayında;</a:t>
            </a:r>
          </a:p>
          <a:p>
            <a:pPr marL="0" indent="0" algn="just">
              <a:buNone/>
            </a:pPr>
            <a:r>
              <a:rPr lang="tr-TR" dirty="0">
                <a:solidFill>
                  <a:srgbClr val="000000"/>
                </a:solidFill>
                <a:latin typeface="Arial" panose="020B0604020202020204" pitchFamily="34" charset="0"/>
              </a:rPr>
              <a:t>-2022/Ocak ayında işe alınan </a:t>
            </a:r>
            <a:r>
              <a:rPr lang="tr-TR" dirty="0">
                <a:solidFill>
                  <a:srgbClr val="FF0000"/>
                </a:solidFill>
                <a:latin typeface="Arial" panose="020B0604020202020204" pitchFamily="34" charset="0"/>
              </a:rPr>
              <a:t>(A), (B) ve (C) sigortalılarının (15 - 13 = 2) ikisinden dolayı</a:t>
            </a:r>
          </a:p>
          <a:p>
            <a:pPr marL="0" indent="0" algn="just">
              <a:buNone/>
            </a:pPr>
            <a:r>
              <a:rPr lang="tr-TR" dirty="0">
                <a:solidFill>
                  <a:srgbClr val="000000"/>
                </a:solidFill>
                <a:latin typeface="Arial" panose="020B0604020202020204" pitchFamily="34" charset="0"/>
              </a:rPr>
              <a:t>-2022/Nisan ayında işe alınan </a:t>
            </a:r>
            <a:r>
              <a:rPr lang="tr-TR" dirty="0">
                <a:solidFill>
                  <a:srgbClr val="FF0000"/>
                </a:solidFill>
                <a:latin typeface="Arial" panose="020B0604020202020204" pitchFamily="34" charset="0"/>
              </a:rPr>
              <a:t>(D) ve (E) sigortalılarının (15 - 13 = 2) her ikisinden dolayı,</a:t>
            </a:r>
          </a:p>
          <a:p>
            <a:pPr marL="0" indent="0" algn="just">
              <a:buNone/>
            </a:pPr>
            <a:r>
              <a:rPr lang="tr-TR" dirty="0">
                <a:solidFill>
                  <a:srgbClr val="000000"/>
                </a:solidFill>
                <a:latin typeface="Arial" panose="020B0604020202020204" pitchFamily="34" charset="0"/>
              </a:rPr>
              <a:t>-2022/Eylül ayında işe alınan (</a:t>
            </a:r>
            <a:r>
              <a:rPr lang="tr-TR" dirty="0">
                <a:solidFill>
                  <a:srgbClr val="FF0000"/>
                </a:solidFill>
                <a:latin typeface="Arial" panose="020B0604020202020204" pitchFamily="34" charset="0"/>
              </a:rPr>
              <a:t>F), (G), (H) ve (L) sigortalılarının  (15 - 14 = 1) yalnızca birinde</a:t>
            </a:r>
            <a:r>
              <a:rPr lang="tr-TR" dirty="0">
                <a:solidFill>
                  <a:srgbClr val="000000"/>
                </a:solidFill>
                <a:latin typeface="Arial" panose="020B0604020202020204" pitchFamily="34" charset="0"/>
              </a:rPr>
              <a:t>n dolayı </a:t>
            </a:r>
          </a:p>
          <a:p>
            <a:pPr marL="0" indent="0" algn="just">
              <a:buNone/>
            </a:pPr>
            <a:r>
              <a:rPr lang="tr-TR" dirty="0">
                <a:solidFill>
                  <a:srgbClr val="000000"/>
                </a:solidFill>
                <a:latin typeface="Arial" panose="020B0604020202020204" pitchFamily="34" charset="0"/>
              </a:rPr>
              <a:t>6111 teşvikinden yararlanılabilecektir.</a:t>
            </a:r>
          </a:p>
          <a:p>
            <a:endParaRPr lang="tr-TR" dirty="0"/>
          </a:p>
        </p:txBody>
      </p:sp>
      <p:pic>
        <p:nvPicPr>
          <p:cNvPr id="4" name="Resim 3">
            <a:extLst>
              <a:ext uri="{FF2B5EF4-FFF2-40B4-BE49-F238E27FC236}">
                <a16:creationId xmlns:a16="http://schemas.microsoft.com/office/drawing/2014/main" id="{DC0B84FA-78E1-C47F-726B-184569DE01E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4190685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p:txBody>
          <a:bodyPr>
            <a:normAutofit fontScale="70000" lnSpcReduction="20000"/>
          </a:bodyPr>
          <a:lstStyle/>
          <a:p>
            <a:pPr marL="0" indent="0" algn="just">
              <a:buNone/>
            </a:pPr>
            <a:r>
              <a:rPr lang="tr-TR" dirty="0">
                <a:solidFill>
                  <a:srgbClr val="000000"/>
                </a:solidFill>
                <a:latin typeface="Arial" panose="020B0604020202020204" pitchFamily="34" charset="0"/>
              </a:rPr>
              <a:t>(X) Limited Şirketince;</a:t>
            </a:r>
          </a:p>
          <a:p>
            <a:pPr marL="0" indent="0" algn="just">
              <a:buNone/>
            </a:pPr>
            <a:r>
              <a:rPr lang="tr-TR" dirty="0">
                <a:solidFill>
                  <a:srgbClr val="FF0000"/>
                </a:solidFill>
                <a:latin typeface="Arial" panose="020B0604020202020204" pitchFamily="34" charset="0"/>
              </a:rPr>
              <a:t>2022/Ocak ayında </a:t>
            </a:r>
            <a:r>
              <a:rPr lang="tr-TR" dirty="0">
                <a:solidFill>
                  <a:srgbClr val="000000"/>
                </a:solidFill>
                <a:latin typeface="Arial" panose="020B0604020202020204" pitchFamily="34" charset="0"/>
              </a:rPr>
              <a:t>işe alınan (A), (B) ve (C) sigortalıları için </a:t>
            </a:r>
            <a:r>
              <a:rPr lang="tr-TR" dirty="0">
                <a:solidFill>
                  <a:srgbClr val="FF0000"/>
                </a:solidFill>
                <a:latin typeface="Arial" panose="020B0604020202020204" pitchFamily="34" charset="0"/>
              </a:rPr>
              <a:t>ortalama sigortalı sayısının 13,</a:t>
            </a:r>
          </a:p>
          <a:p>
            <a:pPr marL="0" indent="0" algn="just">
              <a:buNone/>
            </a:pPr>
            <a:r>
              <a:rPr lang="tr-TR" dirty="0">
                <a:solidFill>
                  <a:srgbClr val="FF0000"/>
                </a:solidFill>
                <a:latin typeface="Arial" panose="020B0604020202020204" pitchFamily="34" charset="0"/>
              </a:rPr>
              <a:t>2022/Nisan ayında </a:t>
            </a:r>
            <a:r>
              <a:rPr lang="tr-TR" dirty="0">
                <a:solidFill>
                  <a:srgbClr val="000000"/>
                </a:solidFill>
                <a:latin typeface="Arial" panose="020B0604020202020204" pitchFamily="34" charset="0"/>
              </a:rPr>
              <a:t>işe alınan (D) ve (E) sigortalıları için </a:t>
            </a:r>
            <a:r>
              <a:rPr lang="tr-TR" dirty="0">
                <a:solidFill>
                  <a:srgbClr val="FF0000"/>
                </a:solidFill>
                <a:latin typeface="Arial" panose="020B0604020202020204" pitchFamily="34" charset="0"/>
              </a:rPr>
              <a:t>ortalama sigortalı sayısının 13,</a:t>
            </a:r>
          </a:p>
          <a:p>
            <a:pPr marL="0" indent="0" algn="just">
              <a:buNone/>
            </a:pPr>
            <a:r>
              <a:rPr lang="tr-TR" dirty="0">
                <a:solidFill>
                  <a:srgbClr val="FF0000"/>
                </a:solidFill>
                <a:latin typeface="Arial" panose="020B0604020202020204" pitchFamily="34" charset="0"/>
              </a:rPr>
              <a:t>2022/Eylül ayında </a:t>
            </a:r>
            <a:r>
              <a:rPr lang="tr-TR" dirty="0">
                <a:solidFill>
                  <a:srgbClr val="000000"/>
                </a:solidFill>
                <a:latin typeface="Arial" panose="020B0604020202020204" pitchFamily="34" charset="0"/>
              </a:rPr>
              <a:t>işe alınan (F), (G) (H) ve (L) sigortalıları için  </a:t>
            </a:r>
            <a:r>
              <a:rPr lang="tr-TR" dirty="0">
                <a:solidFill>
                  <a:srgbClr val="FF0000"/>
                </a:solidFill>
                <a:latin typeface="Arial" panose="020B0604020202020204" pitchFamily="34" charset="0"/>
              </a:rPr>
              <a:t>ortalama sayının 14 </a:t>
            </a:r>
          </a:p>
          <a:p>
            <a:pPr marL="0" indent="0" algn="just">
              <a:buNone/>
            </a:pPr>
            <a:r>
              <a:rPr lang="tr-TR" dirty="0">
                <a:solidFill>
                  <a:srgbClr val="000000"/>
                </a:solidFill>
                <a:latin typeface="Arial" panose="020B0604020202020204" pitchFamily="34" charset="0"/>
              </a:rPr>
              <a:t>olduğu ve 2022/Kasım ayında </a:t>
            </a:r>
            <a:r>
              <a:rPr lang="tr-TR" b="1" u="sng" dirty="0">
                <a:solidFill>
                  <a:srgbClr val="0070C0"/>
                </a:solidFill>
                <a:latin typeface="Arial" panose="020B0604020202020204" pitchFamily="34" charset="0"/>
              </a:rPr>
              <a:t>toplam çalışan sayısının 14 olduğu </a:t>
            </a:r>
            <a:r>
              <a:rPr lang="tr-TR" dirty="0">
                <a:solidFill>
                  <a:srgbClr val="000000"/>
                </a:solidFill>
                <a:latin typeface="Arial" panose="020B0604020202020204" pitchFamily="34" charset="0"/>
              </a:rPr>
              <a:t>varsayıldığında,</a:t>
            </a:r>
          </a:p>
          <a:p>
            <a:pPr marL="0" indent="0" algn="just">
              <a:buNone/>
            </a:pPr>
            <a:r>
              <a:rPr lang="tr-TR" dirty="0">
                <a:solidFill>
                  <a:srgbClr val="000000"/>
                </a:solidFill>
                <a:latin typeface="Arial" panose="020B0604020202020204" pitchFamily="34" charset="0"/>
              </a:rPr>
              <a:t>2022/Kasım ayında;</a:t>
            </a:r>
          </a:p>
          <a:p>
            <a:pPr marL="0" indent="0" algn="just">
              <a:buNone/>
            </a:pPr>
            <a:r>
              <a:rPr lang="tr-TR" dirty="0">
                <a:solidFill>
                  <a:srgbClr val="000000"/>
                </a:solidFill>
                <a:latin typeface="Arial" panose="020B0604020202020204" pitchFamily="34" charset="0"/>
              </a:rPr>
              <a:t>-2022/Ocak ayında işe alınan </a:t>
            </a:r>
            <a:r>
              <a:rPr lang="tr-TR" dirty="0">
                <a:solidFill>
                  <a:srgbClr val="FF0000"/>
                </a:solidFill>
                <a:latin typeface="Arial" panose="020B0604020202020204" pitchFamily="34" charset="0"/>
              </a:rPr>
              <a:t>(A), (B) ve (C) sigortalılarının (14 – 13 = 1) birinden dolayı</a:t>
            </a:r>
          </a:p>
          <a:p>
            <a:pPr marL="0" indent="0" algn="just">
              <a:buNone/>
            </a:pPr>
            <a:r>
              <a:rPr lang="tr-TR" dirty="0">
                <a:solidFill>
                  <a:srgbClr val="000000"/>
                </a:solidFill>
                <a:latin typeface="Arial" panose="020B0604020202020204" pitchFamily="34" charset="0"/>
              </a:rPr>
              <a:t>-2022/Nisan ayında işe alınan </a:t>
            </a:r>
            <a:r>
              <a:rPr lang="tr-TR" dirty="0">
                <a:solidFill>
                  <a:srgbClr val="FF0000"/>
                </a:solidFill>
                <a:latin typeface="Arial" panose="020B0604020202020204" pitchFamily="34" charset="0"/>
              </a:rPr>
              <a:t>(D) ve (E) sigortalılarının (14 – 13 = 1) birinden dolayı,</a:t>
            </a:r>
          </a:p>
          <a:p>
            <a:pPr marL="0" indent="0" algn="just">
              <a:buNone/>
            </a:pPr>
            <a:r>
              <a:rPr lang="tr-TR" dirty="0">
                <a:latin typeface="Arial" panose="020B0604020202020204" pitchFamily="34" charset="0"/>
              </a:rPr>
              <a:t>yararlanılabilecek</a:t>
            </a:r>
          </a:p>
          <a:p>
            <a:pPr marL="0" indent="0" algn="just">
              <a:buNone/>
            </a:pPr>
            <a:r>
              <a:rPr lang="tr-TR" dirty="0">
                <a:solidFill>
                  <a:srgbClr val="000000"/>
                </a:solidFill>
                <a:latin typeface="Arial" panose="020B0604020202020204" pitchFamily="34" charset="0"/>
              </a:rPr>
              <a:t>-2022/Eylül ayında işe alınan </a:t>
            </a:r>
            <a:r>
              <a:rPr lang="tr-TR" dirty="0">
                <a:solidFill>
                  <a:srgbClr val="FF0000"/>
                </a:solidFill>
                <a:latin typeface="Arial" panose="020B0604020202020204" pitchFamily="34" charset="0"/>
              </a:rPr>
              <a:t>(F), (G) (H) ve (L) sigortalılarının  (14 – 14 = 0)</a:t>
            </a:r>
            <a:endParaRPr lang="tr-TR" dirty="0">
              <a:solidFill>
                <a:srgbClr val="000000"/>
              </a:solidFill>
              <a:latin typeface="Arial" panose="020B0604020202020204" pitchFamily="34" charset="0"/>
            </a:endParaRPr>
          </a:p>
          <a:p>
            <a:pPr marL="0" indent="0" algn="just">
              <a:buNone/>
            </a:pPr>
            <a:r>
              <a:rPr lang="tr-TR" dirty="0">
                <a:solidFill>
                  <a:srgbClr val="FF0000"/>
                </a:solidFill>
                <a:latin typeface="Arial" panose="020B0604020202020204" pitchFamily="34" charset="0"/>
              </a:rPr>
              <a:t>6111 teşvikinden yararlanılması mümkün olamayacaktır.</a:t>
            </a:r>
          </a:p>
          <a:p>
            <a:endParaRPr lang="tr-TR" dirty="0">
              <a:solidFill>
                <a:srgbClr val="FF0000"/>
              </a:solidFill>
            </a:endParaRPr>
          </a:p>
          <a:p>
            <a:pPr marL="0" indent="0" algn="just">
              <a:buNone/>
            </a:pPr>
            <a:endParaRPr lang="tr-TR" dirty="0">
              <a:solidFill>
                <a:srgbClr val="000000"/>
              </a:solidFill>
              <a:latin typeface="Arial" panose="020B0604020202020204" pitchFamily="34" charset="0"/>
            </a:endParaRPr>
          </a:p>
          <a:p>
            <a:endParaRPr lang="tr-TR" dirty="0"/>
          </a:p>
        </p:txBody>
      </p:sp>
      <p:pic>
        <p:nvPicPr>
          <p:cNvPr id="4" name="Resim 3">
            <a:extLst>
              <a:ext uri="{FF2B5EF4-FFF2-40B4-BE49-F238E27FC236}">
                <a16:creationId xmlns:a16="http://schemas.microsoft.com/office/drawing/2014/main" id="{652ED781-A768-67BD-38E5-B49F1E2D68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553812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p:txBody>
          <a:bodyPr>
            <a:normAutofit fontScale="92500" lnSpcReduction="20000"/>
          </a:bodyPr>
          <a:lstStyle/>
          <a:p>
            <a:pPr lvl="0"/>
            <a:r>
              <a:rPr lang="tr-TR" sz="2400" b="1" dirty="0">
                <a:solidFill>
                  <a:schemeClr val="accent5">
                    <a:lumMod val="75000"/>
                  </a:schemeClr>
                </a:solidFill>
              </a:rPr>
              <a:t>DİĞER HUSUSLAR</a:t>
            </a:r>
          </a:p>
          <a:p>
            <a:r>
              <a:rPr lang="tr-TR" dirty="0"/>
              <a:t>Ortalama sigortalı sayısının tespiti sırasında, sigortalının işe alındığı tarihten önceki altı aylık sürede gerek asıl işveren tarafından gerekse alt işverenlerce çalıştırılan sigortalıların ortalaması dikkate alınır.</a:t>
            </a:r>
          </a:p>
          <a:p>
            <a:r>
              <a:rPr lang="tr-TR" dirty="0"/>
              <a:t>Ortalama sigortalı sayısı; Kapsama giren sigortalının işe alındığı tarihten önceki altı aylık süre içinde asıl işveren ve alt işverenleri tarafından Kuruma bildirilmiş toplam sigortalı sayısının, sigortalının işe alındığı tarihten önceki altı aylık süre içinde Kuruma aylık prim ve hizmet belgesi verilmiş ay sayısına bölünmesi suretiyle hesaplanır.</a:t>
            </a:r>
          </a:p>
          <a:p>
            <a:r>
              <a:rPr lang="tr-TR" dirty="0"/>
              <a:t>Mesleki veya teknik öğretim veren okullarda eğitim görmüş sigortalılardan dolayı teşvik tanımlaması yapıldıktan sonra diploma veya mezuniyet belgelerinin en geç 30 gün içinde ilgili sosyal güvenlik merkezine ibraz edilmesi gerekir.</a:t>
            </a:r>
          </a:p>
        </p:txBody>
      </p:sp>
      <p:pic>
        <p:nvPicPr>
          <p:cNvPr id="4" name="Resim 3">
            <a:extLst>
              <a:ext uri="{FF2B5EF4-FFF2-40B4-BE49-F238E27FC236}">
                <a16:creationId xmlns:a16="http://schemas.microsoft.com/office/drawing/2014/main" id="{7C425701-D7B8-63E7-C157-7D9E9E3C6B1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365906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p:txBody>
          <a:bodyPr/>
          <a:lstStyle/>
          <a:p>
            <a:pPr algn="ctr"/>
            <a:r>
              <a:rPr lang="tr-TR" b="1" dirty="0">
                <a:solidFill>
                  <a:schemeClr val="accent5">
                    <a:lumMod val="75000"/>
                  </a:schemeClr>
                </a:solidFill>
              </a:rPr>
              <a:t>YARARLANILACAK TEŞVİK TUTARI</a:t>
            </a:r>
          </a:p>
          <a:p>
            <a:r>
              <a:rPr lang="tr-TR" dirty="0"/>
              <a:t>Teşvik kapsamında öncelikle SPEK </a:t>
            </a:r>
            <a:r>
              <a:rPr lang="tr-TR" b="1" u="sng" dirty="0"/>
              <a:t>üst sınırına kadar olan </a:t>
            </a:r>
            <a:r>
              <a:rPr lang="tr-TR" b="1" dirty="0"/>
              <a:t>kazançlar üzerinden 5 puanlık indirim</a:t>
            </a:r>
            <a:r>
              <a:rPr lang="tr-TR" dirty="0"/>
              <a:t> verilir. Ardından, </a:t>
            </a:r>
            <a:r>
              <a:rPr lang="tr-TR" b="1" dirty="0"/>
              <a:t>SPEK  </a:t>
            </a:r>
            <a:r>
              <a:rPr lang="tr-TR" b="1" u="sng" dirty="0"/>
              <a:t>üst sınırına kadar </a:t>
            </a:r>
            <a:r>
              <a:rPr lang="tr-TR" b="1" dirty="0"/>
              <a:t>olan kazançlar üzerinden kalan işveren hissesi prim tutarının tamamı (%15,5) </a:t>
            </a:r>
            <a:r>
              <a:rPr lang="tr-TR" dirty="0"/>
              <a:t>işsizlik sigortası fonundan karşılanır.</a:t>
            </a:r>
          </a:p>
          <a:p>
            <a:r>
              <a:rPr lang="tr-TR" dirty="0"/>
              <a:t>İşsizlik sigortası primleri için prim teşviki verilmemektedir.</a:t>
            </a:r>
          </a:p>
          <a:p>
            <a:endParaRPr lang="tr-TR" dirty="0"/>
          </a:p>
        </p:txBody>
      </p:sp>
      <p:pic>
        <p:nvPicPr>
          <p:cNvPr id="4" name="Resim 3">
            <a:extLst>
              <a:ext uri="{FF2B5EF4-FFF2-40B4-BE49-F238E27FC236}">
                <a16:creationId xmlns:a16="http://schemas.microsoft.com/office/drawing/2014/main" id="{39DFB0EF-47A8-C1AF-1F21-513553E856A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4108138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p:txBody>
          <a:bodyPr/>
          <a:lstStyle/>
          <a:p>
            <a:r>
              <a:rPr lang="tr-TR" b="1" dirty="0">
                <a:solidFill>
                  <a:schemeClr val="accent5">
                    <a:lumMod val="75000"/>
                  </a:schemeClr>
                </a:solidFill>
              </a:rPr>
              <a:t>ALT İŞVERENİ BULUNAN İŞYERLERLERİNDE ORTALAMA SİGORTALI SAYISININ HESABI</a:t>
            </a:r>
          </a:p>
          <a:p>
            <a:pPr algn="just"/>
            <a:r>
              <a:rPr lang="tr-TR" dirty="0">
                <a:solidFill>
                  <a:srgbClr val="000000"/>
                </a:solidFill>
                <a:latin typeface="Times New Roman" panose="02020603050405020304" pitchFamily="18" charset="0"/>
              </a:rPr>
              <a:t>Alt işverenleri bulunan işyerlerinde, yeni işe alınan sigortalıların, ortalama sigortalı sayısına ilave olarak işe alınıp alınmadığı hususu, işe alındıkları tarihten önceki aydan başlanarak, son altı aylık dönemde </a:t>
            </a:r>
            <a:r>
              <a:rPr lang="tr-TR" b="1" u="sng" dirty="0">
                <a:solidFill>
                  <a:srgbClr val="000000"/>
                </a:solidFill>
                <a:latin typeface="Times New Roman" panose="02020603050405020304" pitchFamily="18" charset="0"/>
              </a:rPr>
              <a:t>gerek asıl işveren, gerekse alt işverenler tarafından verilmiş olan aylık prim ve hizmet belgelerindeki</a:t>
            </a:r>
            <a:r>
              <a:rPr lang="tr-TR" dirty="0">
                <a:solidFill>
                  <a:srgbClr val="000000"/>
                </a:solidFill>
                <a:latin typeface="Times New Roman" panose="02020603050405020304" pitchFamily="18" charset="0"/>
              </a:rPr>
              <a:t> ortalama sigortalı sayısına bakılarak tespit edilmektedir.</a:t>
            </a:r>
            <a:endParaRPr lang="tr-TR" sz="2000" dirty="0">
              <a:solidFill>
                <a:srgbClr val="000000"/>
              </a:solidFill>
              <a:latin typeface="Times New Roman" panose="02020603050405020304" pitchFamily="18" charset="0"/>
            </a:endParaRPr>
          </a:p>
          <a:p>
            <a:endParaRPr lang="tr-TR" dirty="0"/>
          </a:p>
        </p:txBody>
      </p:sp>
      <p:pic>
        <p:nvPicPr>
          <p:cNvPr id="4" name="Resim 3">
            <a:extLst>
              <a:ext uri="{FF2B5EF4-FFF2-40B4-BE49-F238E27FC236}">
                <a16:creationId xmlns:a16="http://schemas.microsoft.com/office/drawing/2014/main" id="{96296D25-2E5E-629A-6053-1633A1744CF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1954131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p:txBody>
          <a:bodyPr/>
          <a:lstStyle/>
          <a:p>
            <a:r>
              <a:rPr lang="tr-TR" b="1" dirty="0">
                <a:solidFill>
                  <a:schemeClr val="accent5">
                    <a:lumMod val="75000"/>
                  </a:schemeClr>
                </a:solidFill>
              </a:rPr>
              <a:t>TEŞVİK NE ZAMAN SONA ERİYOR?</a:t>
            </a:r>
            <a:endParaRPr lang="tr-TR" sz="2000" dirty="0">
              <a:solidFill>
                <a:schemeClr val="accent5">
                  <a:lumMod val="75000"/>
                </a:schemeClr>
              </a:solidFill>
              <a:latin typeface="Times New Roman" panose="02020603050405020304" pitchFamily="18" charset="0"/>
            </a:endParaRPr>
          </a:p>
          <a:p>
            <a:r>
              <a:rPr lang="tr-TR" i="1" dirty="0"/>
              <a:t>«31/12/2015 tarihine kadar </a:t>
            </a:r>
            <a:r>
              <a:rPr lang="tr-TR" i="1" dirty="0">
                <a:highlight>
                  <a:srgbClr val="FFFF00"/>
                </a:highlight>
              </a:rPr>
              <a:t>işe alınan </a:t>
            </a:r>
            <a:r>
              <a:rPr lang="tr-TR" i="1" dirty="0"/>
              <a:t>her bir sigortalı için geçerli olmak üzere …» </a:t>
            </a:r>
            <a:r>
              <a:rPr lang="tr-TR" dirty="0"/>
              <a:t>Geçici 10. madde 1.fıkra</a:t>
            </a:r>
          </a:p>
          <a:p>
            <a:r>
              <a:rPr lang="tr-TR" b="0" i="1" dirty="0">
                <a:solidFill>
                  <a:srgbClr val="000000"/>
                </a:solidFill>
                <a:effectLst/>
                <a:latin typeface="Times New Roman" panose="02020603050405020304" pitchFamily="18" charset="0"/>
              </a:rPr>
              <a:t>«Cumhurbaşkanı, bu maddenin uygulanma süresini 31/12/2023 tarihine kadar uzatmaya yetkilidir.» </a:t>
            </a:r>
            <a:r>
              <a:rPr lang="tr-TR" dirty="0">
                <a:solidFill>
                  <a:srgbClr val="000000"/>
                </a:solidFill>
                <a:effectLst/>
                <a:latin typeface="Times New Roman" panose="02020603050405020304" pitchFamily="18" charset="0"/>
              </a:rPr>
              <a:t>Geçici 10. madde 12. fıkra</a:t>
            </a:r>
          </a:p>
          <a:p>
            <a:pPr marL="0" indent="0">
              <a:buNone/>
            </a:pPr>
            <a:endParaRPr lang="tr-TR" dirty="0"/>
          </a:p>
        </p:txBody>
      </p:sp>
      <p:pic>
        <p:nvPicPr>
          <p:cNvPr id="4" name="Resim 3">
            <a:extLst>
              <a:ext uri="{FF2B5EF4-FFF2-40B4-BE49-F238E27FC236}">
                <a16:creationId xmlns:a16="http://schemas.microsoft.com/office/drawing/2014/main" id="{E7CACB4F-7E8F-3840-CDBE-1CAB4B33678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41478212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00166DAF-0E6A-7701-D4BF-A5824C28D1DD}"/>
              </a:ext>
            </a:extLst>
          </p:cNvPr>
          <p:cNvPicPr>
            <a:picLocks noGrp="1" noChangeAspect="1"/>
          </p:cNvPicPr>
          <p:nvPr>
            <p:ph idx="1"/>
          </p:nvPr>
        </p:nvPicPr>
        <p:blipFill rotWithShape="1">
          <a:blip r:embed="rId2"/>
          <a:srcRect b="50149"/>
          <a:stretch/>
        </p:blipFill>
        <p:spPr>
          <a:xfrm>
            <a:off x="1579954" y="767734"/>
            <a:ext cx="9032091" cy="4863943"/>
          </a:xfrm>
          <a:prstGeom prst="rect">
            <a:avLst/>
          </a:prstGeom>
        </p:spPr>
      </p:pic>
      <p:pic>
        <p:nvPicPr>
          <p:cNvPr id="3" name="Resim 2">
            <a:extLst>
              <a:ext uri="{FF2B5EF4-FFF2-40B4-BE49-F238E27FC236}">
                <a16:creationId xmlns:a16="http://schemas.microsoft.com/office/drawing/2014/main" id="{A2A114BC-51BD-DD96-5A36-A695D08713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4996282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GENÇ VE KADIN TEŞVİKİ (06111)</a:t>
            </a:r>
          </a:p>
        </p:txBody>
      </p:sp>
      <p:sp>
        <p:nvSpPr>
          <p:cNvPr id="3" name="İçerik Yer Tutucusu 2"/>
          <p:cNvSpPr>
            <a:spLocks noGrp="1"/>
          </p:cNvSpPr>
          <p:nvPr>
            <p:ph idx="1"/>
          </p:nvPr>
        </p:nvSpPr>
        <p:spPr/>
        <p:txBody>
          <a:bodyPr>
            <a:normAutofit fontScale="85000" lnSpcReduction="20000"/>
          </a:bodyPr>
          <a:lstStyle/>
          <a:p>
            <a:pPr lvl="0" algn="ctr"/>
            <a:r>
              <a:rPr lang="tr-TR" b="1" dirty="0">
                <a:solidFill>
                  <a:schemeClr val="accent5">
                    <a:lumMod val="75000"/>
                  </a:schemeClr>
                </a:solidFill>
              </a:rPr>
              <a:t>TEŞVİKTEN YARARLANMA ŞARTLARI</a:t>
            </a:r>
            <a:endParaRPr lang="tr-TR" dirty="0">
              <a:solidFill>
                <a:schemeClr val="accent5">
                  <a:lumMod val="75000"/>
                </a:schemeClr>
              </a:solidFill>
            </a:endParaRPr>
          </a:p>
          <a:p>
            <a:pPr lvl="0"/>
            <a:r>
              <a:rPr lang="tr-TR" b="1" dirty="0">
                <a:solidFill>
                  <a:srgbClr val="0070C0"/>
                </a:solidFill>
              </a:rPr>
              <a:t>İşyeri Yönünden Aranılan Şartlar</a:t>
            </a:r>
          </a:p>
          <a:p>
            <a:r>
              <a:rPr lang="tr-TR" dirty="0"/>
              <a:t>Özel sektör işvereni olması,</a:t>
            </a:r>
          </a:p>
          <a:p>
            <a:r>
              <a:rPr lang="tr-TR" dirty="0"/>
              <a:t>MUHSGK’nın yasal süresi içerisinde </a:t>
            </a:r>
            <a:r>
              <a:rPr lang="tr-TR" b="1" u="sng" dirty="0"/>
              <a:t>06111 kanun numarası seçilerek </a:t>
            </a:r>
            <a:r>
              <a:rPr lang="tr-TR" dirty="0"/>
              <a:t>gönderilmesi,</a:t>
            </a:r>
          </a:p>
          <a:p>
            <a:r>
              <a:rPr lang="tr-TR" dirty="0"/>
              <a:t>Tahakkuk eden primlerin yasal süresi içerisinde ödenmesi,</a:t>
            </a:r>
          </a:p>
          <a:p>
            <a:r>
              <a:rPr lang="tr-TR" dirty="0"/>
              <a:t>Ödeme vadesi geçmiş borcunun bulunmaması veya yapılandırılmış ya da taksitlendirilmiş olması,</a:t>
            </a:r>
          </a:p>
          <a:p>
            <a:r>
              <a:rPr lang="tr-TR" dirty="0"/>
              <a:t>Yapılandırma veya taksitlendirme işlemlerinin bozulmamış olması,</a:t>
            </a:r>
          </a:p>
          <a:p>
            <a:r>
              <a:rPr lang="tr-TR" dirty="0"/>
              <a:t>Kayıt dışı sigortalı çalıştırılmaması,</a:t>
            </a:r>
          </a:p>
          <a:p>
            <a:r>
              <a:rPr lang="tr-TR" dirty="0"/>
              <a:t>Sigortalının, </a:t>
            </a:r>
            <a:r>
              <a:rPr lang="tr-TR" b="1" u="sng" dirty="0"/>
              <a:t>işe alındığı aydan önceki son altı aylık dönemde </a:t>
            </a:r>
            <a:r>
              <a:rPr lang="tr-TR" dirty="0"/>
              <a:t>SGK’ya bildirilen sigortalı sayısının ortalamasına ilave olarak çalıştırılması,</a:t>
            </a:r>
          </a:p>
          <a:p>
            <a:endParaRPr lang="tr-TR" dirty="0"/>
          </a:p>
          <a:p>
            <a:pPr lvl="0"/>
            <a:endParaRPr lang="tr-TR" b="1" dirty="0">
              <a:solidFill>
                <a:srgbClr val="0070C0"/>
              </a:solidFill>
            </a:endParaRPr>
          </a:p>
          <a:p>
            <a:pPr algn="ctr"/>
            <a:endParaRPr lang="tr-TR" dirty="0"/>
          </a:p>
        </p:txBody>
      </p:sp>
      <p:pic>
        <p:nvPicPr>
          <p:cNvPr id="4" name="Resim 3">
            <a:extLst>
              <a:ext uri="{FF2B5EF4-FFF2-40B4-BE49-F238E27FC236}">
                <a16:creationId xmlns:a16="http://schemas.microsoft.com/office/drawing/2014/main" id="{FACC4A50-FA8F-BFF8-7C6C-23EC4C9949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89045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p:txBody>
          <a:bodyPr>
            <a:normAutofit/>
          </a:bodyPr>
          <a:lstStyle/>
          <a:p>
            <a:pPr lvl="0"/>
            <a:r>
              <a:rPr lang="tr-TR" b="1" dirty="0">
                <a:solidFill>
                  <a:schemeClr val="accent5">
                    <a:lumMod val="75000"/>
                  </a:schemeClr>
                </a:solidFill>
              </a:rPr>
              <a:t>Mevzuat Düzenlemeleri:</a:t>
            </a:r>
          </a:p>
          <a:p>
            <a:r>
              <a:rPr lang="tr-TR" dirty="0">
                <a:hlinkClick r:id="rId2"/>
              </a:rPr>
              <a:t>4447 sayılı Kanun Geçici 10. Madde</a:t>
            </a:r>
            <a:endParaRPr lang="tr-TR" dirty="0"/>
          </a:p>
          <a:p>
            <a:r>
              <a:rPr lang="tr-TR" dirty="0">
                <a:hlinkClick r:id="rId3"/>
              </a:rPr>
              <a:t>2011/45 Sayılı Genelge</a:t>
            </a:r>
            <a:endParaRPr lang="tr-TR" dirty="0"/>
          </a:p>
          <a:p>
            <a:pPr lvl="0"/>
            <a:endParaRPr lang="tr-TR" b="1" dirty="0">
              <a:solidFill>
                <a:srgbClr val="FF0000"/>
              </a:solidFill>
            </a:endParaRPr>
          </a:p>
        </p:txBody>
      </p:sp>
      <p:pic>
        <p:nvPicPr>
          <p:cNvPr id="4" name="Resim 3">
            <a:extLst>
              <a:ext uri="{FF2B5EF4-FFF2-40B4-BE49-F238E27FC236}">
                <a16:creationId xmlns:a16="http://schemas.microsoft.com/office/drawing/2014/main" id="{AA8F595A-420D-9596-4305-1AAECD60D71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8619814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5"/>
            <a:ext cx="10515600" cy="706293"/>
          </a:xfrm>
        </p:spPr>
        <p:txBody>
          <a:bodyPr/>
          <a:lstStyle/>
          <a:p>
            <a:r>
              <a:rPr lang="tr-TR" b="1" dirty="0">
                <a:solidFill>
                  <a:schemeClr val="accent2"/>
                </a:solidFill>
              </a:rPr>
              <a:t>GENÇ VE KADIN TEŞVİKİ (06111)</a:t>
            </a:r>
            <a:endParaRPr lang="tr-TR" dirty="0">
              <a:solidFill>
                <a:schemeClr val="accent2"/>
              </a:solidFill>
            </a:endParaRP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2066166180"/>
              </p:ext>
            </p:extLst>
          </p:nvPr>
        </p:nvGraphicFramePr>
        <p:xfrm>
          <a:off x="997527" y="2004291"/>
          <a:ext cx="10356273" cy="1599390"/>
        </p:xfrm>
        <a:graphic>
          <a:graphicData uri="http://schemas.openxmlformats.org/drawingml/2006/table">
            <a:tbl>
              <a:tblPr/>
              <a:tblGrid>
                <a:gridCol w="3452091">
                  <a:extLst>
                    <a:ext uri="{9D8B030D-6E8A-4147-A177-3AD203B41FA5}">
                      <a16:colId xmlns:a16="http://schemas.microsoft.com/office/drawing/2014/main" val="947413799"/>
                    </a:ext>
                  </a:extLst>
                </a:gridCol>
                <a:gridCol w="3452091">
                  <a:extLst>
                    <a:ext uri="{9D8B030D-6E8A-4147-A177-3AD203B41FA5}">
                      <a16:colId xmlns:a16="http://schemas.microsoft.com/office/drawing/2014/main" val="2337539241"/>
                    </a:ext>
                  </a:extLst>
                </a:gridCol>
                <a:gridCol w="3452091">
                  <a:extLst>
                    <a:ext uri="{9D8B030D-6E8A-4147-A177-3AD203B41FA5}">
                      <a16:colId xmlns:a16="http://schemas.microsoft.com/office/drawing/2014/main" val="3173826449"/>
                    </a:ext>
                  </a:extLst>
                </a:gridCol>
              </a:tblGrid>
              <a:tr h="362181">
                <a:tc gridSpan="3">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00B0F0"/>
                          </a:solidFill>
                          <a:effectLst/>
                          <a:uLnTx/>
                          <a:uFillTx/>
                          <a:latin typeface="+mn-lt"/>
                          <a:ea typeface="+mn-ea"/>
                          <a:cs typeface="+mn-cs"/>
                        </a:rPr>
                        <a:t>SPEK ALT SINIRINDAN (6.471,00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420514026"/>
                  </a:ext>
                </a:extLst>
              </a:tr>
              <a:tr h="502110">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745477790"/>
                  </a:ext>
                </a:extLst>
              </a:tr>
              <a:tr h="362181">
                <a:tc>
                  <a:txBody>
                    <a:bodyPr/>
                    <a:lstStyle/>
                    <a:p>
                      <a:pPr algn="ctr" fontAlgn="t"/>
                      <a:r>
                        <a:rPr lang="tr-TR" dirty="0">
                          <a:effectLst/>
                        </a:rPr>
                        <a:t>% 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 X % 5 + SPEK X %15,5)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a:effectLst/>
                        </a:rPr>
                        <a:t>%17</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328067546"/>
                  </a:ext>
                </a:extLst>
              </a:tr>
              <a:tr h="362181">
                <a:tc>
                  <a:txBody>
                    <a:bodyPr/>
                    <a:lstStyle/>
                    <a:p>
                      <a:pPr algn="ctr" fontAlgn="t"/>
                      <a:r>
                        <a:rPr lang="tr-TR" dirty="0">
                          <a:solidFill>
                            <a:srgbClr val="363636"/>
                          </a:solidFill>
                          <a:effectLst/>
                        </a:rPr>
                        <a:t>2.426,63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323,55 + 1.003,01</a:t>
                      </a:r>
                      <a:r>
                        <a:rPr lang="tr-TR" baseline="0" dirty="0">
                          <a:solidFill>
                            <a:srgbClr val="363636"/>
                          </a:solidFill>
                          <a:effectLst/>
                        </a:rPr>
                        <a:t>= 1.326,56 </a:t>
                      </a:r>
                      <a:r>
                        <a:rPr lang="tr-TR" dirty="0">
                          <a:solidFill>
                            <a:srgbClr val="363636"/>
                          </a:solidFill>
                          <a:effectLst/>
                        </a:rPr>
                        <a:t>₺</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1.100,07₺</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693059271"/>
                  </a:ext>
                </a:extLst>
              </a:tr>
            </a:tbl>
          </a:graphicData>
        </a:graphic>
      </p:graphicFrame>
      <p:graphicFrame>
        <p:nvGraphicFramePr>
          <p:cNvPr id="5" name="Tablo 4"/>
          <p:cNvGraphicFramePr>
            <a:graphicFrameLocks noGrp="1"/>
          </p:cNvGraphicFramePr>
          <p:nvPr>
            <p:extLst>
              <p:ext uri="{D42A27DB-BD31-4B8C-83A1-F6EECF244321}">
                <p14:modId xmlns:p14="http://schemas.microsoft.com/office/powerpoint/2010/main" val="1263916155"/>
              </p:ext>
            </p:extLst>
          </p:nvPr>
        </p:nvGraphicFramePr>
        <p:xfrm>
          <a:off x="997526" y="4137888"/>
          <a:ext cx="10356273" cy="1884220"/>
        </p:xfrm>
        <a:graphic>
          <a:graphicData uri="http://schemas.openxmlformats.org/drawingml/2006/table">
            <a:tbl>
              <a:tblPr/>
              <a:tblGrid>
                <a:gridCol w="3452091">
                  <a:extLst>
                    <a:ext uri="{9D8B030D-6E8A-4147-A177-3AD203B41FA5}">
                      <a16:colId xmlns:a16="http://schemas.microsoft.com/office/drawing/2014/main" val="4018927403"/>
                    </a:ext>
                  </a:extLst>
                </a:gridCol>
                <a:gridCol w="3452091">
                  <a:extLst>
                    <a:ext uri="{9D8B030D-6E8A-4147-A177-3AD203B41FA5}">
                      <a16:colId xmlns:a16="http://schemas.microsoft.com/office/drawing/2014/main" val="4159548703"/>
                    </a:ext>
                  </a:extLst>
                </a:gridCol>
                <a:gridCol w="3452091">
                  <a:extLst>
                    <a:ext uri="{9D8B030D-6E8A-4147-A177-3AD203B41FA5}">
                      <a16:colId xmlns:a16="http://schemas.microsoft.com/office/drawing/2014/main" val="3028652097"/>
                    </a:ext>
                  </a:extLst>
                </a:gridCol>
              </a:tblGrid>
              <a:tr h="471055">
                <a:tc gridSpan="3">
                  <a:txBody>
                    <a:bodyPr/>
                    <a:lstStyle/>
                    <a:p>
                      <a:pPr algn="ctr" fontAlgn="t"/>
                      <a:r>
                        <a:rPr lang="tr-TR" b="1" dirty="0">
                          <a:solidFill>
                            <a:srgbClr val="FF0000"/>
                          </a:solidFill>
                          <a:effectLst/>
                        </a:rPr>
                        <a:t>SPEK ÜST SINIRINDAN (48.532,50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806988469"/>
                  </a:ext>
                </a:extLst>
              </a:tr>
              <a:tr h="471055">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713288327"/>
                  </a:ext>
                </a:extLst>
              </a:tr>
              <a:tr h="471055">
                <a:tc>
                  <a:txBody>
                    <a:bodyPr/>
                    <a:lstStyle/>
                    <a:p>
                      <a:pPr algn="ctr" fontAlgn="t"/>
                      <a:r>
                        <a:rPr lang="tr-TR">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prstClr val="black"/>
                          </a:solidFill>
                          <a:effectLst/>
                          <a:uLnTx/>
                          <a:uFillTx/>
                          <a:latin typeface="+mn-lt"/>
                        </a:rPr>
                        <a:t>(SPEK X % 5 + SPEK X % 15,5)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%17</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4241873780"/>
                  </a:ext>
                </a:extLst>
              </a:tr>
              <a:tr h="471055">
                <a:tc>
                  <a:txBody>
                    <a:bodyPr/>
                    <a:lstStyle/>
                    <a:p>
                      <a:pPr algn="ctr" fontAlgn="t"/>
                      <a:r>
                        <a:rPr lang="tr-TR" dirty="0">
                          <a:solidFill>
                            <a:srgbClr val="363636"/>
                          </a:solidFill>
                          <a:effectLst/>
                        </a:rPr>
                        <a:t>18.199,69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2.426,63</a:t>
                      </a:r>
                      <a:r>
                        <a:rPr lang="tr-TR" baseline="0" dirty="0">
                          <a:solidFill>
                            <a:srgbClr val="363636"/>
                          </a:solidFill>
                          <a:effectLst/>
                        </a:rPr>
                        <a:t> + 7.522,53 = 9.949,16 </a:t>
                      </a:r>
                      <a:r>
                        <a:rPr lang="tr-TR" dirty="0">
                          <a:solidFill>
                            <a:srgbClr val="363636"/>
                          </a:solidFill>
                          <a:effectLst/>
                        </a:rPr>
                        <a:t>₺</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8.250,53₺</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25754195"/>
                  </a:ext>
                </a:extLst>
              </a:tr>
            </a:tbl>
          </a:graphicData>
        </a:graphic>
      </p:graphicFrame>
      <p:sp>
        <p:nvSpPr>
          <p:cNvPr id="6" name="Dikdörtgen 5"/>
          <p:cNvSpPr/>
          <p:nvPr/>
        </p:nvSpPr>
        <p:spPr>
          <a:xfrm>
            <a:off x="838200" y="1422400"/>
            <a:ext cx="10393218" cy="369332"/>
          </a:xfrm>
          <a:prstGeom prst="rect">
            <a:avLst/>
          </a:prstGeom>
        </p:spPr>
        <p:txBody>
          <a:bodyPr wrap="square">
            <a:spAutoFit/>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chemeClr val="accent5">
                    <a:lumMod val="75000"/>
                  </a:schemeClr>
                </a:solidFill>
                <a:effectLst/>
                <a:uLnTx/>
                <a:uFillTx/>
                <a:latin typeface="Calibri" panose="020F0502020204030204"/>
                <a:ea typeface="+mn-ea"/>
                <a:cs typeface="+mn-cs"/>
              </a:rPr>
              <a:t>2022/TEMMUZ İLA ARALIK AYLARI İÇİN İNDİRİMDEN YARARLANILACAK TUTAR</a:t>
            </a:r>
          </a:p>
        </p:txBody>
      </p:sp>
      <p:pic>
        <p:nvPicPr>
          <p:cNvPr id="3" name="Resim 2">
            <a:extLst>
              <a:ext uri="{FF2B5EF4-FFF2-40B4-BE49-F238E27FC236}">
                <a16:creationId xmlns:a16="http://schemas.microsoft.com/office/drawing/2014/main" id="{FC410E56-AEA8-40DB-336C-B05EF4D674F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0118736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dirty="0">
                <a:solidFill>
                  <a:schemeClr val="accent2"/>
                </a:solidFill>
              </a:rPr>
              <a:t>       SİGORTA PRİM TEŞVİKLERİ 05510</a:t>
            </a:r>
            <a:br>
              <a:rPr lang="tr-TR" dirty="0">
                <a:solidFill>
                  <a:schemeClr val="accent2"/>
                </a:solidFill>
              </a:rPr>
            </a:br>
            <a:endParaRPr lang="tr-TR" dirty="0">
              <a:solidFill>
                <a:schemeClr val="accent2"/>
              </a:solidFill>
            </a:endParaRP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3440836469"/>
              </p:ext>
            </p:extLst>
          </p:nvPr>
        </p:nvGraphicFramePr>
        <p:xfrm>
          <a:off x="1649340" y="1098010"/>
          <a:ext cx="8520156" cy="5181917"/>
        </p:xfrm>
        <a:graphic>
          <a:graphicData uri="http://schemas.openxmlformats.org/drawingml/2006/table">
            <a:tbl>
              <a:tblPr firstRow="1" firstCol="1" bandRow="1">
                <a:tableStyleId>{5C22544A-7EE6-4342-B048-85BDC9FD1C3A}</a:tableStyleId>
              </a:tblPr>
              <a:tblGrid>
                <a:gridCol w="4294095">
                  <a:extLst>
                    <a:ext uri="{9D8B030D-6E8A-4147-A177-3AD203B41FA5}">
                      <a16:colId xmlns:a16="http://schemas.microsoft.com/office/drawing/2014/main" val="20000"/>
                    </a:ext>
                  </a:extLst>
                </a:gridCol>
                <a:gridCol w="4226061">
                  <a:extLst>
                    <a:ext uri="{9D8B030D-6E8A-4147-A177-3AD203B41FA5}">
                      <a16:colId xmlns:a16="http://schemas.microsoft.com/office/drawing/2014/main" val="20001"/>
                    </a:ext>
                  </a:extLst>
                </a:gridCol>
              </a:tblGrid>
              <a:tr h="186033">
                <a:tc>
                  <a:txBody>
                    <a:bodyPr/>
                    <a:lstStyle/>
                    <a:p>
                      <a:pPr algn="ctr" fontAlgn="ctr"/>
                      <a:r>
                        <a:rPr lang="tr-TR" sz="1200" b="1" i="0" u="sng" strike="noStrike" dirty="0">
                          <a:solidFill>
                            <a:schemeClr val="bg1"/>
                          </a:solidFill>
                          <a:effectLst/>
                          <a:latin typeface="Arial" panose="020B0604020202020204" pitchFamily="34" charset="0"/>
                        </a:rPr>
                        <a:t>GENÇ VE KADIN TEŞVİKİ</a:t>
                      </a:r>
                    </a:p>
                  </a:txBody>
                  <a:tcPr marL="8808" marR="8808" marT="8808" marB="0" anchor="ctr"/>
                </a:tc>
                <a:tc>
                  <a:txBody>
                    <a:bodyPr/>
                    <a:lstStyle/>
                    <a:p>
                      <a:pPr algn="ctr" fontAlgn="ctr"/>
                      <a:r>
                        <a:rPr lang="tr-TR" sz="1200" b="1" i="0" u="sng" strike="noStrike" dirty="0">
                          <a:solidFill>
                            <a:schemeClr val="bg1"/>
                          </a:solidFill>
                          <a:effectLst/>
                          <a:latin typeface="+mn-lt"/>
                        </a:rPr>
                        <a:t>ARANILAN</a:t>
                      </a:r>
                      <a:r>
                        <a:rPr lang="tr-TR" sz="1200" b="1" i="0" u="sng" strike="noStrike" baseline="0" dirty="0">
                          <a:solidFill>
                            <a:schemeClr val="bg1"/>
                          </a:solidFill>
                          <a:effectLst/>
                          <a:latin typeface="+mn-lt"/>
                        </a:rPr>
                        <a:t> ŞARTLAR</a:t>
                      </a:r>
                      <a:endParaRPr lang="tr-TR" sz="1200" b="1" i="0" u="sng" strike="noStrike" dirty="0">
                        <a:solidFill>
                          <a:schemeClr val="bg1"/>
                        </a:solidFill>
                        <a:effectLst/>
                        <a:latin typeface="Arial" panose="020B0604020202020204" pitchFamily="34" charset="0"/>
                      </a:endParaRPr>
                    </a:p>
                  </a:txBody>
                  <a:tcPr marL="8808" marR="8808" marT="8808" marB="0" anchor="ctr"/>
                </a:tc>
                <a:extLst>
                  <a:ext uri="{0D108BD9-81ED-4DB2-BD59-A6C34878D82A}">
                    <a16:rowId xmlns:a16="http://schemas.microsoft.com/office/drawing/2014/main" val="10000"/>
                  </a:ext>
                </a:extLst>
              </a:tr>
              <a:tr h="163590">
                <a:tc>
                  <a:txBody>
                    <a:bodyPr/>
                    <a:lstStyle/>
                    <a:p>
                      <a:pPr algn="l" fontAlgn="ctr"/>
                      <a:r>
                        <a:rPr lang="tr-TR" sz="1200" u="none" strike="noStrike" dirty="0">
                          <a:effectLst/>
                        </a:rPr>
                        <a:t>SEÇİLECEK</a:t>
                      </a:r>
                      <a:r>
                        <a:rPr lang="tr-TR" sz="1200" u="none" strike="noStrike" baseline="0" dirty="0">
                          <a:effectLst/>
                        </a:rPr>
                        <a:t> </a:t>
                      </a:r>
                      <a:r>
                        <a:rPr lang="tr-TR" sz="1200" u="none" strike="noStrike" dirty="0">
                          <a:effectLst/>
                        </a:rPr>
                        <a:t>KANUN NUMARASI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06111</a:t>
                      </a:r>
                    </a:p>
                  </a:txBody>
                  <a:tcPr marL="79275" marR="8808" marT="8808" marB="0" anchor="ctr"/>
                </a:tc>
                <a:extLst>
                  <a:ext uri="{0D108BD9-81ED-4DB2-BD59-A6C34878D82A}">
                    <a16:rowId xmlns:a16="http://schemas.microsoft.com/office/drawing/2014/main" val="10001"/>
                  </a:ext>
                </a:extLst>
              </a:tr>
              <a:tr h="16359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u="none" strike="noStrike" dirty="0">
                          <a:effectLst/>
                        </a:rPr>
                        <a:t>5 PUAN İNDİRİMİ İLE BİRLİKTE UYGULANMA</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2"/>
                  </a:ext>
                </a:extLst>
              </a:tr>
              <a:tr h="163590">
                <a:tc>
                  <a:txBody>
                    <a:bodyPr/>
                    <a:lstStyle/>
                    <a:p>
                      <a:pPr algn="l" fontAlgn="ctr"/>
                      <a:r>
                        <a:rPr lang="tr-TR" sz="1200" u="none" strike="noStrike" dirty="0">
                          <a:effectLst/>
                        </a:rPr>
                        <a:t>ÖDEME VADESİ GEÇMİŞ BORCUN BULUNMAMA SARTI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a:solidFill>
                            <a:schemeClr val="dk1"/>
                          </a:solidFill>
                          <a:effectLst/>
                          <a:latin typeface="+mn-lt"/>
                          <a:ea typeface="+mn-ea"/>
                          <a:cs typeface="+mn-cs"/>
                        </a:rPr>
                        <a:t>EVET (TÜRKİYE GENELİ)</a:t>
                      </a:r>
                      <a:endParaRPr lang="tr-TR" sz="12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03"/>
                  </a:ext>
                </a:extLst>
              </a:tr>
              <a:tr h="163590">
                <a:tc>
                  <a:txBody>
                    <a:bodyPr/>
                    <a:lstStyle/>
                    <a:p>
                      <a:pPr algn="l" fontAlgn="ctr"/>
                      <a:r>
                        <a:rPr lang="tr-TR" sz="1200" u="none" strike="noStrike" dirty="0">
                          <a:effectLst/>
                        </a:rPr>
                        <a:t>PRİMLERİN SÜRESİ İÇİNDE ÖDENME ŞARTI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4"/>
                  </a:ext>
                </a:extLst>
              </a:tr>
              <a:tr h="163590">
                <a:tc>
                  <a:txBody>
                    <a:bodyPr/>
                    <a:lstStyle/>
                    <a:p>
                      <a:pPr algn="l" fontAlgn="ctr"/>
                      <a:r>
                        <a:rPr lang="tr-TR" sz="1200" u="none" strike="noStrike" dirty="0">
                          <a:effectLst/>
                        </a:rPr>
                        <a:t>MUHSGK’NINSÜRESİ İÇİNDE VERİLME</a:t>
                      </a:r>
                      <a:r>
                        <a:rPr lang="tr-TR" sz="1200" u="none" strike="noStrike" baseline="0" dirty="0">
                          <a:effectLst/>
                        </a:rPr>
                        <a:t> ŞARTI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5"/>
                  </a:ext>
                </a:extLst>
              </a:tr>
              <a:tr h="477797">
                <a:tc>
                  <a:txBody>
                    <a:bodyPr/>
                    <a:lstStyle/>
                    <a:p>
                      <a:pPr algn="l" fontAlgn="ctr"/>
                      <a:r>
                        <a:rPr lang="tr-TR" sz="1200" b="1" i="0" u="none" strike="noStrike" dirty="0">
                          <a:solidFill>
                            <a:schemeClr val="lt1"/>
                          </a:solidFill>
                          <a:effectLst/>
                          <a:latin typeface="+mn-lt"/>
                        </a:rPr>
                        <a:t>SİGORTALININ</a:t>
                      </a:r>
                      <a:r>
                        <a:rPr lang="tr-TR" sz="1200" b="1" i="0" u="none" strike="noStrike" baseline="0" dirty="0">
                          <a:solidFill>
                            <a:schemeClr val="lt1"/>
                          </a:solidFill>
                          <a:effectLst/>
                          <a:latin typeface="+mn-lt"/>
                        </a:rPr>
                        <a:t> İŞE  ALINDIĞI TARİHTEN ÖNCE İŞSİZ OLMA ŞARTI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SİGORTALININ İŞE ALINDIĞI AYDAN ÖNCEKİ 6 AYLIK SÜREDE 4/A VEYA 4/C KAPSAMINDA SİGORTALI OLMAMASI</a:t>
                      </a:r>
                    </a:p>
                  </a:txBody>
                  <a:tcPr marL="79275" marR="8808" marT="8808" marB="0" anchor="ctr"/>
                </a:tc>
                <a:extLst>
                  <a:ext uri="{0D108BD9-81ED-4DB2-BD59-A6C34878D82A}">
                    <a16:rowId xmlns:a16="http://schemas.microsoft.com/office/drawing/2014/main" val="10006"/>
                  </a:ext>
                </a:extLst>
              </a:tr>
              <a:tr h="320693">
                <a:tc>
                  <a:txBody>
                    <a:bodyPr/>
                    <a:lstStyle/>
                    <a:p>
                      <a:pPr algn="l" fontAlgn="ctr"/>
                      <a:r>
                        <a:rPr lang="tr-TR" sz="1200" u="none" strike="noStrike" dirty="0">
                          <a:effectLst/>
                        </a:rPr>
                        <a:t>SİGORTALININ ORTALAMAYA İLAVE OLMA ŞARTI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SİGORTALININ İŞE ALINDIĞI AYDAN ÖNCEKİ 6 AYDAKİ SİGORTALI SAYISINA İLAVE OLMASI GEREKİR.</a:t>
                      </a:r>
                    </a:p>
                  </a:txBody>
                  <a:tcPr marL="79275" marR="8808" marT="8808" marB="0" anchor="ctr"/>
                </a:tc>
                <a:extLst>
                  <a:ext uri="{0D108BD9-81ED-4DB2-BD59-A6C34878D82A}">
                    <a16:rowId xmlns:a16="http://schemas.microsoft.com/office/drawing/2014/main" val="10007"/>
                  </a:ext>
                </a:extLst>
              </a:tr>
              <a:tr h="634901">
                <a:tc>
                  <a:txBody>
                    <a:bodyPr/>
                    <a:lstStyle/>
                    <a:p>
                      <a:pPr algn="l" fontAlgn="ctr"/>
                      <a:r>
                        <a:rPr lang="tr-TR" sz="1200" u="none" strike="noStrike" dirty="0">
                          <a:effectLst/>
                        </a:rPr>
                        <a:t>SİGORTALININ İŞKUR’A KAYITLI OLMA ŞARTI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29 YAŞINDAN BÜYÜK ERKEK OLUP MESLEKİ EĞİTİMİ OLMAYANLAR İŞKURA KAYITLI DEĞİLSE TEŞVİKTEN YARARLANILAMAZ. İŞKUR’A KAYITLI İŞSİZ OLANLAR, TEŞVİKTEN 6 AY DAHA FAZLA YARARLANIR.</a:t>
                      </a:r>
                    </a:p>
                  </a:txBody>
                  <a:tcPr marL="79275" marR="8808" marT="8808" marB="0" anchor="ctr"/>
                </a:tc>
                <a:extLst>
                  <a:ext uri="{0D108BD9-81ED-4DB2-BD59-A6C34878D82A}">
                    <a16:rowId xmlns:a16="http://schemas.microsoft.com/office/drawing/2014/main" val="10008"/>
                  </a:ext>
                </a:extLst>
              </a:tr>
              <a:tr h="477797">
                <a:tc>
                  <a:txBody>
                    <a:bodyPr/>
                    <a:lstStyle/>
                    <a:p>
                      <a:pPr algn="l" fontAlgn="ctr"/>
                      <a:r>
                        <a:rPr lang="tr-TR" sz="1200" u="none" strike="noStrike" dirty="0">
                          <a:effectLst/>
                        </a:rPr>
                        <a:t>18  YAŞ ALTI SİGORTALI</a:t>
                      </a:r>
                      <a:r>
                        <a:rPr lang="tr-TR" sz="1200" u="none" strike="noStrike" baseline="0" dirty="0">
                          <a:effectLst/>
                        </a:rPr>
                        <a:t> İÇİN YARARLANMA ŞARTI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İŞE ALINDIĞI TARİHTEN ÖNCE 18 YAŞINDAN KÜÇÜK OLANLARDAN DOLAYI 18 YAŞINI DOLDURDUKLARI TARİHTEN İTİBAREN KALA SÜRE KADAR YARARLANILIR.</a:t>
                      </a:r>
                    </a:p>
                  </a:txBody>
                  <a:tcPr marL="79275" marR="8808" marT="8808" marB="0" anchor="ctr"/>
                </a:tc>
                <a:extLst>
                  <a:ext uri="{0D108BD9-81ED-4DB2-BD59-A6C34878D82A}">
                    <a16:rowId xmlns:a16="http://schemas.microsoft.com/office/drawing/2014/main" val="10009"/>
                  </a:ext>
                </a:extLst>
              </a:tr>
              <a:tr h="163590">
                <a:tc>
                  <a:txBody>
                    <a:bodyPr/>
                    <a:lstStyle/>
                    <a:p>
                      <a:pPr algn="l" fontAlgn="ctr"/>
                      <a:r>
                        <a:rPr lang="tr-TR" sz="1200" u="none" strike="noStrike" dirty="0">
                          <a:effectLst/>
                        </a:rPr>
                        <a:t>KAYITDIŞI SİGORTALI YASAKLAMA</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10"/>
                  </a:ext>
                </a:extLst>
              </a:tr>
              <a:tr h="163590">
                <a:tc>
                  <a:txBody>
                    <a:bodyPr/>
                    <a:lstStyle/>
                    <a:p>
                      <a:pPr algn="l" fontAlgn="ctr"/>
                      <a:r>
                        <a:rPr lang="tr-TR" sz="1200" u="none" strike="noStrike" dirty="0">
                          <a:effectLst/>
                        </a:rPr>
                        <a:t>SAHTE SİGORTALI YASAKLAMA</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11"/>
                  </a:ext>
                </a:extLst>
              </a:tr>
              <a:tr h="32069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u="none" strike="noStrike" dirty="0">
                          <a:effectLst/>
                        </a:rPr>
                        <a:t>YARARLANILACAK TEŞVİKİN</a:t>
                      </a:r>
                      <a:r>
                        <a:rPr lang="tr-TR" sz="1200" u="none" strike="noStrike" baseline="0" dirty="0">
                          <a:effectLst/>
                        </a:rPr>
                        <a:t> HESAPLANMA ŞEKLİ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SPEK x 5 /100</a:t>
                      </a:r>
                    </a:p>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SPEK</a:t>
                      </a:r>
                      <a:r>
                        <a:rPr lang="tr-TR" sz="1200" b="1" u="none" strike="noStrike" kern="1200" baseline="0" dirty="0">
                          <a:solidFill>
                            <a:schemeClr val="dk1"/>
                          </a:solidFill>
                          <a:effectLst/>
                          <a:latin typeface="+mn-lt"/>
                          <a:ea typeface="+mn-ea"/>
                          <a:cs typeface="+mn-cs"/>
                        </a:rPr>
                        <a:t> X 15,5 / 100</a:t>
                      </a:r>
                      <a:endParaRPr lang="tr-TR" sz="12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12"/>
                  </a:ext>
                </a:extLst>
              </a:tr>
              <a:tr h="320693">
                <a:tc>
                  <a:txBody>
                    <a:bodyPr/>
                    <a:lstStyle/>
                    <a:p>
                      <a:pPr algn="l" fontAlgn="ctr"/>
                      <a:r>
                        <a:rPr lang="tr-TR" sz="1200" u="none" strike="noStrike" dirty="0">
                          <a:effectLst/>
                        </a:rPr>
                        <a:t>30 GÜNLÜK </a:t>
                      </a:r>
                      <a:r>
                        <a:rPr lang="tr-TR" sz="1200" u="sng" strike="noStrike" dirty="0">
                          <a:effectLst/>
                        </a:rPr>
                        <a:t>ALT SINIR </a:t>
                      </a:r>
                      <a:r>
                        <a:rPr lang="tr-TR" sz="1200" u="none" strike="noStrike" dirty="0">
                          <a:effectLst/>
                        </a:rPr>
                        <a:t>ÜZERİNDEN</a:t>
                      </a:r>
                      <a:r>
                        <a:rPr lang="tr-TR" sz="1200" u="none" strike="noStrike" baseline="0" dirty="0">
                          <a:effectLst/>
                        </a:rPr>
                        <a:t> YARARLANILACA</a:t>
                      </a:r>
                      <a:r>
                        <a:rPr lang="tr-TR" sz="1200" u="none" strike="noStrike" dirty="0">
                          <a:effectLst/>
                        </a:rPr>
                        <a:t>K TEŞVİK TUTARI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6.471 X 20,5 / 100 = 1.326,56 TL</a:t>
                      </a:r>
                    </a:p>
                  </a:txBody>
                  <a:tcPr marL="79275" marR="8808" marT="8808" marB="0" anchor="ctr"/>
                </a:tc>
                <a:extLst>
                  <a:ext uri="{0D108BD9-81ED-4DB2-BD59-A6C34878D82A}">
                    <a16:rowId xmlns:a16="http://schemas.microsoft.com/office/drawing/2014/main" val="10013"/>
                  </a:ext>
                </a:extLst>
              </a:tr>
              <a:tr h="32069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u="none" strike="noStrike" dirty="0">
                          <a:effectLst/>
                        </a:rPr>
                        <a:t>30 GÜNLÜK </a:t>
                      </a:r>
                      <a:r>
                        <a:rPr lang="tr-TR" sz="1200" u="sng" strike="noStrike" dirty="0">
                          <a:effectLst/>
                        </a:rPr>
                        <a:t>ÜST SINIR </a:t>
                      </a:r>
                      <a:r>
                        <a:rPr lang="tr-TR" sz="1200" u="none" strike="noStrike" dirty="0">
                          <a:effectLst/>
                        </a:rPr>
                        <a:t>ÜZERİNDEN</a:t>
                      </a:r>
                      <a:r>
                        <a:rPr lang="tr-TR" sz="1200" u="none" strike="noStrike" baseline="0" dirty="0">
                          <a:effectLst/>
                        </a:rPr>
                        <a:t> YARARLANILACA</a:t>
                      </a:r>
                      <a:r>
                        <a:rPr lang="tr-TR" sz="1200" u="none" strike="noStrike" dirty="0">
                          <a:effectLst/>
                        </a:rPr>
                        <a:t>K TEŞVİK TUTARI </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48.532,50 X 20,5 / 100 = 9.949,16TL</a:t>
                      </a:r>
                    </a:p>
                  </a:txBody>
                  <a:tcPr marL="79275" marR="8808" marT="8808" marB="0" anchor="ctr"/>
                </a:tc>
                <a:extLst>
                  <a:ext uri="{0D108BD9-81ED-4DB2-BD59-A6C34878D82A}">
                    <a16:rowId xmlns:a16="http://schemas.microsoft.com/office/drawing/2014/main" val="10014"/>
                  </a:ext>
                </a:extLst>
              </a:tr>
              <a:tr h="320693">
                <a:tc>
                  <a:txBody>
                    <a:bodyPr/>
                    <a:lstStyle/>
                    <a:p>
                      <a:pPr algn="l" fontAlgn="ctr"/>
                      <a:r>
                        <a:rPr lang="tr-TR" sz="1200" u="none" strike="noStrike" dirty="0">
                          <a:effectLst/>
                        </a:rPr>
                        <a:t>SÜRE SINIRI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31/12/2022 TARİHİNE KADAR İŞE ALINAN SİGORTALILAR İÇİN 6 İLA 54 AYLIK SÜRE ZARFINDA YARARLANILABİLİR.</a:t>
                      </a:r>
                    </a:p>
                  </a:txBody>
                  <a:tcPr marL="79275" marR="8808" marT="8808" marB="0" anchor="ctr"/>
                </a:tc>
                <a:extLst>
                  <a:ext uri="{0D108BD9-81ED-4DB2-BD59-A6C34878D82A}">
                    <a16:rowId xmlns:a16="http://schemas.microsoft.com/office/drawing/2014/main" val="10015"/>
                  </a:ext>
                </a:extLst>
              </a:tr>
            </a:tbl>
          </a:graphicData>
        </a:graphic>
      </p:graphicFrame>
      <p:pic>
        <p:nvPicPr>
          <p:cNvPr id="3" name="Resim 2">
            <a:extLst>
              <a:ext uri="{FF2B5EF4-FFF2-40B4-BE49-F238E27FC236}">
                <a16:creationId xmlns:a16="http://schemas.microsoft.com/office/drawing/2014/main" id="{34526F9E-6FBB-82A8-0D78-B760DED988B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6273" y="5323026"/>
            <a:ext cx="3400353" cy="1913802"/>
          </a:xfrm>
          <a:prstGeom prst="rect">
            <a:avLst/>
          </a:prstGeom>
        </p:spPr>
      </p:pic>
    </p:spTree>
    <p:extLst>
      <p:ext uri="{BB962C8B-B14F-4D97-AF65-F5344CB8AC3E}">
        <p14:creationId xmlns:p14="http://schemas.microsoft.com/office/powerpoint/2010/main" val="3330920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a:xfrm>
            <a:off x="838200" y="1690688"/>
            <a:ext cx="10515600" cy="4351338"/>
          </a:xfrm>
        </p:spPr>
        <p:txBody>
          <a:bodyPr>
            <a:normAutofit/>
          </a:bodyPr>
          <a:lstStyle/>
          <a:p>
            <a:pPr lvl="0" algn="ctr"/>
            <a:r>
              <a:rPr lang="tr-TR" b="1" dirty="0">
                <a:solidFill>
                  <a:schemeClr val="accent5">
                    <a:lumMod val="75000"/>
                  </a:schemeClr>
                </a:solidFill>
              </a:rPr>
              <a:t>TEŞVİKTEN YARARLANMA ŞARTLARI</a:t>
            </a:r>
          </a:p>
          <a:p>
            <a:pPr marL="0" lvl="0" indent="0">
              <a:buNone/>
            </a:pPr>
            <a:r>
              <a:rPr lang="tr-TR" b="1" dirty="0">
                <a:solidFill>
                  <a:srgbClr val="0070C0"/>
                </a:solidFill>
              </a:rPr>
              <a:t>Sigortalı Yönünden Aranılan Şartlar</a:t>
            </a:r>
          </a:p>
          <a:p>
            <a:r>
              <a:rPr lang="tr-TR" dirty="0"/>
              <a:t>1/3/2011 ila 31/12/2022 tarihleri arasında işe alınmış olması,</a:t>
            </a:r>
          </a:p>
          <a:p>
            <a:r>
              <a:rPr lang="tr-TR" dirty="0"/>
              <a:t>18 yaşından büyük olması,</a:t>
            </a:r>
          </a:p>
          <a:p>
            <a:r>
              <a:rPr lang="tr-TR" dirty="0"/>
              <a:t>İşe alındığı tarihten önceki 6 aylık dönemde işsiz olması,</a:t>
            </a:r>
          </a:p>
          <a:p>
            <a:r>
              <a:rPr lang="tr-TR" dirty="0"/>
              <a:t>Fiilen çalışması </a:t>
            </a:r>
          </a:p>
          <a:p>
            <a:pPr lvl="0"/>
            <a:endParaRPr lang="tr-TR" b="1" dirty="0">
              <a:solidFill>
                <a:srgbClr val="0070C0"/>
              </a:solidFill>
            </a:endParaRPr>
          </a:p>
          <a:p>
            <a:endParaRPr lang="tr-TR" dirty="0"/>
          </a:p>
        </p:txBody>
      </p:sp>
      <p:pic>
        <p:nvPicPr>
          <p:cNvPr id="4" name="Resim 3">
            <a:extLst>
              <a:ext uri="{FF2B5EF4-FFF2-40B4-BE49-F238E27FC236}">
                <a16:creationId xmlns:a16="http://schemas.microsoft.com/office/drawing/2014/main" id="{BE072D1D-5B59-6AFB-E8BA-DC69C9BDEA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777330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p:txBody>
          <a:bodyPr/>
          <a:lstStyle/>
          <a:p>
            <a:r>
              <a:rPr lang="tr-TR" b="1" dirty="0">
                <a:solidFill>
                  <a:schemeClr val="accent5">
                    <a:lumMod val="75000"/>
                  </a:schemeClr>
                </a:solidFill>
              </a:rPr>
              <a:t>KAPSAMA GİRMEYENLER</a:t>
            </a:r>
          </a:p>
          <a:p>
            <a:pPr marL="0" indent="0">
              <a:buNone/>
            </a:pPr>
            <a:r>
              <a:rPr lang="tr-TR" dirty="0"/>
              <a:t>- 18 yaşından küçük sigortalılardan (18 yaşını doldurdukları tarihten sonra yararlanılabilir)</a:t>
            </a:r>
          </a:p>
          <a:p>
            <a:pPr>
              <a:buFontTx/>
              <a:buChar char="-"/>
            </a:pPr>
            <a:r>
              <a:rPr lang="tr-TR" dirty="0"/>
              <a:t>Sosyal güvenlik destek primine tabi çalışanlardan</a:t>
            </a:r>
          </a:p>
          <a:p>
            <a:pPr>
              <a:buFontTx/>
              <a:buChar char="-"/>
            </a:pPr>
            <a:r>
              <a:rPr lang="tr-TR" dirty="0"/>
              <a:t>İhale konusu işyerlerinde çalıştırılan sigortalılardan</a:t>
            </a:r>
          </a:p>
          <a:p>
            <a:pPr>
              <a:buFontTx/>
              <a:buChar char="-"/>
            </a:pPr>
            <a:r>
              <a:rPr lang="tr-TR" dirty="0"/>
              <a:t>Daha önce aynı veya başka bir işyerinde aynı teşvikten yararlanılmış olanlardan</a:t>
            </a:r>
          </a:p>
          <a:p>
            <a:pPr>
              <a:buFontTx/>
              <a:buChar char="-"/>
            </a:pPr>
            <a:endParaRPr lang="tr-TR" dirty="0"/>
          </a:p>
          <a:p>
            <a:pPr marL="0" indent="0">
              <a:buNone/>
            </a:pPr>
            <a:r>
              <a:rPr lang="tr-TR" dirty="0"/>
              <a:t>Dolayı teşvikten yararlanılamaz.</a:t>
            </a:r>
          </a:p>
          <a:p>
            <a:pPr>
              <a:buFontTx/>
              <a:buChar char="-"/>
            </a:pPr>
            <a:endParaRPr lang="tr-TR" dirty="0"/>
          </a:p>
          <a:p>
            <a:pPr>
              <a:buFontTx/>
              <a:buChar char="-"/>
            </a:pPr>
            <a:endParaRPr lang="tr-TR" dirty="0">
              <a:solidFill>
                <a:srgbClr val="FF0000"/>
              </a:solidFill>
            </a:endParaRPr>
          </a:p>
          <a:p>
            <a:pPr marL="0" indent="0">
              <a:buNone/>
            </a:pPr>
            <a:endParaRPr lang="tr-TR" dirty="0"/>
          </a:p>
        </p:txBody>
      </p:sp>
      <p:pic>
        <p:nvPicPr>
          <p:cNvPr id="4" name="Resim 3">
            <a:extLst>
              <a:ext uri="{FF2B5EF4-FFF2-40B4-BE49-F238E27FC236}">
                <a16:creationId xmlns:a16="http://schemas.microsoft.com/office/drawing/2014/main" id="{DAE63457-C953-BFF2-F69D-CC80F33F7E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783121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a:xfrm>
            <a:off x="838200" y="1853334"/>
            <a:ext cx="10515600" cy="4351338"/>
          </a:xfrm>
        </p:spPr>
        <p:txBody>
          <a:bodyPr/>
          <a:lstStyle/>
          <a:p>
            <a:pPr algn="ctr"/>
            <a:r>
              <a:rPr lang="tr-TR" b="1" dirty="0">
                <a:solidFill>
                  <a:schemeClr val="accent5">
                    <a:lumMod val="75000"/>
                  </a:schemeClr>
                </a:solidFill>
              </a:rPr>
              <a:t>TEŞVİKTEN YARARLANMA SÜRESİ</a:t>
            </a:r>
          </a:p>
          <a:p>
            <a:pPr algn="ctr"/>
            <a:endParaRPr lang="tr-TR" b="1" dirty="0">
              <a:solidFill>
                <a:srgbClr val="FF0000"/>
              </a:solidFill>
            </a:endParaRPr>
          </a:p>
          <a:p>
            <a:pPr algn="ctr"/>
            <a:endParaRPr lang="tr-TR" b="1" dirty="0">
              <a:solidFill>
                <a:srgbClr val="FF0000"/>
              </a:solidFill>
            </a:endParaRPr>
          </a:p>
          <a:p>
            <a:pPr algn="ctr"/>
            <a:endParaRPr lang="tr-TR" b="1" dirty="0">
              <a:solidFill>
                <a:srgbClr val="FF0000"/>
              </a:solidFill>
            </a:endParaRPr>
          </a:p>
          <a:p>
            <a:pPr algn="ctr"/>
            <a:endParaRPr lang="tr-TR" b="1" dirty="0">
              <a:solidFill>
                <a:srgbClr val="FF0000"/>
              </a:solidFill>
            </a:endParaRPr>
          </a:p>
          <a:p>
            <a:pPr algn="ctr"/>
            <a:endParaRPr lang="tr-TR" b="1" dirty="0">
              <a:solidFill>
                <a:srgbClr val="FF0000"/>
              </a:solidFill>
            </a:endParaRPr>
          </a:p>
          <a:p>
            <a:pPr algn="ctr"/>
            <a:endParaRPr lang="tr-TR" b="1" dirty="0">
              <a:solidFill>
                <a:srgbClr val="FF0000"/>
              </a:solidFill>
            </a:endParaRPr>
          </a:p>
          <a:p>
            <a:pPr algn="ctr"/>
            <a:endParaRPr lang="tr-TR" b="1" dirty="0">
              <a:solidFill>
                <a:srgbClr val="FF0000"/>
              </a:solidFill>
            </a:endParaRPr>
          </a:p>
          <a:p>
            <a:pPr algn="ctr"/>
            <a:endParaRPr lang="tr-TR" b="1" dirty="0">
              <a:solidFill>
                <a:srgbClr val="FF0000"/>
              </a:solidFill>
            </a:endParaRPr>
          </a:p>
          <a:p>
            <a:pPr algn="ctr"/>
            <a:endParaRPr lang="tr-TR" b="1" dirty="0">
              <a:solidFill>
                <a:srgbClr val="FF0000"/>
              </a:solidFill>
            </a:endParaRPr>
          </a:p>
        </p:txBody>
      </p:sp>
      <p:sp>
        <p:nvSpPr>
          <p:cNvPr id="5" name="Dikdörtgen 4"/>
          <p:cNvSpPr/>
          <p:nvPr/>
        </p:nvSpPr>
        <p:spPr>
          <a:xfrm>
            <a:off x="1246908" y="2828882"/>
            <a:ext cx="9116291" cy="2308324"/>
          </a:xfrm>
          <a:prstGeom prst="rect">
            <a:avLst/>
          </a:prstGeom>
        </p:spPr>
        <p:txBody>
          <a:bodyPr wrap="square">
            <a:spAutoFit/>
          </a:bodyPr>
          <a:lstStyle/>
          <a:p>
            <a:pPr marL="342900" indent="-342900">
              <a:buFont typeface="Arial" panose="020B0604020202020204" pitchFamily="34" charset="0"/>
              <a:buChar char="•"/>
            </a:pPr>
            <a:r>
              <a:rPr lang="tr-TR" sz="2400" dirty="0"/>
              <a:t>Teşvikten yararlanma süresi, kapsama giren sigortalının yaşına, mesleki yeterlik belgesi sahibi veya mesleki ve teknik eğitim veren orta veya yüksek öğretimi ya da Türkiye İş Kurumunca düzenlenen iş gücü yetiştirme kursunu bitirip bitirmediğine ve Türkiye İş Kurumuna kayıtlı işsiz olup olmadığına göre </a:t>
            </a:r>
            <a:r>
              <a:rPr lang="tr-TR" sz="2400" b="1" u="sng" dirty="0"/>
              <a:t>6 ila 54 ay arasında </a:t>
            </a:r>
            <a:r>
              <a:rPr lang="tr-TR" sz="2400" dirty="0"/>
              <a:t>değişmektedir.</a:t>
            </a:r>
          </a:p>
          <a:p>
            <a:endParaRPr lang="tr-TR" sz="2400" dirty="0"/>
          </a:p>
        </p:txBody>
      </p:sp>
      <p:pic>
        <p:nvPicPr>
          <p:cNvPr id="4" name="Resim 3">
            <a:extLst>
              <a:ext uri="{FF2B5EF4-FFF2-40B4-BE49-F238E27FC236}">
                <a16:creationId xmlns:a16="http://schemas.microsoft.com/office/drawing/2014/main" id="{EBCCDBDA-0519-F2C3-A834-B53189F0163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4142062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p:txBody>
          <a:bodyPr>
            <a:normAutofit fontScale="85000" lnSpcReduction="20000"/>
          </a:bodyPr>
          <a:lstStyle/>
          <a:p>
            <a:r>
              <a:rPr lang="tr-TR" b="1" dirty="0"/>
              <a:t>İşe giriş tarihi itibariyle 18 yaşından büyük ve 29 yaşından küçük erkekler ile 18 yaşından büyük kadın sigortalılar :</a:t>
            </a:r>
          </a:p>
          <a:p>
            <a:r>
              <a:rPr lang="tr-TR" dirty="0"/>
              <a:t>Mesleki Yeterlilik Belgesi sahibi olup belgede belirtilen meslek ya da alanlarda çalıştırılanlar: </a:t>
            </a:r>
          </a:p>
          <a:p>
            <a:pPr marL="0" indent="0">
              <a:buNone/>
            </a:pPr>
            <a:r>
              <a:rPr lang="tr-TR" dirty="0"/>
              <a:t>    </a:t>
            </a:r>
            <a:r>
              <a:rPr lang="tr-TR" dirty="0">
                <a:solidFill>
                  <a:srgbClr val="FF0000"/>
                </a:solidFill>
              </a:rPr>
              <a:t>İŞKUR’a kayıtlı işsiz ise 54 ay , İŞKUR’a kayıtlı işsiz değil ise 48 ay</a:t>
            </a:r>
          </a:p>
          <a:p>
            <a:r>
              <a:rPr lang="tr-TR" dirty="0"/>
              <a:t>Mesleki ve teknik eğitim veren orta veya yüksek öğretimi ya da Türkiye İş Kurumunca düzenlenen işgücü yetiştirme kursunu bitirip belgede belirtilen meslek ya da alanlarda çalıştırılanlar:</a:t>
            </a:r>
          </a:p>
          <a:p>
            <a:pPr marL="0" indent="0">
              <a:buNone/>
            </a:pPr>
            <a:r>
              <a:rPr lang="tr-TR" dirty="0"/>
              <a:t>     </a:t>
            </a:r>
            <a:r>
              <a:rPr lang="tr-TR" dirty="0">
                <a:solidFill>
                  <a:srgbClr val="FF0000"/>
                </a:solidFill>
              </a:rPr>
              <a:t>İŞKUR’a kayıtlı işsiz ise 42 ay , İŞKUR’a kayıtlı işsiz değil ise 36 ay</a:t>
            </a:r>
          </a:p>
          <a:p>
            <a:r>
              <a:rPr lang="tr-TR" dirty="0"/>
              <a:t>Mesleki yeterlilik belgesi sahibi olmayan, mesleki ve teknik eğitim veren orta veya yüksek öğretimi ya da Türkiye İş Kurumunca düzenlenen işgücü yetiştirme kursunu bitirmeyenler:</a:t>
            </a:r>
          </a:p>
          <a:p>
            <a:r>
              <a:rPr lang="tr-TR" dirty="0">
                <a:solidFill>
                  <a:srgbClr val="FF0000"/>
                </a:solidFill>
              </a:rPr>
              <a:t>İŞKUR’a kayıtlı işsiz ise 30 ay , İŞKUR’a kayıtlı işsiz değil ise 24 ay </a:t>
            </a:r>
          </a:p>
        </p:txBody>
      </p:sp>
      <p:pic>
        <p:nvPicPr>
          <p:cNvPr id="4" name="Resim 3">
            <a:extLst>
              <a:ext uri="{FF2B5EF4-FFF2-40B4-BE49-F238E27FC236}">
                <a16:creationId xmlns:a16="http://schemas.microsoft.com/office/drawing/2014/main" id="{7B417451-5BD6-6FA3-315F-4D14A1DE1D3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129905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p:txBody>
          <a:bodyPr>
            <a:normAutofit fontScale="92500"/>
          </a:bodyPr>
          <a:lstStyle/>
          <a:p>
            <a:r>
              <a:rPr lang="tr-TR" b="1" dirty="0"/>
              <a:t>İşe giriş tarihi itibariyle 29 yaşından büyük erkek sigortalılar:</a:t>
            </a:r>
          </a:p>
          <a:p>
            <a:pPr marL="0" indent="0">
              <a:buNone/>
            </a:pPr>
            <a:r>
              <a:rPr lang="tr-TR" dirty="0"/>
              <a:t>Mesleki Yeterlilik Belgesi sahibi veya mesleki ve teknik eğitim veren orta veya yüksek öğretimi ya da Türkiye İş Kurumunca düzenlenen işgücü yetiştirme kursunu bitiren ve belgede belirtilen meslek ya da alanlarda çalıştırılanlar, </a:t>
            </a:r>
          </a:p>
          <a:p>
            <a:pPr marL="0" indent="0">
              <a:buNone/>
            </a:pPr>
            <a:r>
              <a:rPr lang="tr-TR" dirty="0">
                <a:solidFill>
                  <a:srgbClr val="FF0000"/>
                </a:solidFill>
              </a:rPr>
              <a:t>İŞKUR’a kayıtlı işsiz ise 30 ay , İŞKUR’a kayıtlı işsiz değil ise 24 ay</a:t>
            </a:r>
          </a:p>
          <a:p>
            <a:pPr marL="0" indent="0">
              <a:buNone/>
            </a:pPr>
            <a:r>
              <a:rPr lang="tr-TR" dirty="0"/>
              <a:t>Mesleki yeterlik belgesi almamış veya mesleki ve teknik eğitim veren orta veya yüksek öğretimi ya da Türkiye İş Kurumunca işgücü yetiştirme kursunu bitirmemiş olanlar</a:t>
            </a:r>
          </a:p>
          <a:p>
            <a:pPr marL="0" indent="0">
              <a:buNone/>
            </a:pPr>
            <a:r>
              <a:rPr lang="tr-TR" dirty="0">
                <a:solidFill>
                  <a:srgbClr val="FF0000"/>
                </a:solidFill>
              </a:rPr>
              <a:t>İŞKUR’a kayıtlı işsiz ise 6 ay , İŞKUR’a kayıtlı işsiz değil ise yararlanamıyorlar</a:t>
            </a:r>
          </a:p>
        </p:txBody>
      </p:sp>
      <p:pic>
        <p:nvPicPr>
          <p:cNvPr id="4" name="Resim 3">
            <a:extLst>
              <a:ext uri="{FF2B5EF4-FFF2-40B4-BE49-F238E27FC236}">
                <a16:creationId xmlns:a16="http://schemas.microsoft.com/office/drawing/2014/main" id="{85D33AAC-3BB1-ECB4-CA9B-5BC1BA0F614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864589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2091" y="500062"/>
            <a:ext cx="10515600" cy="1325563"/>
          </a:xfrm>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p:txBody>
          <a:bodyPr>
            <a:normAutofit fontScale="92500" lnSpcReduction="20000"/>
          </a:bodyPr>
          <a:lstStyle/>
          <a:p>
            <a:r>
              <a:rPr lang="tr-TR" dirty="0"/>
              <a:t>4/a kapsamında çalışmakta iken mesleki yeterlik belgesi alanlar veya mesleki ve teknik eğitim veren orta veya yüksek öğretimi bitirenlerden dolayı 12 ay süreyle yararlanılabilir.</a:t>
            </a:r>
            <a:endParaRPr lang="tr-TR" b="1" dirty="0">
              <a:solidFill>
                <a:srgbClr val="FF0000"/>
              </a:solidFill>
            </a:endParaRPr>
          </a:p>
          <a:p>
            <a:r>
              <a:rPr lang="tr-TR" b="1" dirty="0">
                <a:solidFill>
                  <a:srgbClr val="FF0000"/>
                </a:solidFill>
              </a:rPr>
              <a:t>İŞKURA KAYITLI İŞSİZ OLMA KURALI</a:t>
            </a:r>
          </a:p>
          <a:p>
            <a:r>
              <a:rPr lang="tr-TR" dirty="0"/>
              <a:t>6111 sayılı Kanunda öngörülen teşvikten ilave 6 ay süreyle  daha yararlanabilmek için sigortalının </a:t>
            </a:r>
            <a:r>
              <a:rPr lang="tr-TR" b="1" u="sng" dirty="0"/>
              <a:t>iş arama kaydının, en geç işe giriş bildirgesi verilmeden yapılmış olması</a:t>
            </a:r>
            <a:r>
              <a:rPr lang="tr-TR" dirty="0"/>
              <a:t> gerekiyor.</a:t>
            </a:r>
          </a:p>
          <a:p>
            <a:r>
              <a:rPr lang="tr-TR" b="1" dirty="0">
                <a:solidFill>
                  <a:srgbClr val="FF0000"/>
                </a:solidFill>
              </a:rPr>
              <a:t>BİR SİGORTALI İÇİN BİR DEFA YARARLANILABİLİR</a:t>
            </a:r>
          </a:p>
          <a:p>
            <a:pPr marL="0" indent="0">
              <a:buNone/>
            </a:pPr>
            <a:r>
              <a:rPr lang="tr-TR" dirty="0"/>
              <a:t>Teşvikten yararlanılmış bir sigortalının teşvikten yararlanma süresini tamamladıktan sonra veya destekten yararlanma süresi sona ermeden işten ayrılıp aynı veya farklı bir işyerine başlaması halinde, destekten yararlanılması mümkün bulunmamaktadır.</a:t>
            </a:r>
          </a:p>
        </p:txBody>
      </p:sp>
      <p:pic>
        <p:nvPicPr>
          <p:cNvPr id="4" name="Resim 3">
            <a:extLst>
              <a:ext uri="{FF2B5EF4-FFF2-40B4-BE49-F238E27FC236}">
                <a16:creationId xmlns:a16="http://schemas.microsoft.com/office/drawing/2014/main" id="{CEC42443-0B77-89C1-3A3A-8D9AAE31F25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655059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2091" y="500062"/>
            <a:ext cx="10515600" cy="1325563"/>
          </a:xfrm>
        </p:spPr>
        <p:txBody>
          <a:bodyPr/>
          <a:lstStyle/>
          <a:p>
            <a:r>
              <a:rPr lang="tr-TR" b="1" dirty="0">
                <a:solidFill>
                  <a:schemeClr val="accent2"/>
                </a:solidFill>
              </a:rPr>
              <a:t>GENÇ VE KADIN TEŞVİKİ (06111)</a:t>
            </a:r>
            <a:endParaRPr lang="tr-TR" dirty="0">
              <a:solidFill>
                <a:schemeClr val="accent2"/>
              </a:solidFill>
            </a:endParaRPr>
          </a:p>
        </p:txBody>
      </p:sp>
      <p:sp>
        <p:nvSpPr>
          <p:cNvPr id="3" name="İçerik Yer Tutucusu 2"/>
          <p:cNvSpPr>
            <a:spLocks noGrp="1"/>
          </p:cNvSpPr>
          <p:nvPr>
            <p:ph idx="1"/>
          </p:nvPr>
        </p:nvSpPr>
        <p:spPr/>
        <p:txBody>
          <a:bodyPr>
            <a:normAutofit fontScale="85000" lnSpcReduction="20000"/>
          </a:bodyPr>
          <a:lstStyle/>
          <a:p>
            <a:r>
              <a:rPr lang="tr-TR" b="1" dirty="0">
                <a:solidFill>
                  <a:srgbClr val="FF0000"/>
                </a:solidFill>
              </a:rPr>
              <a:t>SİGORTALININ SİSTEME TANIMLANMASI GEREKİR</a:t>
            </a:r>
          </a:p>
          <a:p>
            <a:r>
              <a:rPr lang="tr-TR" dirty="0"/>
              <a:t>Teşvikten yararlanabilmek için öncelikle sigortalının «İşveren sistemi» uygulamasında yer alan «Teşvikler ve Tanımlamalar» ekranından «6111/ 4447 GEÇİCİ 10. MADDE» seçeneği vasıtasıyla sisteme tanımlanması gerekir.</a:t>
            </a:r>
          </a:p>
          <a:p>
            <a:r>
              <a:rPr lang="tr-TR" b="1" dirty="0">
                <a:solidFill>
                  <a:srgbClr val="FF0000"/>
                </a:solidFill>
              </a:rPr>
              <a:t>SİGORTALININ ORTALAMA İLAVE OLUP OLMADIĞI KONTROL EDİLMELİDİR.</a:t>
            </a:r>
          </a:p>
          <a:p>
            <a:r>
              <a:rPr lang="tr-TR" dirty="0"/>
              <a:t>MUHSGK gönderildikten sonra 06111 kanun </a:t>
            </a:r>
            <a:r>
              <a:rPr lang="tr-TR" dirty="0" err="1"/>
              <a:t>nolu</a:t>
            </a:r>
            <a:r>
              <a:rPr lang="tr-TR" dirty="0"/>
              <a:t> tahakkuktaki sigortalıların ortalamaya ilave olup olmadıklarının tespiti için «06111/06645/17256/27256/3294 teşvikleri CARİ DÖNEM HATALI TEŞVİK SORGULAMA» seçeneği vasıtasıyla ortalamanın altında sigortalı bildirim yapılıp yapılmadığı mutlaka sorgulanmalıdır.</a:t>
            </a:r>
          </a:p>
          <a:p>
            <a:r>
              <a:rPr lang="tr-TR" dirty="0"/>
              <a:t>Ortalamanın altındaki sigortalılardan dolayı 06111 teşvikinden hatalı yararlanılmış sigortalı varsa MUHSGK verilme süresi sona ermeden iptal ve asıl/ek tahakkuk içeren düzeltme beyannamesi gönderilmelidir.</a:t>
            </a:r>
          </a:p>
          <a:p>
            <a:endParaRPr lang="tr-TR" dirty="0"/>
          </a:p>
          <a:p>
            <a:endParaRPr lang="tr-TR" b="1" dirty="0">
              <a:solidFill>
                <a:srgbClr val="FF0000"/>
              </a:solidFill>
            </a:endParaRPr>
          </a:p>
          <a:p>
            <a:pPr marL="0" indent="0">
              <a:buNone/>
            </a:pPr>
            <a:endParaRPr lang="tr-TR" b="1" dirty="0"/>
          </a:p>
        </p:txBody>
      </p:sp>
      <p:pic>
        <p:nvPicPr>
          <p:cNvPr id="4" name="Resim 3">
            <a:extLst>
              <a:ext uri="{FF2B5EF4-FFF2-40B4-BE49-F238E27FC236}">
                <a16:creationId xmlns:a16="http://schemas.microsoft.com/office/drawing/2014/main" id="{D4B1A9FA-F77F-90C8-C1F9-6F99DE727FD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328546745"/>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8087</TotalTime>
  <Words>1920</Words>
  <Application>Microsoft Office PowerPoint</Application>
  <PresentationFormat>Geniş ekran</PresentationFormat>
  <Paragraphs>179</Paragraphs>
  <Slides>22</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22</vt:i4>
      </vt:variant>
    </vt:vector>
  </HeadingPairs>
  <TitlesOfParts>
    <vt:vector size="27" baseType="lpstr">
      <vt:lpstr>Arial</vt:lpstr>
      <vt:lpstr>Calibri</vt:lpstr>
      <vt:lpstr>Calibri Light</vt:lpstr>
      <vt:lpstr>Times New Roman</vt:lpstr>
      <vt:lpstr>Office Teması</vt:lpstr>
      <vt:lpstr>GENÇ VE KADIN TEŞVİKİ (06111)</vt:lpstr>
      <vt:lpstr>GENÇ VE KADIN TEŞVİKİ (06111)</vt:lpstr>
      <vt:lpstr>GENÇ VE KADIN TEŞVİKİ (06111)</vt:lpstr>
      <vt:lpstr>GENÇ VE KADIN TEŞVİKİ (06111)</vt:lpstr>
      <vt:lpstr>GENÇ VE KADIN TEŞVİKİ (06111)</vt:lpstr>
      <vt:lpstr>GENÇ VE KADIN TEŞVİKİ (06111)</vt:lpstr>
      <vt:lpstr>GENÇ VE KADIN TEŞVİKİ (06111)</vt:lpstr>
      <vt:lpstr>GENÇ VE KADIN TEŞVİKİ (06111)</vt:lpstr>
      <vt:lpstr>GENÇ VE KADIN TEŞVİKİ (06111)</vt:lpstr>
      <vt:lpstr>PowerPoint Sunusu</vt:lpstr>
      <vt:lpstr>GENÇ VE KADIN TEŞVİKİ (06111)</vt:lpstr>
      <vt:lpstr>GENÇ VE KADIN TEŞVİKİ (06111)</vt:lpstr>
      <vt:lpstr>GENÇ VE KADIN TEŞVİKİ (06111)</vt:lpstr>
      <vt:lpstr>GENÇ VE KADIN TEŞVİKİ (06111)</vt:lpstr>
      <vt:lpstr>GENÇ VE KADIN TEŞVİKİ (06111)</vt:lpstr>
      <vt:lpstr>GENÇ VE KADIN TEŞVİKİ (06111)</vt:lpstr>
      <vt:lpstr>GENÇ VE KADIN TEŞVİKİ (06111)</vt:lpstr>
      <vt:lpstr>GENÇ VE KADIN TEŞVİKİ (06111)</vt:lpstr>
      <vt:lpstr>PowerPoint Sunusu</vt:lpstr>
      <vt:lpstr>GENÇ VE KADIN TEŞVİKİ (06111)</vt:lpstr>
      <vt:lpstr>GENÇ VE KADIN TEŞVİKİ (06111)</vt:lpstr>
      <vt:lpstr>       SİGORTA PRİM TEŞVİKLERİ 05510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PUANLIK PRİM İNDİRİMİ(05510)</dc:title>
  <dc:creator>Ömer Demirci</dc:creator>
  <cp:lastModifiedBy>Eyup Sabri Demirci</cp:lastModifiedBy>
  <cp:revision>350</cp:revision>
  <dcterms:created xsi:type="dcterms:W3CDTF">2020-03-17T08:40:25Z</dcterms:created>
  <dcterms:modified xsi:type="dcterms:W3CDTF">2022-11-29T18:54:27Z</dcterms:modified>
</cp:coreProperties>
</file>