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08" r:id="rId2"/>
    <p:sldId id="256" r:id="rId3"/>
    <p:sldId id="258" r:id="rId4"/>
    <p:sldId id="264" r:id="rId5"/>
    <p:sldId id="409" r:id="rId6"/>
    <p:sldId id="407" r:id="rId7"/>
    <p:sldId id="405" r:id="rId8"/>
    <p:sldId id="406" r:id="rId9"/>
    <p:sldId id="404" r:id="rId10"/>
    <p:sldId id="389" r:id="rId1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A5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96" d="100"/>
          <a:sy n="96" d="100"/>
        </p:scale>
        <p:origin x="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459589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022070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78355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020137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A1ADE279-0740-4694-AD05-34196027A6C8}" type="datetimeFigureOut">
              <a:rPr lang="tr-TR" smtClean="0"/>
              <a:t>29.11.2022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86183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074578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A1ADE279-0740-4694-AD05-34196027A6C8}" type="datetimeFigureOut">
              <a:rPr lang="tr-TR" smtClean="0"/>
              <a:t>29.11.2022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3292549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A1ADE279-0740-4694-AD05-34196027A6C8}" type="datetimeFigureOut">
              <a:rPr lang="tr-TR" smtClean="0"/>
              <a:t>29.11.2022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2609236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1ADE279-0740-4694-AD05-34196027A6C8}" type="datetimeFigureOut">
              <a:rPr lang="tr-TR" smtClean="0"/>
              <a:t>29.11.2022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217276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1733564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A1ADE279-0740-4694-AD05-34196027A6C8}" type="datetimeFigureOut">
              <a:rPr lang="tr-TR" smtClean="0"/>
              <a:t>29.11.2022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707B86A-5618-472A-9C31-B0379FCAC070}" type="slidenum">
              <a:rPr lang="tr-TR" smtClean="0"/>
              <a:t>‹#›</a:t>
            </a:fld>
            <a:endParaRPr lang="tr-TR"/>
          </a:p>
        </p:txBody>
      </p:sp>
    </p:spTree>
    <p:extLst>
      <p:ext uri="{BB962C8B-B14F-4D97-AF65-F5344CB8AC3E}">
        <p14:creationId xmlns:p14="http://schemas.microsoft.com/office/powerpoint/2010/main" val="4044600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ADE279-0740-4694-AD05-34196027A6C8}" type="datetimeFigureOut">
              <a:rPr lang="tr-TR" smtClean="0"/>
              <a:t>29.11.2022</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07B86A-5618-472A-9C31-B0379FCAC070}" type="slidenum">
              <a:rPr lang="tr-TR" smtClean="0"/>
              <a:t>‹#›</a:t>
            </a:fld>
            <a:endParaRPr lang="tr-TR"/>
          </a:p>
        </p:txBody>
      </p:sp>
    </p:spTree>
    <p:extLst>
      <p:ext uri="{BB962C8B-B14F-4D97-AF65-F5344CB8AC3E}">
        <p14:creationId xmlns:p14="http://schemas.microsoft.com/office/powerpoint/2010/main" val="492053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destekal.gov.tr/dokumanlar/2008-93.pdf" TargetMode="External"/><Relationship Id="rId2" Type="http://schemas.openxmlformats.org/officeDocument/2006/relationships/hyperlink" Target="http://www.mevzuat.gov.tr/MevzuatMetin/1.5.5510.pdf#page=87" TargetMode="Externa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hyperlink" Target="http://destekal.gov.tr/dokumanlar/2011-45.pdf" TargetMode="External"/><Relationship Id="rId4" Type="http://schemas.openxmlformats.org/officeDocument/2006/relationships/hyperlink" Target="http://destekal.gov.tr/dokumanlar/2009-139.pdf"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1F07EA6-8A8E-5D7E-1CEC-72DD38AC6BC6}"/>
              </a:ext>
            </a:extLst>
          </p:cNvPr>
          <p:cNvSpPr>
            <a:spLocks noGrp="1"/>
          </p:cNvSpPr>
          <p:nvPr>
            <p:ph type="ctrTitle"/>
          </p:nvPr>
        </p:nvSpPr>
        <p:spPr>
          <a:xfrm>
            <a:off x="1524000" y="1122363"/>
            <a:ext cx="9144000" cy="972767"/>
          </a:xfrm>
        </p:spPr>
        <p:txBody>
          <a:bodyPr/>
          <a:lstStyle/>
          <a:p>
            <a:r>
              <a:rPr kumimoji="0" lang="tr-TR" sz="4000" b="1" i="0" u="none" strike="noStrike" kern="1200" cap="none" spc="0" normalizeH="0" baseline="0" noProof="0" dirty="0">
                <a:ln>
                  <a:noFill/>
                </a:ln>
                <a:solidFill>
                  <a:schemeClr val="accent2"/>
                </a:solidFill>
                <a:effectLst/>
                <a:uLnTx/>
                <a:uFillTx/>
                <a:latin typeface="Calibri Light" panose="020F0302020204030204"/>
                <a:ea typeface="+mj-ea"/>
                <a:cs typeface="+mj-cs"/>
              </a:rPr>
              <a:t>BEŞ PUANLIK PRİM İNDİRİMİ (05510)</a:t>
            </a:r>
            <a:endParaRPr lang="tr-TR" dirty="0">
              <a:solidFill>
                <a:schemeClr val="accent2"/>
              </a:solidFill>
            </a:endParaRPr>
          </a:p>
        </p:txBody>
      </p:sp>
      <p:sp>
        <p:nvSpPr>
          <p:cNvPr id="3" name="Alt Başlık 2">
            <a:extLst>
              <a:ext uri="{FF2B5EF4-FFF2-40B4-BE49-F238E27FC236}">
                <a16:creationId xmlns:a16="http://schemas.microsoft.com/office/drawing/2014/main" id="{2D3D4D34-3BA3-2F35-FCF6-ADA887BA2208}"/>
              </a:ext>
            </a:extLst>
          </p:cNvPr>
          <p:cNvSpPr>
            <a:spLocks noGrp="1"/>
          </p:cNvSpPr>
          <p:nvPr>
            <p:ph type="subTitle" idx="1"/>
          </p:nvPr>
        </p:nvSpPr>
        <p:spPr>
          <a:xfrm>
            <a:off x="1683799" y="2006353"/>
            <a:ext cx="9144000" cy="3560608"/>
          </a:xfrm>
        </p:spPr>
        <p:txBody>
          <a:bodyPr/>
          <a:lstStyle/>
          <a:p>
            <a:pPr algn="l"/>
            <a:endParaRPr lang="tr-TR" dirty="0"/>
          </a:p>
          <a:p>
            <a:pPr algn="l"/>
            <a:r>
              <a:rPr lang="tr-TR" i="1" dirty="0"/>
              <a:t>«Bu Kanunun 4 üncü maddesinin birinci fıkrasının (a) bendi kapsamındaki sigortalıları çalıştıran özel sektör işverenlerinin, bu maddesinin birinci fıkrasının (a) bendine göre </a:t>
            </a:r>
            <a:r>
              <a:rPr lang="tr-TR" i="1" dirty="0">
                <a:highlight>
                  <a:srgbClr val="FFFF00"/>
                </a:highlight>
              </a:rPr>
              <a:t>malullük, yaşlılık ve ölüm sigortaları primlerinden, işveren hissesinin beş puanlık kısmına isabet eden tutar</a:t>
            </a:r>
            <a:r>
              <a:rPr lang="tr-TR" i="1" dirty="0"/>
              <a:t> Hazinece karşılanır. </a:t>
            </a:r>
          </a:p>
          <a:p>
            <a:pPr algn="l"/>
            <a:r>
              <a:rPr lang="tr-TR" i="1" dirty="0"/>
              <a:t>…»</a:t>
            </a:r>
          </a:p>
          <a:p>
            <a:pPr algn="l"/>
            <a:r>
              <a:rPr lang="tr-TR" dirty="0"/>
              <a:t>(5510/81-ı bendi)</a:t>
            </a:r>
          </a:p>
        </p:txBody>
      </p:sp>
      <p:pic>
        <p:nvPicPr>
          <p:cNvPr id="4" name="Resim 3">
            <a:extLst>
              <a:ext uri="{FF2B5EF4-FFF2-40B4-BE49-F238E27FC236}">
                <a16:creationId xmlns:a16="http://schemas.microsoft.com/office/drawing/2014/main" id="{DF9B7D4E-D4B6-C0CC-93B7-90E0DFB2783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40583195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dirty="0">
                <a:solidFill>
                  <a:schemeClr val="accent2"/>
                </a:solidFill>
              </a:rPr>
              <a:t>       SİGORTA PRİM TEŞVİKLERİ 05510</a:t>
            </a:r>
            <a:br>
              <a:rPr lang="tr-TR" dirty="0">
                <a:solidFill>
                  <a:schemeClr val="accent2"/>
                </a:solidFill>
              </a:rPr>
            </a:br>
            <a:endParaRPr lang="tr-TR" dirty="0">
              <a:solidFill>
                <a:schemeClr val="accent2"/>
              </a:solidFill>
            </a:endParaRP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116507378"/>
              </p:ext>
            </p:extLst>
          </p:nvPr>
        </p:nvGraphicFramePr>
        <p:xfrm>
          <a:off x="1034221" y="1094704"/>
          <a:ext cx="9203642" cy="5318575"/>
        </p:xfrm>
        <a:graphic>
          <a:graphicData uri="http://schemas.openxmlformats.org/drawingml/2006/table">
            <a:tbl>
              <a:tblPr firstRow="1" firstCol="1" bandRow="1">
                <a:tableStyleId>{5C22544A-7EE6-4342-B048-85BDC9FD1C3A}</a:tableStyleId>
              </a:tblPr>
              <a:tblGrid>
                <a:gridCol w="4584630">
                  <a:extLst>
                    <a:ext uri="{9D8B030D-6E8A-4147-A177-3AD203B41FA5}">
                      <a16:colId xmlns:a16="http://schemas.microsoft.com/office/drawing/2014/main" val="20000"/>
                    </a:ext>
                  </a:extLst>
                </a:gridCol>
                <a:gridCol w="4619012">
                  <a:extLst>
                    <a:ext uri="{9D8B030D-6E8A-4147-A177-3AD203B41FA5}">
                      <a16:colId xmlns:a16="http://schemas.microsoft.com/office/drawing/2014/main" val="20001"/>
                    </a:ext>
                  </a:extLst>
                </a:gridCol>
              </a:tblGrid>
              <a:tr h="271190">
                <a:tc>
                  <a:txBody>
                    <a:bodyPr/>
                    <a:lstStyle/>
                    <a:p>
                      <a:pPr algn="ctr" fontAlgn="ctr"/>
                      <a:r>
                        <a:rPr lang="tr-TR" sz="1200" b="1" i="0" u="sng" strike="noStrike" dirty="0">
                          <a:solidFill>
                            <a:schemeClr val="bg1"/>
                          </a:solidFill>
                          <a:effectLst/>
                          <a:latin typeface="Arial" panose="020B0604020202020204" pitchFamily="34" charset="0"/>
                        </a:rPr>
                        <a:t>BEŞ PUANLIK PRİM İNDİRİMİ</a:t>
                      </a:r>
                    </a:p>
                  </a:txBody>
                  <a:tcPr marL="8808" marR="8808" marT="8808" marB="0" anchor="ctr"/>
                </a:tc>
                <a:tc>
                  <a:txBody>
                    <a:bodyPr/>
                    <a:lstStyle/>
                    <a:p>
                      <a:pPr algn="ctr" fontAlgn="ctr"/>
                      <a:r>
                        <a:rPr lang="tr-TR" sz="1600" b="1" i="0" u="sng" strike="noStrike" dirty="0">
                          <a:solidFill>
                            <a:schemeClr val="bg1"/>
                          </a:solidFill>
                          <a:effectLst/>
                          <a:latin typeface="+mn-lt"/>
                        </a:rPr>
                        <a:t>ARANILAN</a:t>
                      </a:r>
                      <a:r>
                        <a:rPr lang="tr-TR" sz="1600" b="1" i="0" u="sng" strike="noStrike" baseline="0" dirty="0">
                          <a:solidFill>
                            <a:schemeClr val="bg1"/>
                          </a:solidFill>
                          <a:effectLst/>
                          <a:latin typeface="+mn-lt"/>
                        </a:rPr>
                        <a:t> ŞARTLAR</a:t>
                      </a:r>
                      <a:endParaRPr lang="tr-TR" sz="1600" b="1" i="0" u="sng" strike="noStrike" dirty="0">
                        <a:solidFill>
                          <a:schemeClr val="bg1"/>
                        </a:solidFill>
                        <a:effectLst/>
                        <a:latin typeface="Arial" panose="020B0604020202020204" pitchFamily="34" charset="0"/>
                      </a:endParaRPr>
                    </a:p>
                  </a:txBody>
                  <a:tcPr marL="8808" marR="8808" marT="8808" marB="0" anchor="ctr"/>
                </a:tc>
                <a:extLst>
                  <a:ext uri="{0D108BD9-81ED-4DB2-BD59-A6C34878D82A}">
                    <a16:rowId xmlns:a16="http://schemas.microsoft.com/office/drawing/2014/main" val="10000"/>
                  </a:ext>
                </a:extLst>
              </a:tr>
              <a:tr h="271190">
                <a:tc>
                  <a:txBody>
                    <a:bodyPr/>
                    <a:lstStyle/>
                    <a:p>
                      <a:pPr algn="l" fontAlgn="ctr"/>
                      <a:r>
                        <a:rPr lang="tr-TR" sz="1400" u="none" strike="noStrike" dirty="0">
                          <a:effectLst/>
                        </a:rPr>
                        <a:t>SEÇİLECEK</a:t>
                      </a:r>
                      <a:r>
                        <a:rPr lang="tr-TR" sz="1400" u="none" strike="noStrike" baseline="0" dirty="0">
                          <a:effectLst/>
                        </a:rPr>
                        <a:t> </a:t>
                      </a:r>
                      <a:r>
                        <a:rPr lang="tr-TR" sz="1400" u="none" strike="noStrike" dirty="0">
                          <a:effectLst/>
                        </a:rPr>
                        <a:t>KANUN NUMARASI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algn="l" fontAlgn="ctr"/>
                      <a:r>
                        <a:rPr lang="tr-TR" sz="1400" b="1" u="none" strike="noStrike" dirty="0">
                          <a:effectLst/>
                        </a:rPr>
                        <a:t>05510</a:t>
                      </a:r>
                      <a:endParaRPr lang="tr-TR" sz="1400" b="1" i="0" u="none" strike="noStrike" dirty="0">
                        <a:solidFill>
                          <a:srgbClr val="4A4A4A"/>
                        </a:solidFill>
                        <a:effectLst/>
                        <a:latin typeface="Arial" panose="020B0604020202020204" pitchFamily="34" charset="0"/>
                      </a:endParaRPr>
                    </a:p>
                  </a:txBody>
                  <a:tcPr marL="79275" marR="8808" marT="8808" marB="0" anchor="ctr"/>
                </a:tc>
                <a:extLst>
                  <a:ext uri="{0D108BD9-81ED-4DB2-BD59-A6C34878D82A}">
                    <a16:rowId xmlns:a16="http://schemas.microsoft.com/office/drawing/2014/main" val="10001"/>
                  </a:ext>
                </a:extLst>
              </a:tr>
              <a:tr h="27119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400" u="none" strike="noStrike" dirty="0">
                          <a:effectLst/>
                        </a:rPr>
                        <a:t>5 PUAN İNDİRİMİ İLE BİRLİKTE UYGULANMA</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algn="l" fontAlgn="ctr"/>
                      <a:endParaRPr lang="tr-TR" sz="1400" b="1" i="0" u="none" strike="noStrike" dirty="0">
                        <a:solidFill>
                          <a:srgbClr val="4A4A4A"/>
                        </a:solidFill>
                        <a:effectLst/>
                        <a:latin typeface="Arial" panose="020B0604020202020204" pitchFamily="34" charset="0"/>
                      </a:endParaRPr>
                    </a:p>
                  </a:txBody>
                  <a:tcPr marL="79275" marR="8808" marT="8808" marB="0" anchor="ctr"/>
                </a:tc>
                <a:extLst>
                  <a:ext uri="{0D108BD9-81ED-4DB2-BD59-A6C34878D82A}">
                    <a16:rowId xmlns:a16="http://schemas.microsoft.com/office/drawing/2014/main" val="10002"/>
                  </a:ext>
                </a:extLst>
              </a:tr>
              <a:tr h="271190">
                <a:tc>
                  <a:txBody>
                    <a:bodyPr/>
                    <a:lstStyle/>
                    <a:p>
                      <a:pPr algn="l" fontAlgn="ctr"/>
                      <a:r>
                        <a:rPr lang="tr-TR" sz="1400" u="none" strike="noStrike" dirty="0">
                          <a:effectLst/>
                        </a:rPr>
                        <a:t>ÖDEME VADESİ GEÇMİŞ BORCUN BULUNMAMA SARTI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algn="l" fontAlgn="ctr"/>
                      <a:r>
                        <a:rPr lang="tr-TR" sz="1400" b="1" u="none" strike="noStrike">
                          <a:effectLst/>
                        </a:rPr>
                        <a:t>EVET (TÜRKİYE GENELİ</a:t>
                      </a:r>
                      <a:r>
                        <a:rPr lang="tr-TR" sz="1400" b="1" u="none" strike="noStrike" baseline="0">
                          <a:effectLst/>
                        </a:rPr>
                        <a:t>)</a:t>
                      </a:r>
                      <a:endParaRPr lang="tr-TR" sz="1400" b="1" i="0" u="none" strike="noStrike" dirty="0">
                        <a:solidFill>
                          <a:srgbClr val="4A4A4A"/>
                        </a:solidFill>
                        <a:effectLst/>
                        <a:latin typeface="Arial" panose="020B0604020202020204" pitchFamily="34" charset="0"/>
                      </a:endParaRPr>
                    </a:p>
                  </a:txBody>
                  <a:tcPr marL="79275" marR="8808" marT="8808" marB="0" anchor="ctr"/>
                </a:tc>
                <a:extLst>
                  <a:ext uri="{0D108BD9-81ED-4DB2-BD59-A6C34878D82A}">
                    <a16:rowId xmlns:a16="http://schemas.microsoft.com/office/drawing/2014/main" val="10003"/>
                  </a:ext>
                </a:extLst>
              </a:tr>
              <a:tr h="271190">
                <a:tc>
                  <a:txBody>
                    <a:bodyPr/>
                    <a:lstStyle/>
                    <a:p>
                      <a:pPr algn="l" fontAlgn="ctr"/>
                      <a:r>
                        <a:rPr lang="tr-TR" sz="1400" u="none" strike="noStrike" dirty="0">
                          <a:effectLst/>
                        </a:rPr>
                        <a:t>PRİMLERİN SÜRESİ İÇİNDE ÖDENME ŞARTI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algn="l" fontAlgn="ctr"/>
                      <a:r>
                        <a:rPr lang="tr-TR" sz="1400" b="1" u="none" strike="noStrike" dirty="0">
                          <a:effectLst/>
                        </a:rPr>
                        <a:t>EVET</a:t>
                      </a:r>
                      <a:endParaRPr lang="tr-TR" sz="1400" b="1" i="0" u="none" strike="noStrike" dirty="0">
                        <a:solidFill>
                          <a:srgbClr val="4A4A4A"/>
                        </a:solidFill>
                        <a:effectLst/>
                        <a:latin typeface="Arial" panose="020B0604020202020204" pitchFamily="34" charset="0"/>
                      </a:endParaRPr>
                    </a:p>
                  </a:txBody>
                  <a:tcPr marL="79275" marR="8808" marT="8808" marB="0" anchor="ctr"/>
                </a:tc>
                <a:extLst>
                  <a:ext uri="{0D108BD9-81ED-4DB2-BD59-A6C34878D82A}">
                    <a16:rowId xmlns:a16="http://schemas.microsoft.com/office/drawing/2014/main" val="10004"/>
                  </a:ext>
                </a:extLst>
              </a:tr>
              <a:tr h="271190">
                <a:tc>
                  <a:txBody>
                    <a:bodyPr/>
                    <a:lstStyle/>
                    <a:p>
                      <a:pPr algn="l" fontAlgn="ctr"/>
                      <a:r>
                        <a:rPr lang="tr-TR" sz="1400" u="none" strike="noStrike" dirty="0">
                          <a:effectLst/>
                        </a:rPr>
                        <a:t>MUHSGK’NIN SÜRESİ İÇİNDE VERİLME</a:t>
                      </a:r>
                      <a:r>
                        <a:rPr lang="tr-TR" sz="1400" u="none" strike="noStrike" baseline="0" dirty="0">
                          <a:effectLst/>
                        </a:rPr>
                        <a:t> ŞARTI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algn="l" fontAlgn="ctr"/>
                      <a:r>
                        <a:rPr lang="tr-TR" sz="1400" b="1" u="none" strike="noStrike" dirty="0">
                          <a:effectLst/>
                        </a:rPr>
                        <a:t>EVET</a:t>
                      </a:r>
                      <a:endParaRPr lang="tr-TR" sz="1400" b="1" i="0" u="none" strike="noStrike" dirty="0">
                        <a:solidFill>
                          <a:srgbClr val="4A4A4A"/>
                        </a:solidFill>
                        <a:effectLst/>
                        <a:latin typeface="Arial" panose="020B0604020202020204" pitchFamily="34" charset="0"/>
                      </a:endParaRPr>
                    </a:p>
                  </a:txBody>
                  <a:tcPr marL="79275" marR="8808" marT="8808" marB="0" anchor="ctr"/>
                </a:tc>
                <a:extLst>
                  <a:ext uri="{0D108BD9-81ED-4DB2-BD59-A6C34878D82A}">
                    <a16:rowId xmlns:a16="http://schemas.microsoft.com/office/drawing/2014/main" val="10005"/>
                  </a:ext>
                </a:extLst>
              </a:tr>
              <a:tr h="488143">
                <a:tc>
                  <a:txBody>
                    <a:bodyPr/>
                    <a:lstStyle/>
                    <a:p>
                      <a:pPr algn="l" fontAlgn="ctr"/>
                      <a:r>
                        <a:rPr lang="tr-TR" sz="1400" b="1" i="0" u="none" strike="noStrike" dirty="0">
                          <a:solidFill>
                            <a:schemeClr val="lt1"/>
                          </a:solidFill>
                          <a:effectLst/>
                          <a:latin typeface="+mn-lt"/>
                        </a:rPr>
                        <a:t>SİGORTALININ</a:t>
                      </a:r>
                      <a:r>
                        <a:rPr lang="tr-TR" sz="1400" b="1" i="0" u="none" strike="noStrike" baseline="0" dirty="0">
                          <a:solidFill>
                            <a:schemeClr val="lt1"/>
                          </a:solidFill>
                          <a:effectLst/>
                          <a:latin typeface="+mn-lt"/>
                        </a:rPr>
                        <a:t> İŞE  ALINDIĞI TARİHTEN ÖNCE İŞSİZ OLMA ŞARTI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algn="l" fontAlgn="ctr"/>
                      <a:r>
                        <a:rPr lang="tr-TR" sz="1400" b="1" i="0" u="none" strike="noStrike" dirty="0">
                          <a:solidFill>
                            <a:schemeClr val="dk1"/>
                          </a:solidFill>
                          <a:effectLst/>
                          <a:latin typeface="+mn-lt"/>
                        </a:rPr>
                        <a:t>HAYIR</a:t>
                      </a:r>
                      <a:endParaRPr lang="tr-TR" sz="1400" b="1" i="0" u="none" strike="noStrike" dirty="0">
                        <a:solidFill>
                          <a:srgbClr val="4A4A4A"/>
                        </a:solidFill>
                        <a:effectLst/>
                        <a:latin typeface="Arial" panose="020B0604020202020204" pitchFamily="34" charset="0"/>
                      </a:endParaRPr>
                    </a:p>
                  </a:txBody>
                  <a:tcPr marL="79275" marR="8808" marT="8808" marB="0" anchor="ctr"/>
                </a:tc>
                <a:extLst>
                  <a:ext uri="{0D108BD9-81ED-4DB2-BD59-A6C34878D82A}">
                    <a16:rowId xmlns:a16="http://schemas.microsoft.com/office/drawing/2014/main" val="10006"/>
                  </a:ext>
                </a:extLst>
              </a:tr>
              <a:tr h="488143">
                <a:tc>
                  <a:txBody>
                    <a:bodyPr/>
                    <a:lstStyle/>
                    <a:p>
                      <a:pPr algn="l" fontAlgn="ctr"/>
                      <a:r>
                        <a:rPr lang="tr-TR" sz="1400" u="none" strike="noStrike" dirty="0">
                          <a:effectLst/>
                        </a:rPr>
                        <a:t>SİGORTALININ ORTALAMAYA İLAVE OLMA ŞARTI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algn="l" fontAlgn="ctr"/>
                      <a:r>
                        <a:rPr lang="tr-TR" sz="1400" b="1" u="none" strike="noStrike" dirty="0">
                          <a:effectLst/>
                        </a:rPr>
                        <a:t>HAYIR</a:t>
                      </a:r>
                      <a:endParaRPr lang="tr-TR" sz="1400" b="1" i="0" u="none" strike="noStrike" dirty="0">
                        <a:solidFill>
                          <a:srgbClr val="4A4A4A"/>
                        </a:solidFill>
                        <a:effectLst/>
                        <a:latin typeface="Arial" panose="020B0604020202020204" pitchFamily="34" charset="0"/>
                      </a:endParaRPr>
                    </a:p>
                  </a:txBody>
                  <a:tcPr marL="79275" marR="8808" marT="8808" marB="0" anchor="ctr"/>
                </a:tc>
                <a:extLst>
                  <a:ext uri="{0D108BD9-81ED-4DB2-BD59-A6C34878D82A}">
                    <a16:rowId xmlns:a16="http://schemas.microsoft.com/office/drawing/2014/main" val="10007"/>
                  </a:ext>
                </a:extLst>
              </a:tr>
              <a:tr h="271190">
                <a:tc>
                  <a:txBody>
                    <a:bodyPr/>
                    <a:lstStyle/>
                    <a:p>
                      <a:pPr algn="l" fontAlgn="ctr"/>
                      <a:r>
                        <a:rPr lang="tr-TR" sz="1400" u="none" strike="noStrike" dirty="0">
                          <a:effectLst/>
                        </a:rPr>
                        <a:t>SİGORTALININ İŞKUR’A KAYITLI OLMA ŞARTI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algn="l" fontAlgn="ctr"/>
                      <a:r>
                        <a:rPr lang="tr-TR" sz="1400" b="1" u="none" strike="noStrike" dirty="0">
                          <a:effectLst/>
                        </a:rPr>
                        <a:t>HAYIR</a:t>
                      </a:r>
                      <a:endParaRPr lang="tr-TR" sz="1400" b="1" i="0" u="none" strike="noStrike" dirty="0">
                        <a:solidFill>
                          <a:srgbClr val="4A4A4A"/>
                        </a:solidFill>
                        <a:effectLst/>
                        <a:latin typeface="Arial" panose="020B0604020202020204" pitchFamily="34" charset="0"/>
                      </a:endParaRPr>
                    </a:p>
                  </a:txBody>
                  <a:tcPr marL="79275" marR="8808" marT="8808" marB="0" anchor="ctr"/>
                </a:tc>
                <a:extLst>
                  <a:ext uri="{0D108BD9-81ED-4DB2-BD59-A6C34878D82A}">
                    <a16:rowId xmlns:a16="http://schemas.microsoft.com/office/drawing/2014/main" val="10008"/>
                  </a:ext>
                </a:extLst>
              </a:tr>
              <a:tr h="271190">
                <a:tc>
                  <a:txBody>
                    <a:bodyPr/>
                    <a:lstStyle/>
                    <a:p>
                      <a:pPr algn="l" fontAlgn="ctr"/>
                      <a:r>
                        <a:rPr lang="tr-TR" sz="1400" u="none" strike="noStrike" dirty="0">
                          <a:effectLst/>
                        </a:rPr>
                        <a:t>18  YAŞ ALTI SİGORTALI</a:t>
                      </a:r>
                      <a:r>
                        <a:rPr lang="tr-TR" sz="1400" u="none" strike="noStrike" baseline="0" dirty="0">
                          <a:effectLst/>
                        </a:rPr>
                        <a:t> İÇİN YARARLANMA ŞARTI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algn="l" fontAlgn="ctr"/>
                      <a:r>
                        <a:rPr lang="tr-TR" sz="1400" b="1" u="none" strike="noStrike" dirty="0">
                          <a:effectLst/>
                        </a:rPr>
                        <a:t>YARARLANIR</a:t>
                      </a:r>
                      <a:endParaRPr lang="tr-TR" sz="1400" b="1" i="0" u="none" strike="noStrike" dirty="0">
                        <a:solidFill>
                          <a:srgbClr val="4A4A4A"/>
                        </a:solidFill>
                        <a:effectLst/>
                        <a:latin typeface="Arial" panose="020B0604020202020204" pitchFamily="34" charset="0"/>
                      </a:endParaRPr>
                    </a:p>
                  </a:txBody>
                  <a:tcPr marL="79275" marR="8808" marT="8808" marB="0" anchor="ctr"/>
                </a:tc>
                <a:extLst>
                  <a:ext uri="{0D108BD9-81ED-4DB2-BD59-A6C34878D82A}">
                    <a16:rowId xmlns:a16="http://schemas.microsoft.com/office/drawing/2014/main" val="10009"/>
                  </a:ext>
                </a:extLst>
              </a:tr>
              <a:tr h="488143">
                <a:tc>
                  <a:txBody>
                    <a:bodyPr/>
                    <a:lstStyle/>
                    <a:p>
                      <a:pPr algn="l" fontAlgn="ctr"/>
                      <a:r>
                        <a:rPr lang="tr-TR" sz="1400" u="none" strike="noStrike" dirty="0">
                          <a:effectLst/>
                        </a:rPr>
                        <a:t>KAYITDIŞI SİGORTALI YASAKLAMA</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algn="l" fontAlgn="ctr"/>
                      <a:r>
                        <a:rPr lang="tr-TR" sz="1400" b="1" u="none" strike="noStrike" dirty="0">
                          <a:effectLst/>
                        </a:rPr>
                        <a:t>EVET</a:t>
                      </a:r>
                      <a:endParaRPr lang="tr-TR" sz="1400" b="1" i="0" u="none" strike="noStrike" dirty="0">
                        <a:solidFill>
                          <a:srgbClr val="4A4A4A"/>
                        </a:solidFill>
                        <a:effectLst/>
                        <a:latin typeface="Arial" panose="020B0604020202020204" pitchFamily="34" charset="0"/>
                      </a:endParaRPr>
                    </a:p>
                  </a:txBody>
                  <a:tcPr marL="79275" marR="8808" marT="8808" marB="0" anchor="ctr"/>
                </a:tc>
                <a:extLst>
                  <a:ext uri="{0D108BD9-81ED-4DB2-BD59-A6C34878D82A}">
                    <a16:rowId xmlns:a16="http://schemas.microsoft.com/office/drawing/2014/main" val="10010"/>
                  </a:ext>
                </a:extLst>
              </a:tr>
              <a:tr h="271190">
                <a:tc>
                  <a:txBody>
                    <a:bodyPr/>
                    <a:lstStyle/>
                    <a:p>
                      <a:pPr algn="l" fontAlgn="ctr"/>
                      <a:r>
                        <a:rPr lang="tr-TR" sz="1400" u="none" strike="noStrike" dirty="0">
                          <a:effectLst/>
                        </a:rPr>
                        <a:t>SAHTE SİGORTALI YASAKLAMA</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algn="l" fontAlgn="ctr"/>
                      <a:r>
                        <a:rPr lang="tr-TR" sz="1400" b="1" u="none" strike="noStrike" dirty="0">
                          <a:effectLst/>
                        </a:rPr>
                        <a:t>EVET</a:t>
                      </a:r>
                      <a:endParaRPr lang="tr-TR" sz="1400" b="1" i="0" u="none" strike="noStrike" dirty="0">
                        <a:solidFill>
                          <a:srgbClr val="4A4A4A"/>
                        </a:solidFill>
                        <a:effectLst/>
                        <a:latin typeface="Arial" panose="020B0604020202020204" pitchFamily="34" charset="0"/>
                      </a:endParaRPr>
                    </a:p>
                  </a:txBody>
                  <a:tcPr marL="79275" marR="8808" marT="8808" marB="0" anchor="ctr"/>
                </a:tc>
                <a:extLst>
                  <a:ext uri="{0D108BD9-81ED-4DB2-BD59-A6C34878D82A}">
                    <a16:rowId xmlns:a16="http://schemas.microsoft.com/office/drawing/2014/main" val="10011"/>
                  </a:ext>
                </a:extLst>
              </a:tr>
              <a:tr h="27119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400" u="none" strike="noStrike" dirty="0">
                          <a:effectLst/>
                        </a:rPr>
                        <a:t>YARARLANILACAK TEŞVİKİN</a:t>
                      </a:r>
                      <a:r>
                        <a:rPr lang="tr-TR" sz="1400" u="none" strike="noStrike" baseline="0" dirty="0">
                          <a:effectLst/>
                        </a:rPr>
                        <a:t> HESAPLANMA ŞEKLİ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400" b="1" u="none" strike="noStrike" kern="1200" dirty="0">
                          <a:solidFill>
                            <a:schemeClr val="dk1"/>
                          </a:solidFill>
                          <a:effectLst/>
                          <a:latin typeface="+mn-lt"/>
                          <a:ea typeface="+mn-ea"/>
                          <a:cs typeface="+mn-cs"/>
                        </a:rPr>
                        <a:t>SPEK TUTARININ % 5’i</a:t>
                      </a:r>
                    </a:p>
                  </a:txBody>
                  <a:tcPr marL="79275" marR="8808" marT="8808" marB="0" anchor="ctr"/>
                </a:tc>
                <a:extLst>
                  <a:ext uri="{0D108BD9-81ED-4DB2-BD59-A6C34878D82A}">
                    <a16:rowId xmlns:a16="http://schemas.microsoft.com/office/drawing/2014/main" val="10012"/>
                  </a:ext>
                </a:extLst>
              </a:tr>
              <a:tr h="271190">
                <a:tc>
                  <a:txBody>
                    <a:bodyPr/>
                    <a:lstStyle/>
                    <a:p>
                      <a:pPr algn="l" fontAlgn="ctr"/>
                      <a:r>
                        <a:rPr lang="tr-TR" sz="1400" u="none" strike="noStrike" dirty="0">
                          <a:effectLst/>
                        </a:rPr>
                        <a:t>30 GÜNLÜK </a:t>
                      </a:r>
                      <a:r>
                        <a:rPr lang="tr-TR" sz="1400" u="sng" strike="noStrike" dirty="0">
                          <a:effectLst/>
                        </a:rPr>
                        <a:t>ALT SINIR </a:t>
                      </a:r>
                      <a:r>
                        <a:rPr lang="tr-TR" sz="1400" u="none" strike="noStrike" dirty="0">
                          <a:effectLst/>
                        </a:rPr>
                        <a:t>ÜZERİNDEN</a:t>
                      </a:r>
                      <a:r>
                        <a:rPr lang="tr-TR" sz="1400" u="none" strike="noStrike" baseline="0" dirty="0">
                          <a:effectLst/>
                        </a:rPr>
                        <a:t> YARARLANILACA</a:t>
                      </a:r>
                      <a:r>
                        <a:rPr lang="tr-TR" sz="1400" u="none" strike="noStrike" dirty="0">
                          <a:effectLst/>
                        </a:rPr>
                        <a:t>K TEŞVİK TUTARI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400" b="1" u="none" strike="noStrike" kern="1200" dirty="0">
                          <a:solidFill>
                            <a:schemeClr val="dk1"/>
                          </a:solidFill>
                          <a:effectLst/>
                          <a:latin typeface="+mn-lt"/>
                          <a:ea typeface="+mn-ea"/>
                          <a:cs typeface="+mn-cs"/>
                        </a:rPr>
                        <a:t>6.471 x 5 / 100 = 323,55 TL</a:t>
                      </a:r>
                    </a:p>
                  </a:txBody>
                  <a:tcPr marL="79275" marR="8808" marT="8808" marB="0" anchor="ctr"/>
                </a:tc>
                <a:extLst>
                  <a:ext uri="{0D108BD9-81ED-4DB2-BD59-A6C34878D82A}">
                    <a16:rowId xmlns:a16="http://schemas.microsoft.com/office/drawing/2014/main" val="10013"/>
                  </a:ext>
                </a:extLst>
              </a:tr>
              <a:tr h="27119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400" u="none" strike="noStrike" dirty="0">
                          <a:effectLst/>
                        </a:rPr>
                        <a:t>30 GÜNLÜK </a:t>
                      </a:r>
                      <a:r>
                        <a:rPr lang="tr-TR" sz="1400" u="sng" strike="noStrike" dirty="0">
                          <a:effectLst/>
                        </a:rPr>
                        <a:t>ÜST SINIR </a:t>
                      </a:r>
                      <a:r>
                        <a:rPr lang="tr-TR" sz="1400" u="none" strike="noStrike" dirty="0">
                          <a:effectLst/>
                        </a:rPr>
                        <a:t>ÜZERİNDEN</a:t>
                      </a:r>
                      <a:r>
                        <a:rPr lang="tr-TR" sz="1400" u="none" strike="noStrike" baseline="0" dirty="0">
                          <a:effectLst/>
                        </a:rPr>
                        <a:t> YARARLANILACA</a:t>
                      </a:r>
                      <a:r>
                        <a:rPr lang="tr-TR" sz="1400" u="none" strike="noStrike" dirty="0">
                          <a:effectLst/>
                        </a:rPr>
                        <a:t>K TEŞVİK TUTARI </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tr-TR" sz="1400" b="1" u="none" strike="noStrike" kern="1200" dirty="0">
                          <a:solidFill>
                            <a:schemeClr val="dk1"/>
                          </a:solidFill>
                          <a:effectLst/>
                          <a:latin typeface="+mn-lt"/>
                          <a:ea typeface="+mn-ea"/>
                          <a:cs typeface="+mn-cs"/>
                        </a:rPr>
                        <a:t>48.532,50 x 5 / 100 = 2.426,63 TL</a:t>
                      </a:r>
                    </a:p>
                  </a:txBody>
                  <a:tcPr marL="79275" marR="8808" marT="8808" marB="0" anchor="ctr"/>
                </a:tc>
                <a:extLst>
                  <a:ext uri="{0D108BD9-81ED-4DB2-BD59-A6C34878D82A}">
                    <a16:rowId xmlns:a16="http://schemas.microsoft.com/office/drawing/2014/main" val="10014"/>
                  </a:ext>
                </a:extLst>
              </a:tr>
              <a:tr h="271190">
                <a:tc>
                  <a:txBody>
                    <a:bodyPr/>
                    <a:lstStyle/>
                    <a:p>
                      <a:pPr algn="l" fontAlgn="ctr"/>
                      <a:r>
                        <a:rPr lang="tr-TR" sz="1400" u="none" strike="noStrike" dirty="0">
                          <a:effectLst/>
                        </a:rPr>
                        <a:t>SÜRE SINIRI</a:t>
                      </a:r>
                      <a:endParaRPr lang="tr-TR" sz="1400" b="1" i="0" u="none" strike="noStrike" dirty="0">
                        <a:solidFill>
                          <a:srgbClr val="4A4A4A"/>
                        </a:solidFill>
                        <a:effectLst/>
                        <a:latin typeface="Arial" panose="020B0604020202020204" pitchFamily="34" charset="0"/>
                      </a:endParaRPr>
                    </a:p>
                  </a:txBody>
                  <a:tcPr marL="79275" marR="8808" marT="8808" marB="0" anchor="ctr"/>
                </a:tc>
                <a:tc>
                  <a:txBody>
                    <a:bodyPr/>
                    <a:lstStyle/>
                    <a:p>
                      <a:pPr marL="0" algn="l" defTabSz="914400" rtl="0" eaLnBrk="1" fontAlgn="ctr" latinLnBrk="0" hangingPunct="1"/>
                      <a:r>
                        <a:rPr lang="tr-TR" sz="1400" b="1" u="none" strike="noStrike" kern="1200" dirty="0">
                          <a:solidFill>
                            <a:schemeClr val="dk1"/>
                          </a:solidFill>
                          <a:effectLst/>
                          <a:latin typeface="+mn-lt"/>
                          <a:ea typeface="+mn-ea"/>
                          <a:cs typeface="+mn-cs"/>
                        </a:rPr>
                        <a:t>YOK</a:t>
                      </a:r>
                    </a:p>
                  </a:txBody>
                  <a:tcPr marL="79275" marR="8808" marT="8808" marB="0" anchor="ctr"/>
                </a:tc>
                <a:extLst>
                  <a:ext uri="{0D108BD9-81ED-4DB2-BD59-A6C34878D82A}">
                    <a16:rowId xmlns:a16="http://schemas.microsoft.com/office/drawing/2014/main" val="10015"/>
                  </a:ext>
                </a:extLst>
              </a:tr>
            </a:tbl>
          </a:graphicData>
        </a:graphic>
      </p:graphicFrame>
      <p:pic>
        <p:nvPicPr>
          <p:cNvPr id="3" name="Resim 2">
            <a:extLst>
              <a:ext uri="{FF2B5EF4-FFF2-40B4-BE49-F238E27FC236}">
                <a16:creationId xmlns:a16="http://schemas.microsoft.com/office/drawing/2014/main" id="{280D5A95-4CB1-49CA-9FBF-5769A55D17A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6133575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724910"/>
          </a:xfrm>
        </p:spPr>
        <p:txBody>
          <a:bodyPr>
            <a:normAutofit/>
          </a:bodyPr>
          <a:lstStyle/>
          <a:p>
            <a:r>
              <a:rPr lang="tr-TR" sz="4000" b="1" dirty="0">
                <a:solidFill>
                  <a:schemeClr val="accent2"/>
                </a:solidFill>
              </a:rPr>
              <a:t>BEŞ PUANLIK PRİM İNDİRİMİ (05510)</a:t>
            </a:r>
          </a:p>
        </p:txBody>
      </p:sp>
      <p:sp>
        <p:nvSpPr>
          <p:cNvPr id="3" name="Alt Başlık 2"/>
          <p:cNvSpPr>
            <a:spLocks noGrp="1"/>
          </p:cNvSpPr>
          <p:nvPr>
            <p:ph type="subTitle" idx="1"/>
          </p:nvPr>
        </p:nvSpPr>
        <p:spPr>
          <a:xfrm>
            <a:off x="1588655" y="1847273"/>
            <a:ext cx="9144000" cy="4414982"/>
          </a:xfrm>
        </p:spPr>
        <p:txBody>
          <a:bodyPr>
            <a:normAutofit/>
          </a:bodyPr>
          <a:lstStyle/>
          <a:p>
            <a:r>
              <a:rPr lang="tr-TR" b="1" dirty="0">
                <a:solidFill>
                  <a:schemeClr val="accent5">
                    <a:lumMod val="75000"/>
                  </a:schemeClr>
                </a:solidFill>
              </a:rPr>
              <a:t>İNDİRİMDEN YARARLANMA ŞARTLARI</a:t>
            </a:r>
          </a:p>
          <a:p>
            <a:pPr marL="342900" indent="-342900" algn="l">
              <a:buFont typeface="Arial" panose="020B0604020202020204" pitchFamily="34" charset="0"/>
              <a:buChar char="•"/>
            </a:pPr>
            <a:r>
              <a:rPr lang="tr-TR" dirty="0"/>
              <a:t>Özel sektör işvereni olması,</a:t>
            </a:r>
          </a:p>
          <a:p>
            <a:pPr marL="342900" indent="-342900" algn="l">
              <a:buFont typeface="Arial" panose="020B0604020202020204" pitchFamily="34" charset="0"/>
              <a:buChar char="•"/>
            </a:pPr>
            <a:r>
              <a:rPr lang="tr-TR" dirty="0" err="1"/>
              <a:t>MUHSGK’nın</a:t>
            </a:r>
            <a:r>
              <a:rPr lang="tr-TR" dirty="0"/>
              <a:t> yasal süresi içerisinde </a:t>
            </a:r>
            <a:r>
              <a:rPr lang="tr-TR" b="1" u="sng" dirty="0"/>
              <a:t>05510 sayılı kanun numarası </a:t>
            </a:r>
            <a:r>
              <a:rPr lang="tr-TR" dirty="0"/>
              <a:t>seçilerek gönderilmesi,</a:t>
            </a:r>
          </a:p>
          <a:p>
            <a:pPr marL="342900" indent="-342900" algn="l">
              <a:buFont typeface="Arial" panose="020B0604020202020204" pitchFamily="34" charset="0"/>
              <a:buChar char="•"/>
            </a:pPr>
            <a:r>
              <a:rPr lang="tr-TR" dirty="0"/>
              <a:t>İşverenin Türkiye geneli SGK’ya ödeme süresi geçmiş prim, işsizlik sigortası primi, İPC borcunun bulunmaması veya yapılandırılmış ya da taksitlendirilmiş olması,</a:t>
            </a:r>
          </a:p>
          <a:p>
            <a:pPr marL="342900" indent="-342900" algn="l">
              <a:buFont typeface="Arial" panose="020B0604020202020204" pitchFamily="34" charset="0"/>
              <a:buChar char="•"/>
            </a:pPr>
            <a:r>
              <a:rPr lang="tr-TR" dirty="0"/>
              <a:t>Tahakkuk eden primlerin yasal süresi içerisinde ödenmesi,</a:t>
            </a:r>
          </a:p>
          <a:p>
            <a:pPr marL="342900" indent="-342900" algn="l">
              <a:buFont typeface="Arial" panose="020B0604020202020204" pitchFamily="34" charset="0"/>
              <a:buChar char="•"/>
            </a:pPr>
            <a:r>
              <a:rPr lang="tr-TR" dirty="0"/>
              <a:t>Kayıt dışı sigortalı çalıştırıldığı ya da sahte sigortalı bildiriminde bulunulduğu yönünde bir tespitin yapılmamış olması,</a:t>
            </a:r>
          </a:p>
          <a:p>
            <a:pPr algn="l"/>
            <a:endParaRPr lang="tr-TR" b="1" dirty="0"/>
          </a:p>
        </p:txBody>
      </p:sp>
      <p:pic>
        <p:nvPicPr>
          <p:cNvPr id="4" name="Resim 3">
            <a:extLst>
              <a:ext uri="{FF2B5EF4-FFF2-40B4-BE49-F238E27FC236}">
                <a16:creationId xmlns:a16="http://schemas.microsoft.com/office/drawing/2014/main" id="{CDF88F10-F38A-3AD1-F067-862D424C2D9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625828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b="1" dirty="0">
                <a:solidFill>
                  <a:schemeClr val="accent2"/>
                </a:solidFill>
              </a:rPr>
              <a:t>BEŞ PUANLIK PRİM İNDİRİMİ (05510)</a:t>
            </a:r>
            <a:endParaRPr lang="tr-TR" dirty="0">
              <a:solidFill>
                <a:schemeClr val="accent2"/>
              </a:solidFill>
            </a:endParaRPr>
          </a:p>
        </p:txBody>
      </p:sp>
      <p:sp>
        <p:nvSpPr>
          <p:cNvPr id="3" name="İçerik Yer Tutucusu 2"/>
          <p:cNvSpPr>
            <a:spLocks noGrp="1"/>
          </p:cNvSpPr>
          <p:nvPr>
            <p:ph idx="1"/>
          </p:nvPr>
        </p:nvSpPr>
        <p:spPr>
          <a:xfrm>
            <a:off x="1016330" y="1825625"/>
            <a:ext cx="10515600" cy="4351338"/>
          </a:xfrm>
        </p:spPr>
        <p:txBody>
          <a:bodyPr>
            <a:normAutofit lnSpcReduction="10000"/>
          </a:bodyPr>
          <a:lstStyle/>
          <a:p>
            <a:pPr marL="0" indent="0" algn="ctr">
              <a:buNone/>
            </a:pPr>
            <a:r>
              <a:rPr lang="tr-TR" b="1" dirty="0">
                <a:solidFill>
                  <a:schemeClr val="accent5">
                    <a:lumMod val="75000"/>
                  </a:schemeClr>
                </a:solidFill>
              </a:rPr>
              <a:t>TEŞVİK KAPSAMINA GİRMEYENLER</a:t>
            </a:r>
          </a:p>
          <a:p>
            <a:pPr marL="0" indent="0">
              <a:buNone/>
            </a:pPr>
            <a:r>
              <a:rPr lang="tr-TR" b="1" dirty="0"/>
              <a:t>1-</a:t>
            </a:r>
            <a:r>
              <a:rPr lang="tr-TR" dirty="0"/>
              <a:t>5335/30-2. fıkra kapsamına giren kurum ve kuruluşlara ait işyerlerinde çalıştırılan sigortalılardan dolayı,</a:t>
            </a:r>
          </a:p>
          <a:p>
            <a:pPr marL="0" indent="0">
              <a:buNone/>
            </a:pPr>
            <a:r>
              <a:rPr lang="tr-TR" b="1" dirty="0"/>
              <a:t>2-</a:t>
            </a:r>
            <a:r>
              <a:rPr lang="tr-TR" dirty="0"/>
              <a:t>2886 sayılı Devlet İhale Kanununa, 4734 sayılı Kamu İhale Kanununa ve uluslararası anlaşma hükümlerine istinaden yapılan alım ve yapım işleri ile 4734 sayılı Kanundan istisna olan alım ve yapım işlerine ilişkin işyerlerinde çalıştırılan sigortalılardan dolayı,</a:t>
            </a:r>
          </a:p>
          <a:p>
            <a:pPr marL="0" indent="0">
              <a:buNone/>
            </a:pPr>
            <a:r>
              <a:rPr lang="tr-TR" b="1" dirty="0"/>
              <a:t>3-</a:t>
            </a:r>
            <a:r>
              <a:rPr lang="tr-TR" dirty="0"/>
              <a:t>Sosyal güvenlik destek primine tabi çalıştırılan sigortalılardan dolayı,</a:t>
            </a:r>
          </a:p>
          <a:p>
            <a:pPr marL="0" indent="0">
              <a:buNone/>
            </a:pPr>
            <a:r>
              <a:rPr lang="tr-TR" b="1" dirty="0"/>
              <a:t>4-</a:t>
            </a:r>
            <a:r>
              <a:rPr lang="tr-TR" dirty="0"/>
              <a:t>Yurt dışında çalıştırılan sigortalılardan dolayı,</a:t>
            </a:r>
          </a:p>
          <a:p>
            <a:pPr marL="0" indent="0">
              <a:buNone/>
            </a:pPr>
            <a:r>
              <a:rPr lang="tr-TR" dirty="0"/>
              <a:t>Beş puanlık prim indiriminden yararlanılamaz.</a:t>
            </a:r>
          </a:p>
        </p:txBody>
      </p:sp>
      <p:pic>
        <p:nvPicPr>
          <p:cNvPr id="4" name="Resim 3">
            <a:extLst>
              <a:ext uri="{FF2B5EF4-FFF2-40B4-BE49-F238E27FC236}">
                <a16:creationId xmlns:a16="http://schemas.microsoft.com/office/drawing/2014/main" id="{22BF5BF2-56DB-F68C-5802-49380689271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257955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b="1" dirty="0">
                <a:solidFill>
                  <a:schemeClr val="accent2"/>
                </a:solidFill>
              </a:rPr>
              <a:t>BEŞ PUANLIK PRİM İNDİRİMİ (05510)</a:t>
            </a:r>
            <a:endParaRPr lang="tr-TR" dirty="0">
              <a:solidFill>
                <a:schemeClr val="accent2"/>
              </a:solidFill>
            </a:endParaRPr>
          </a:p>
        </p:txBody>
      </p:sp>
      <p:sp>
        <p:nvSpPr>
          <p:cNvPr id="3" name="İçerik Yer Tutucusu 2"/>
          <p:cNvSpPr>
            <a:spLocks noGrp="1"/>
          </p:cNvSpPr>
          <p:nvPr>
            <p:ph idx="1"/>
          </p:nvPr>
        </p:nvSpPr>
        <p:spPr/>
        <p:txBody>
          <a:bodyPr>
            <a:normAutofit/>
          </a:bodyPr>
          <a:lstStyle/>
          <a:p>
            <a:endParaRPr lang="tr-TR" dirty="0"/>
          </a:p>
          <a:p>
            <a:r>
              <a:rPr lang="tr-TR" dirty="0"/>
              <a:t>İndirim sigortalıların </a:t>
            </a:r>
            <a:r>
              <a:rPr lang="tr-TR" b="1" u="sng" dirty="0"/>
              <a:t>SPEK üst sınırına kadar olan kazançlarının tamamı </a:t>
            </a:r>
            <a:r>
              <a:rPr lang="tr-TR" dirty="0"/>
              <a:t>üzerinden yapılmaktadır.</a:t>
            </a:r>
          </a:p>
          <a:p>
            <a:pPr marL="0" indent="0">
              <a:buNone/>
            </a:pPr>
            <a:endParaRPr lang="tr-TR" dirty="0"/>
          </a:p>
          <a:p>
            <a:r>
              <a:rPr lang="tr-TR" dirty="0"/>
              <a:t>Her bir alacak türü (sigorta primi, işsizlik sigortası primi, idari para cezası) için ayrı ayrı olmak üzere </a:t>
            </a:r>
            <a:r>
              <a:rPr lang="tr-TR" b="1" u="sng" dirty="0"/>
              <a:t>Türkiye geneli toplam 15,00 TL’ye kadar olan </a:t>
            </a:r>
            <a:r>
              <a:rPr lang="tr-TR" dirty="0"/>
              <a:t>borçlar, teşvikli bildirge gönderilmesine engel teşkil etmemektedir.</a:t>
            </a:r>
          </a:p>
          <a:p>
            <a:pPr marL="0" indent="0">
              <a:buNone/>
            </a:pPr>
            <a:endParaRPr lang="tr-TR" dirty="0"/>
          </a:p>
        </p:txBody>
      </p:sp>
    </p:spTree>
    <p:extLst>
      <p:ext uri="{BB962C8B-B14F-4D97-AF65-F5344CB8AC3E}">
        <p14:creationId xmlns:p14="http://schemas.microsoft.com/office/powerpoint/2010/main" val="2800616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b="1" dirty="0">
                <a:solidFill>
                  <a:schemeClr val="accent2"/>
                </a:solidFill>
              </a:rPr>
              <a:t>BEŞ PUANLIK PRİM İNDİRİMİ (05510)</a:t>
            </a:r>
            <a:endParaRPr lang="tr-TR" dirty="0">
              <a:solidFill>
                <a:schemeClr val="accent2"/>
              </a:solidFill>
            </a:endParaRPr>
          </a:p>
        </p:txBody>
      </p:sp>
      <p:sp>
        <p:nvSpPr>
          <p:cNvPr id="3" name="İçerik Yer Tutucusu 2"/>
          <p:cNvSpPr>
            <a:spLocks noGrp="1"/>
          </p:cNvSpPr>
          <p:nvPr>
            <p:ph idx="1"/>
          </p:nvPr>
        </p:nvSpPr>
        <p:spPr/>
        <p:txBody>
          <a:bodyPr>
            <a:normAutofit fontScale="92500" lnSpcReduction="10000"/>
          </a:bodyPr>
          <a:lstStyle/>
          <a:p>
            <a:endParaRPr lang="tr-TR" dirty="0"/>
          </a:p>
          <a:p>
            <a:pPr marL="0" indent="0">
              <a:buNone/>
            </a:pPr>
            <a:r>
              <a:rPr lang="tr-TR" b="1" dirty="0"/>
              <a:t>Örnek- </a:t>
            </a:r>
            <a:r>
              <a:rPr lang="tr-TR" dirty="0"/>
              <a:t>2022/Kasım ayına ait 01 </a:t>
            </a:r>
            <a:r>
              <a:rPr lang="tr-TR" dirty="0" err="1"/>
              <a:t>nolu</a:t>
            </a:r>
            <a:r>
              <a:rPr lang="tr-TR" dirty="0"/>
              <a:t> belge türü ve 05510 kanun numaralı MUHSGK’da kayıtlı 15 sigortalının;</a:t>
            </a:r>
          </a:p>
          <a:p>
            <a:pPr marL="0" indent="0">
              <a:buNone/>
            </a:pPr>
            <a:r>
              <a:rPr lang="tr-TR" dirty="0"/>
              <a:t>-Prim ödeme gün sayılarının 412 gün</a:t>
            </a:r>
          </a:p>
          <a:p>
            <a:pPr marL="0" indent="0">
              <a:buNone/>
            </a:pPr>
            <a:r>
              <a:rPr lang="tr-TR" dirty="0"/>
              <a:t>-Prime esas kazançlarının 103.000 TL olduğu düşünüldüğünde;</a:t>
            </a:r>
          </a:p>
          <a:p>
            <a:r>
              <a:rPr lang="tr-TR" dirty="0"/>
              <a:t>103.000 X 37,5 / 100 = 38.625 TL tutarındaki sigorta primi ve işsizlik sigortası priminin;</a:t>
            </a:r>
          </a:p>
          <a:p>
            <a:r>
              <a:rPr lang="tr-TR" dirty="0"/>
              <a:t>103,000 X 32,5/ 100 = 33.475 TL tutarındaki kısmı işverence ödendiği takdirde</a:t>
            </a:r>
          </a:p>
          <a:p>
            <a:r>
              <a:rPr lang="tr-TR" dirty="0"/>
              <a:t>103.000 * 5 / 100 = 5.150 TL tutarındaki kısmı Hazinece karşılanacaktır.</a:t>
            </a:r>
          </a:p>
          <a:p>
            <a:pPr marL="0" indent="0">
              <a:buNone/>
            </a:pPr>
            <a:endParaRPr lang="tr-TR" dirty="0"/>
          </a:p>
        </p:txBody>
      </p:sp>
      <p:pic>
        <p:nvPicPr>
          <p:cNvPr id="4" name="Resim 3">
            <a:extLst>
              <a:ext uri="{FF2B5EF4-FFF2-40B4-BE49-F238E27FC236}">
                <a16:creationId xmlns:a16="http://schemas.microsoft.com/office/drawing/2014/main" id="{AB2A95F2-7ACD-B475-0B0A-3E0696A15F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37948794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pPr algn="ctr"/>
            <a:r>
              <a:rPr lang="tr-TR" sz="3600" b="1" dirty="0">
                <a:solidFill>
                  <a:schemeClr val="accent2"/>
                </a:solidFill>
                <a:latin typeface="+mn-lt"/>
              </a:rPr>
              <a:t>BEŞ PUANLIK PRİM İNDİRİMİ (05510)</a:t>
            </a:r>
          </a:p>
        </p:txBody>
      </p:sp>
      <p:sp>
        <p:nvSpPr>
          <p:cNvPr id="3" name="İçerik Yer Tutucusu 2"/>
          <p:cNvSpPr>
            <a:spLocks noGrp="1"/>
          </p:cNvSpPr>
          <p:nvPr>
            <p:ph idx="1"/>
          </p:nvPr>
        </p:nvSpPr>
        <p:spPr>
          <a:xfrm>
            <a:off x="838200" y="1690688"/>
            <a:ext cx="10515600" cy="4486275"/>
          </a:xfrm>
        </p:spPr>
        <p:txBody>
          <a:bodyPr>
            <a:normAutofit/>
          </a:bodyPr>
          <a:lstStyle/>
          <a:p>
            <a:pPr marL="0" indent="0">
              <a:buNone/>
            </a:pPr>
            <a:r>
              <a:rPr lang="tr-TR" b="1" dirty="0">
                <a:solidFill>
                  <a:schemeClr val="accent5">
                    <a:lumMod val="75000"/>
                  </a:schemeClr>
                </a:solidFill>
              </a:rPr>
              <a:t>ALT İŞVERENİ BULUNAN İŞYERLERİNDE ASIL İŞVERENLERİN VE ALT İŞVERENLERİN TEŞVİKTEN YARARLANMA ŞARTLARI</a:t>
            </a:r>
          </a:p>
          <a:p>
            <a:pPr marL="0" indent="0">
              <a:buNone/>
            </a:pPr>
            <a:r>
              <a:rPr lang="tr-TR" dirty="0"/>
              <a:t>-</a:t>
            </a:r>
            <a:r>
              <a:rPr lang="tr-TR" b="1" dirty="0"/>
              <a:t>Asıl işverenin </a:t>
            </a:r>
            <a:r>
              <a:rPr lang="tr-TR" dirty="0"/>
              <a:t>beş puanlık prim indiriminden yararlanabilmesi için, Sosyal Güvenlik Kurumuna hem kendi işverenliğinden kaynaklanan </a:t>
            </a:r>
            <a:r>
              <a:rPr lang="tr-TR" u="sng" dirty="0"/>
              <a:t>Türkiye geneli ödeme vadesi geçmiş borcunun </a:t>
            </a:r>
            <a:r>
              <a:rPr lang="tr-TR" dirty="0"/>
              <a:t>bulunmaması; hem de alt işverenlerinin </a:t>
            </a:r>
            <a:r>
              <a:rPr lang="tr-TR" u="sng" dirty="0"/>
              <a:t>alt işverenliklerinden </a:t>
            </a:r>
            <a:r>
              <a:rPr lang="tr-TR" dirty="0"/>
              <a:t>kaynaklanan ödeme vadesi geçmiş borcunun bulunmaması gerekiyor.</a:t>
            </a:r>
          </a:p>
          <a:p>
            <a:pPr marL="0" indent="0">
              <a:buNone/>
            </a:pPr>
            <a:r>
              <a:rPr lang="tr-TR" dirty="0"/>
              <a:t>-</a:t>
            </a:r>
            <a:r>
              <a:rPr lang="tr-TR" b="1" dirty="0"/>
              <a:t>Her bir alt işverenin </a:t>
            </a:r>
            <a:r>
              <a:rPr lang="tr-TR" dirty="0"/>
              <a:t>ise Sosyal Güvenlik Kurumuna </a:t>
            </a:r>
            <a:r>
              <a:rPr lang="tr-TR" u="sng" dirty="0"/>
              <a:t>yalnızca kendisine ait Türkiye geneli ödeme vadesi geçmiş borcunun </a:t>
            </a:r>
            <a:r>
              <a:rPr lang="tr-TR" dirty="0"/>
              <a:t>bulunmaması gerekir.</a:t>
            </a:r>
          </a:p>
        </p:txBody>
      </p:sp>
      <p:pic>
        <p:nvPicPr>
          <p:cNvPr id="4" name="Resim 3">
            <a:extLst>
              <a:ext uri="{FF2B5EF4-FFF2-40B4-BE49-F238E27FC236}">
                <a16:creationId xmlns:a16="http://schemas.microsoft.com/office/drawing/2014/main" id="{0E6B6CDC-3972-79FA-E1A2-45B39A006C3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80983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b="1" dirty="0">
                <a:solidFill>
                  <a:schemeClr val="accent2"/>
                </a:solidFill>
              </a:rPr>
              <a:t>BEŞ PUANLIK PRİM İNDİRİMİ (05510)</a:t>
            </a:r>
            <a:endParaRPr lang="tr-TR" dirty="0">
              <a:solidFill>
                <a:schemeClr val="accent2"/>
              </a:solidFill>
            </a:endParaRPr>
          </a:p>
        </p:txBody>
      </p:sp>
      <p:sp>
        <p:nvSpPr>
          <p:cNvPr id="3" name="İçerik Yer Tutucusu 2"/>
          <p:cNvSpPr>
            <a:spLocks noGrp="1"/>
          </p:cNvSpPr>
          <p:nvPr>
            <p:ph idx="1"/>
          </p:nvPr>
        </p:nvSpPr>
        <p:spPr/>
        <p:txBody>
          <a:bodyPr>
            <a:normAutofit/>
          </a:bodyPr>
          <a:lstStyle/>
          <a:p>
            <a:r>
              <a:rPr lang="tr-TR" dirty="0"/>
              <a:t>Alt işverenler, ödeme vadesi geçmiş borçlarının bulunmaması halinde, asıl işverenin ödeme vadesi geçmiş borcu bulunsa bile indirimden yararlanırlar.</a:t>
            </a:r>
          </a:p>
          <a:p>
            <a:r>
              <a:rPr lang="tr-TR" dirty="0"/>
              <a:t>Alt işverenin kayıt dışı sigortalı çalıştırdığı veya sahte sigortalı bildiriminde bulunduğu tespit edildiği takdirde, alt işverenle birlikte asıl işveren de prim indiriminden bir ay/bir yıl süreyle yasaklanır.</a:t>
            </a:r>
          </a:p>
          <a:p>
            <a:r>
              <a:rPr lang="tr-TR" dirty="0"/>
              <a:t>Tebliğ edilmemiş veya edilmekle birlikte ödeme vadesi dolmamış idari para cezası borçları </a:t>
            </a:r>
            <a:r>
              <a:rPr lang="tr-TR" dirty="0" err="1"/>
              <a:t>MUHSGK’nın</a:t>
            </a:r>
            <a:r>
              <a:rPr lang="tr-TR" dirty="0"/>
              <a:t> 05510 sayılı kanun numarası seçilerek gönderilmesine engel teşkil etmez.</a:t>
            </a:r>
          </a:p>
          <a:p>
            <a:endParaRPr lang="tr-TR" dirty="0"/>
          </a:p>
        </p:txBody>
      </p:sp>
      <p:pic>
        <p:nvPicPr>
          <p:cNvPr id="4" name="Resim 3">
            <a:extLst>
              <a:ext uri="{FF2B5EF4-FFF2-40B4-BE49-F238E27FC236}">
                <a16:creationId xmlns:a16="http://schemas.microsoft.com/office/drawing/2014/main" id="{1D0AEEC6-1E57-EEF3-FE2D-BA58670A817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741035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b="1" dirty="0">
                <a:solidFill>
                  <a:schemeClr val="accent2"/>
                </a:solidFill>
              </a:rPr>
              <a:t>BEŞ PUANLIK PRİM İNDİRİMİ (05510)</a:t>
            </a:r>
            <a:endParaRPr lang="tr-TR" dirty="0">
              <a:solidFill>
                <a:schemeClr val="accent2"/>
              </a:solidFill>
            </a:endParaRPr>
          </a:p>
        </p:txBody>
      </p:sp>
      <p:sp>
        <p:nvSpPr>
          <p:cNvPr id="3" name="İçerik Yer Tutucusu 2"/>
          <p:cNvSpPr>
            <a:spLocks noGrp="1"/>
          </p:cNvSpPr>
          <p:nvPr>
            <p:ph idx="1"/>
          </p:nvPr>
        </p:nvSpPr>
        <p:spPr/>
        <p:txBody>
          <a:bodyPr>
            <a:normAutofit/>
          </a:bodyPr>
          <a:lstStyle/>
          <a:p>
            <a:r>
              <a:rPr lang="tr-TR" b="1" dirty="0">
                <a:solidFill>
                  <a:schemeClr val="accent5">
                    <a:lumMod val="75000"/>
                  </a:schemeClr>
                </a:solidFill>
              </a:rPr>
              <a:t>Mevzuat Düzenlemeleri:</a:t>
            </a:r>
          </a:p>
          <a:p>
            <a:r>
              <a:rPr lang="tr-TR" dirty="0">
                <a:hlinkClick r:id="rId2"/>
              </a:rPr>
              <a:t>5510 sayılı </a:t>
            </a:r>
            <a:r>
              <a:rPr lang="tr-TR" sz="3200" dirty="0">
                <a:hlinkClick r:id="rId2"/>
              </a:rPr>
              <a:t>Kanun</a:t>
            </a:r>
            <a:r>
              <a:rPr lang="tr-TR" dirty="0">
                <a:hlinkClick r:id="rId2"/>
              </a:rPr>
              <a:t> 81. Madde Birinci Fıkra (ı) bendi</a:t>
            </a:r>
            <a:endParaRPr lang="tr-TR" dirty="0"/>
          </a:p>
          <a:p>
            <a:r>
              <a:rPr lang="tr-TR" dirty="0">
                <a:hlinkClick r:id="rId3"/>
              </a:rPr>
              <a:t>2008/93 Sayılı Genelge</a:t>
            </a:r>
            <a:endParaRPr lang="tr-TR" dirty="0"/>
          </a:p>
          <a:p>
            <a:r>
              <a:rPr lang="tr-TR" dirty="0">
                <a:hlinkClick r:id="rId4"/>
              </a:rPr>
              <a:t>2009/139 Sayılı Genelge</a:t>
            </a:r>
            <a:endParaRPr lang="tr-TR" dirty="0"/>
          </a:p>
          <a:p>
            <a:r>
              <a:rPr lang="tr-TR" dirty="0">
                <a:hlinkClick r:id="rId5"/>
              </a:rPr>
              <a:t>2011/45 Sayılı Genelge</a:t>
            </a:r>
            <a:endParaRPr lang="tr-TR" dirty="0"/>
          </a:p>
          <a:p>
            <a:br>
              <a:rPr lang="tr-TR" sz="2000" dirty="0"/>
            </a:br>
            <a:endParaRPr lang="tr-TR" sz="2000" b="1" dirty="0">
              <a:solidFill>
                <a:srgbClr val="FF0000"/>
              </a:solidFill>
            </a:endParaRPr>
          </a:p>
        </p:txBody>
      </p:sp>
      <p:pic>
        <p:nvPicPr>
          <p:cNvPr id="4" name="Resim 3">
            <a:extLst>
              <a:ext uri="{FF2B5EF4-FFF2-40B4-BE49-F238E27FC236}">
                <a16:creationId xmlns:a16="http://schemas.microsoft.com/office/drawing/2014/main" id="{935EDB6A-6087-2715-EF06-988614AEB3D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1321678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5"/>
            <a:ext cx="10515600" cy="1811405"/>
          </a:xfrm>
        </p:spPr>
        <p:txBody>
          <a:bodyPr/>
          <a:lstStyle/>
          <a:p>
            <a:pPr algn="ctr"/>
            <a:r>
              <a:rPr lang="tr-TR" b="1" dirty="0">
                <a:solidFill>
                  <a:schemeClr val="accent2"/>
                </a:solidFill>
              </a:rPr>
              <a:t>BEŞ PUANLIK PRİM İNDİRİMİ (05510)</a:t>
            </a:r>
            <a:endParaRPr lang="tr-TR" dirty="0">
              <a:solidFill>
                <a:schemeClr val="accent2"/>
              </a:solidFill>
            </a:endParaRPr>
          </a:p>
        </p:txBody>
      </p:sp>
      <p:sp>
        <p:nvSpPr>
          <p:cNvPr id="3" name="İçerik Yer Tutucusu 2"/>
          <p:cNvSpPr>
            <a:spLocks noGrp="1"/>
          </p:cNvSpPr>
          <p:nvPr>
            <p:ph idx="1"/>
          </p:nvPr>
        </p:nvSpPr>
        <p:spPr/>
        <p:txBody>
          <a:bodyPr/>
          <a:lstStyle/>
          <a:p>
            <a:pPr marL="0" lvl="0" indent="0" algn="ctr">
              <a:lnSpc>
                <a:spcPct val="100000"/>
              </a:lnSpc>
              <a:spcBef>
                <a:spcPts val="0"/>
              </a:spcBef>
              <a:buNone/>
            </a:pPr>
            <a:r>
              <a:rPr lang="tr-TR" sz="1800" b="1" dirty="0">
                <a:solidFill>
                  <a:schemeClr val="bg1"/>
                </a:solidFill>
              </a:rPr>
              <a:t>1</a:t>
            </a:r>
            <a:endParaRPr lang="tr-TR" dirty="0">
              <a:solidFill>
                <a:schemeClr val="bg1"/>
              </a:solidFill>
            </a:endParaRPr>
          </a:p>
        </p:txBody>
      </p:sp>
      <p:graphicFrame>
        <p:nvGraphicFramePr>
          <p:cNvPr id="4" name="Tablo 3"/>
          <p:cNvGraphicFramePr>
            <a:graphicFrameLocks noGrp="1"/>
          </p:cNvGraphicFramePr>
          <p:nvPr>
            <p:extLst>
              <p:ext uri="{D42A27DB-BD31-4B8C-83A1-F6EECF244321}">
                <p14:modId xmlns:p14="http://schemas.microsoft.com/office/powerpoint/2010/main" val="949950939"/>
              </p:ext>
            </p:extLst>
          </p:nvPr>
        </p:nvGraphicFramePr>
        <p:xfrm>
          <a:off x="1159620" y="1751527"/>
          <a:ext cx="10381674" cy="2133627"/>
        </p:xfrm>
        <a:graphic>
          <a:graphicData uri="http://schemas.openxmlformats.org/drawingml/2006/table">
            <a:tbl>
              <a:tblPr/>
              <a:tblGrid>
                <a:gridCol w="3460558">
                  <a:extLst>
                    <a:ext uri="{9D8B030D-6E8A-4147-A177-3AD203B41FA5}">
                      <a16:colId xmlns:a16="http://schemas.microsoft.com/office/drawing/2014/main" val="4235592285"/>
                    </a:ext>
                  </a:extLst>
                </a:gridCol>
                <a:gridCol w="3460558">
                  <a:extLst>
                    <a:ext uri="{9D8B030D-6E8A-4147-A177-3AD203B41FA5}">
                      <a16:colId xmlns:a16="http://schemas.microsoft.com/office/drawing/2014/main" val="2238487881"/>
                    </a:ext>
                  </a:extLst>
                </a:gridCol>
                <a:gridCol w="3460558">
                  <a:extLst>
                    <a:ext uri="{9D8B030D-6E8A-4147-A177-3AD203B41FA5}">
                      <a16:colId xmlns:a16="http://schemas.microsoft.com/office/drawing/2014/main" val="395020600"/>
                    </a:ext>
                  </a:extLst>
                </a:gridCol>
              </a:tblGrid>
              <a:tr h="954704">
                <a:tc gridSpan="3">
                  <a:txBody>
                    <a:bodyPr/>
                    <a:lstStyle/>
                    <a:p>
                      <a:pPr algn="ctr" fontAlgn="t"/>
                      <a:r>
                        <a:rPr lang="tr-TR" b="1" dirty="0">
                          <a:solidFill>
                            <a:schemeClr val="accent5">
                              <a:lumMod val="75000"/>
                            </a:schemeClr>
                          </a:solidFill>
                        </a:rPr>
                        <a:t>2022/TEMMUZ İLA ARALIK AYLARI İÇİN İNDİRİMDEN YARARLANILACAK TUTAR</a:t>
                      </a:r>
                    </a:p>
                    <a:p>
                      <a:pPr algn="ctr" fontAlgn="t"/>
                      <a:r>
                        <a:rPr lang="tr-TR" b="1" dirty="0">
                          <a:solidFill>
                            <a:srgbClr val="00B0F0"/>
                          </a:solidFill>
                          <a:effectLst/>
                        </a:rPr>
                        <a:t>SPEK ALT SINIRINDAN (6.471,00 TL)</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382647468"/>
                  </a:ext>
                </a:extLst>
              </a:tr>
              <a:tr h="447403">
                <a:tc>
                  <a:txBody>
                    <a:bodyPr/>
                    <a:lstStyle/>
                    <a:p>
                      <a:pPr algn="ctr" fontAlgn="t"/>
                      <a:r>
                        <a:rPr lang="tr-TR" dirty="0">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414436682"/>
                  </a:ext>
                </a:extLst>
              </a:tr>
              <a:tr h="316378">
                <a:tc>
                  <a:txBody>
                    <a:bodyPr/>
                    <a:lstStyle/>
                    <a:p>
                      <a:pPr algn="ctr" fontAlgn="t"/>
                      <a:r>
                        <a:rPr lang="tr-TR" dirty="0">
                          <a:effectLst/>
                        </a:rPr>
                        <a:t>% 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algn="ctr" fontAlgn="t"/>
                      <a:r>
                        <a:rPr lang="tr-TR" dirty="0">
                          <a:effectLst/>
                        </a:rPr>
                        <a:t>(SPEK</a:t>
                      </a:r>
                      <a:r>
                        <a:rPr lang="tr-TR" baseline="0" dirty="0">
                          <a:effectLst/>
                        </a:rPr>
                        <a:t> X </a:t>
                      </a:r>
                      <a:r>
                        <a:rPr lang="tr-TR" dirty="0">
                          <a:effectLst/>
                        </a:rPr>
                        <a:t>%5)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marL="0" marR="0" indent="0" algn="ctr" defTabSz="914400" rtl="0" eaLnBrk="1" fontAlgn="t" latinLnBrk="0" hangingPunct="1">
                        <a:lnSpc>
                          <a:spcPct val="100000"/>
                        </a:lnSpc>
                        <a:spcBef>
                          <a:spcPts val="0"/>
                        </a:spcBef>
                        <a:spcAft>
                          <a:spcPts val="0"/>
                        </a:spcAft>
                        <a:buClrTx/>
                        <a:buSzTx/>
                        <a:buFontTx/>
                        <a:buNone/>
                        <a:tabLst/>
                        <a:defRPr/>
                      </a:pPr>
                      <a:r>
                        <a:rPr lang="tr-TR" dirty="0">
                          <a:effectLst/>
                        </a:rPr>
                        <a:t>(SPEK</a:t>
                      </a:r>
                      <a:r>
                        <a:rPr lang="tr-TR" baseline="0" dirty="0">
                          <a:effectLst/>
                        </a:rPr>
                        <a:t> X </a:t>
                      </a:r>
                      <a:r>
                        <a:rPr lang="tr-TR" dirty="0">
                          <a:effectLst/>
                        </a:rPr>
                        <a:t>%32,5)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496528142"/>
                  </a:ext>
                </a:extLst>
              </a:tr>
              <a:tr h="316378">
                <a:tc>
                  <a:txBody>
                    <a:bodyPr/>
                    <a:lstStyle/>
                    <a:p>
                      <a:pPr algn="ctr" fontAlgn="t"/>
                      <a:r>
                        <a:rPr lang="tr-TR" dirty="0">
                          <a:solidFill>
                            <a:srgbClr val="363636"/>
                          </a:solidFill>
                          <a:effectLst/>
                        </a:rPr>
                        <a:t>2.426,63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baseline="0" dirty="0">
                          <a:solidFill>
                            <a:srgbClr val="363636"/>
                          </a:solidFill>
                          <a:effectLst/>
                        </a:rPr>
                        <a:t>323,55 </a:t>
                      </a:r>
                      <a:r>
                        <a:rPr lang="tr-TR" dirty="0">
                          <a:solidFill>
                            <a:srgbClr val="363636"/>
                          </a:solidFill>
                          <a:effectLst/>
                        </a:rPr>
                        <a:t>₺</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1.162,68</a:t>
                      </a:r>
                      <a:r>
                        <a:rPr lang="tr-TR" baseline="0" dirty="0">
                          <a:solidFill>
                            <a:srgbClr val="363636"/>
                          </a:solidFill>
                          <a:effectLst/>
                        </a:rPr>
                        <a:t> </a:t>
                      </a:r>
                      <a:r>
                        <a:rPr lang="tr-TR" dirty="0">
                          <a:solidFill>
                            <a:srgbClr val="363636"/>
                          </a:solidFill>
                          <a:effectLst/>
                        </a:rPr>
                        <a:t>₺</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330736550"/>
                  </a:ext>
                </a:extLst>
              </a:tr>
            </a:tbl>
          </a:graphicData>
        </a:graphic>
      </p:graphicFrame>
      <p:graphicFrame>
        <p:nvGraphicFramePr>
          <p:cNvPr id="6" name="Tablo 5"/>
          <p:cNvGraphicFramePr>
            <a:graphicFrameLocks noGrp="1"/>
          </p:cNvGraphicFramePr>
          <p:nvPr>
            <p:extLst>
              <p:ext uri="{D42A27DB-BD31-4B8C-83A1-F6EECF244321}">
                <p14:modId xmlns:p14="http://schemas.microsoft.com/office/powerpoint/2010/main" val="3440306501"/>
              </p:ext>
            </p:extLst>
          </p:nvPr>
        </p:nvGraphicFramePr>
        <p:xfrm>
          <a:off x="1043709" y="3980872"/>
          <a:ext cx="10381674" cy="1834806"/>
        </p:xfrm>
        <a:graphic>
          <a:graphicData uri="http://schemas.openxmlformats.org/drawingml/2006/table">
            <a:tbl>
              <a:tblPr/>
              <a:tblGrid>
                <a:gridCol w="3460558">
                  <a:extLst>
                    <a:ext uri="{9D8B030D-6E8A-4147-A177-3AD203B41FA5}">
                      <a16:colId xmlns:a16="http://schemas.microsoft.com/office/drawing/2014/main" val="1471402631"/>
                    </a:ext>
                  </a:extLst>
                </a:gridCol>
                <a:gridCol w="3460558">
                  <a:extLst>
                    <a:ext uri="{9D8B030D-6E8A-4147-A177-3AD203B41FA5}">
                      <a16:colId xmlns:a16="http://schemas.microsoft.com/office/drawing/2014/main" val="1625104074"/>
                    </a:ext>
                  </a:extLst>
                </a:gridCol>
                <a:gridCol w="3460558">
                  <a:extLst>
                    <a:ext uri="{9D8B030D-6E8A-4147-A177-3AD203B41FA5}">
                      <a16:colId xmlns:a16="http://schemas.microsoft.com/office/drawing/2014/main" val="933555006"/>
                    </a:ext>
                  </a:extLst>
                </a:gridCol>
              </a:tblGrid>
              <a:tr h="185282">
                <a:tc gridSpan="3">
                  <a:txBody>
                    <a:bodyPr/>
                    <a:lstStyle/>
                    <a:p>
                      <a:pPr algn="ctr" fontAlgn="t"/>
                      <a:r>
                        <a:rPr lang="tr-TR" b="1" dirty="0">
                          <a:solidFill>
                            <a:srgbClr val="00B0F0"/>
                          </a:solidFill>
                          <a:effectLst/>
                        </a:rPr>
                        <a:t>SPEK ÜST SINIRINDAN (48.532,50)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181459564"/>
                  </a:ext>
                </a:extLst>
              </a:tr>
              <a:tr h="463206">
                <a:tc>
                  <a:txBody>
                    <a:bodyPr/>
                    <a:lstStyle/>
                    <a:p>
                      <a:pPr algn="ctr" fontAlgn="t"/>
                      <a:r>
                        <a:rPr lang="tr-TR">
                          <a:effectLst/>
                        </a:rPr>
                        <a:t>Teşviksiz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effectLst/>
                        </a:rPr>
                        <a:t>Teşvik Tutarı</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a:effectLst/>
                        </a:rPr>
                        <a:t>Teşvik Sonrası Tutar</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93438930"/>
                  </a:ext>
                </a:extLst>
              </a:tr>
              <a:tr h="328832">
                <a:tc>
                  <a:txBody>
                    <a:bodyPr/>
                    <a:lstStyle/>
                    <a:p>
                      <a:pPr algn="ctr" fontAlgn="t"/>
                      <a:r>
                        <a:rPr lang="tr-TR" dirty="0">
                          <a:effectLst/>
                        </a:rPr>
                        <a:t>%37,50</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marL="0" marR="0" indent="0" algn="ctr" defTabSz="914400" rtl="0" eaLnBrk="1" fontAlgn="t" latinLnBrk="0" hangingPunct="1">
                        <a:lnSpc>
                          <a:spcPct val="100000"/>
                        </a:lnSpc>
                        <a:spcBef>
                          <a:spcPts val="0"/>
                        </a:spcBef>
                        <a:spcAft>
                          <a:spcPts val="0"/>
                        </a:spcAft>
                        <a:buClrTx/>
                        <a:buSzTx/>
                        <a:buFontTx/>
                        <a:buNone/>
                        <a:tabLst/>
                        <a:defRPr/>
                      </a:pPr>
                      <a:r>
                        <a:rPr lang="tr-TR" dirty="0">
                          <a:effectLst/>
                        </a:rPr>
                        <a:t>(SPEK</a:t>
                      </a:r>
                      <a:r>
                        <a:rPr lang="tr-TR" baseline="0" dirty="0">
                          <a:effectLst/>
                        </a:rPr>
                        <a:t> X </a:t>
                      </a:r>
                      <a:r>
                        <a:rPr lang="tr-TR" dirty="0">
                          <a:effectLst/>
                        </a:rPr>
                        <a:t>%5)</a:t>
                      </a:r>
                    </a:p>
                    <a:p>
                      <a:pPr algn="ctr" fontAlgn="t"/>
                      <a:endParaRPr lang="tr-TR" dirty="0">
                        <a:effectLst/>
                      </a:endParaRP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tc>
                  <a:txBody>
                    <a:bodyPr/>
                    <a:lstStyle/>
                    <a:p>
                      <a:pPr marL="0" marR="0" indent="0" algn="ctr" defTabSz="914400" rtl="0" eaLnBrk="1" fontAlgn="t" latinLnBrk="0" hangingPunct="1">
                        <a:lnSpc>
                          <a:spcPct val="100000"/>
                        </a:lnSpc>
                        <a:spcBef>
                          <a:spcPts val="0"/>
                        </a:spcBef>
                        <a:spcAft>
                          <a:spcPts val="0"/>
                        </a:spcAft>
                        <a:buClrTx/>
                        <a:buSzTx/>
                        <a:buFontTx/>
                        <a:buNone/>
                        <a:tabLst/>
                        <a:defRPr/>
                      </a:pPr>
                      <a:r>
                        <a:rPr lang="tr-TR" dirty="0">
                          <a:effectLst/>
                        </a:rPr>
                        <a:t>(SPEK</a:t>
                      </a:r>
                      <a:r>
                        <a:rPr lang="tr-TR" baseline="0" dirty="0">
                          <a:effectLst/>
                        </a:rPr>
                        <a:t> X </a:t>
                      </a:r>
                      <a:r>
                        <a:rPr lang="tr-TR" dirty="0">
                          <a:effectLst/>
                        </a:rPr>
                        <a:t>%32,5)</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2700" cap="flat" cmpd="sng" algn="ctr">
                      <a:solidFill>
                        <a:srgbClr val="DBDBDB"/>
                      </a:solidFill>
                      <a:prstDash val="solid"/>
                      <a:round/>
                      <a:headEnd type="none" w="med" len="med"/>
                      <a:tailEnd type="none" w="med" len="med"/>
                    </a:lnT>
                    <a:lnB w="1524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444755807"/>
                  </a:ext>
                </a:extLst>
              </a:tr>
              <a:tr h="185282">
                <a:tc>
                  <a:txBody>
                    <a:bodyPr/>
                    <a:lstStyle/>
                    <a:p>
                      <a:pPr algn="ctr" fontAlgn="t"/>
                      <a:r>
                        <a:rPr lang="tr-TR" dirty="0">
                          <a:solidFill>
                            <a:srgbClr val="363636"/>
                          </a:solidFill>
                          <a:effectLst/>
                        </a:rPr>
                        <a:t>18.199,69</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2.426,63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tc>
                  <a:txBody>
                    <a:bodyPr/>
                    <a:lstStyle/>
                    <a:p>
                      <a:pPr algn="ctr" fontAlgn="t"/>
                      <a:r>
                        <a:rPr lang="tr-TR" dirty="0">
                          <a:solidFill>
                            <a:srgbClr val="363636"/>
                          </a:solidFill>
                          <a:effectLst/>
                        </a:rPr>
                        <a:t>15.773,06 ₺</a:t>
                      </a:r>
                    </a:p>
                  </a:txBody>
                  <a:tcPr>
                    <a:lnL w="12700" cap="flat" cmpd="sng" algn="ctr">
                      <a:solidFill>
                        <a:srgbClr val="DBDBDB"/>
                      </a:solidFill>
                      <a:prstDash val="solid"/>
                      <a:round/>
                      <a:headEnd type="none" w="med" len="med"/>
                      <a:tailEnd type="none" w="med" len="med"/>
                    </a:lnL>
                    <a:lnR w="12700" cap="flat" cmpd="sng" algn="ctr">
                      <a:solidFill>
                        <a:srgbClr val="DBDBDB"/>
                      </a:solidFill>
                      <a:prstDash val="solid"/>
                      <a:round/>
                      <a:headEnd type="none" w="med" len="med"/>
                      <a:tailEnd type="none" w="med" len="med"/>
                    </a:lnR>
                    <a:lnT w="15240" cap="flat" cmpd="sng" algn="ctr">
                      <a:solidFill>
                        <a:srgbClr val="DBDBDB"/>
                      </a:solidFill>
                      <a:prstDash val="solid"/>
                      <a:round/>
                      <a:headEnd type="none" w="med" len="med"/>
                      <a:tailEnd type="none" w="med" len="med"/>
                    </a:lnT>
                    <a:lnB w="1270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081457164"/>
                  </a:ext>
                </a:extLst>
              </a:tr>
            </a:tbl>
          </a:graphicData>
        </a:graphic>
      </p:graphicFrame>
      <p:pic>
        <p:nvPicPr>
          <p:cNvPr id="5" name="Resim 4">
            <a:extLst>
              <a:ext uri="{FF2B5EF4-FFF2-40B4-BE49-F238E27FC236}">
                <a16:creationId xmlns:a16="http://schemas.microsoft.com/office/drawing/2014/main" id="{518CE222-A0E5-81E1-9C53-C9A53FA404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2807" y="5249459"/>
            <a:ext cx="3400353" cy="1913802"/>
          </a:xfrm>
          <a:prstGeom prst="rect">
            <a:avLst/>
          </a:prstGeom>
        </p:spPr>
      </p:pic>
    </p:spTree>
    <p:extLst>
      <p:ext uri="{BB962C8B-B14F-4D97-AF65-F5344CB8AC3E}">
        <p14:creationId xmlns:p14="http://schemas.microsoft.com/office/powerpoint/2010/main" val="82094462"/>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7991</TotalTime>
  <Words>756</Words>
  <Application>Microsoft Office PowerPoint</Application>
  <PresentationFormat>Geniş ekran</PresentationFormat>
  <Paragraphs>102</Paragraphs>
  <Slides>10</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10</vt:i4>
      </vt:variant>
    </vt:vector>
  </HeadingPairs>
  <TitlesOfParts>
    <vt:vector size="14" baseType="lpstr">
      <vt:lpstr>Arial</vt:lpstr>
      <vt:lpstr>Calibri</vt:lpstr>
      <vt:lpstr>Calibri Light</vt:lpstr>
      <vt:lpstr>Office Teması</vt:lpstr>
      <vt:lpstr>BEŞ PUANLIK PRİM İNDİRİMİ (05510)</vt:lpstr>
      <vt:lpstr>BEŞ PUANLIK PRİM İNDİRİMİ (05510)</vt:lpstr>
      <vt:lpstr>BEŞ PUANLIK PRİM İNDİRİMİ (05510)</vt:lpstr>
      <vt:lpstr>BEŞ PUANLIK PRİM İNDİRİMİ (05510)</vt:lpstr>
      <vt:lpstr>BEŞ PUANLIK PRİM İNDİRİMİ (05510)</vt:lpstr>
      <vt:lpstr>BEŞ PUANLIK PRİM İNDİRİMİ (05510)</vt:lpstr>
      <vt:lpstr>BEŞ PUANLIK PRİM İNDİRİMİ (05510)</vt:lpstr>
      <vt:lpstr>BEŞ PUANLIK PRİM İNDİRİMİ (05510)</vt:lpstr>
      <vt:lpstr>BEŞ PUANLIK PRİM İNDİRİMİ (05510)</vt:lpstr>
      <vt:lpstr>       SİGORTA PRİM TEŞVİKLERİ 05510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PUANLIK PRİM İNDİRİMİ(05510)</dc:title>
  <dc:creator>Ömer Demirci</dc:creator>
  <cp:lastModifiedBy>Eyup Sabri Demirci</cp:lastModifiedBy>
  <cp:revision>342</cp:revision>
  <dcterms:created xsi:type="dcterms:W3CDTF">2020-03-17T08:40:25Z</dcterms:created>
  <dcterms:modified xsi:type="dcterms:W3CDTF">2022-11-29T18:29:02Z</dcterms:modified>
</cp:coreProperties>
</file>