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60" r:id="rId2"/>
    <p:sldId id="362" r:id="rId3"/>
    <p:sldId id="353" r:id="rId4"/>
    <p:sldId id="367" r:id="rId5"/>
    <p:sldId id="355" r:id="rId6"/>
    <p:sldId id="356" r:id="rId7"/>
    <p:sldId id="365" r:id="rId8"/>
    <p:sldId id="366" r:id="rId9"/>
    <p:sldId id="368" r:id="rId10"/>
    <p:sldId id="369" r:id="rId11"/>
    <p:sldId id="372" r:id="rId12"/>
    <p:sldId id="357" r:id="rId13"/>
    <p:sldId id="363" r:id="rId14"/>
    <p:sldId id="364" r:id="rId1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28.11.2022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28.11.2022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28.11.2022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28.11.2022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mevzuat.gov.tr/MevzuatMetin/1.5.4447.pdf#page=29"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600" b="1" dirty="0">
                <a:solidFill>
                  <a:srgbClr val="00B050"/>
                </a:solidFill>
                <a:latin typeface="+mn-lt"/>
              </a:rPr>
              <a:t>ÇOK TEHLİKELİ SINIFTAKİ İŞYERLERİNE VERİLEN TEŞVİK</a:t>
            </a:r>
          </a:p>
        </p:txBody>
      </p:sp>
      <p:sp>
        <p:nvSpPr>
          <p:cNvPr id="3" name="İçerik Yer Tutucusu 2"/>
          <p:cNvSpPr>
            <a:spLocks noGrp="1"/>
          </p:cNvSpPr>
          <p:nvPr>
            <p:ph idx="1"/>
          </p:nvPr>
        </p:nvSpPr>
        <p:spPr/>
        <p:txBody>
          <a:bodyPr>
            <a:normAutofit fontScale="92500" lnSpcReduction="20000"/>
          </a:bodyPr>
          <a:lstStyle/>
          <a:p>
            <a:r>
              <a:rPr lang="tr-TR" b="1" dirty="0">
                <a:solidFill>
                  <a:srgbClr val="FF0000"/>
                </a:solidFill>
              </a:rPr>
              <a:t>YASAL MEVZUAT</a:t>
            </a:r>
          </a:p>
          <a:p>
            <a:r>
              <a:rPr lang="tr-TR" b="1" u="sng" dirty="0"/>
              <a:t>Çok tehlikeli sınıfta </a:t>
            </a:r>
            <a:r>
              <a:rPr lang="tr-TR" dirty="0"/>
              <a:t>yer alıp </a:t>
            </a:r>
            <a:r>
              <a:rPr lang="tr-TR" b="1" u="sng" dirty="0"/>
              <a:t>ondan fazla çalışanı bulunan</a:t>
            </a:r>
            <a:r>
              <a:rPr lang="tr-TR" dirty="0"/>
              <a:t> ve </a:t>
            </a:r>
            <a:r>
              <a:rPr lang="tr-TR" b="1" u="sng" dirty="0"/>
              <a:t>üç yıl içinde ölümlü veya sürekli iş göremezlikle sonuçlanan iş kazası meydana gelmeyen</a:t>
            </a:r>
            <a:r>
              <a:rPr lang="tr-TR" dirty="0"/>
              <a:t> işyerlerinde çalışanların işsizlik sigortası işveren payı teşvik olarak bir sonraki takvim yılından geçerli olmak üzere ve üç yıl süreyle %1 olarak alınır.</a:t>
            </a:r>
          </a:p>
          <a:p>
            <a:r>
              <a:rPr lang="tr-TR" dirty="0"/>
              <a:t> Ölümlü veya sürekli iş göremezlikle sonuçlanan iş kazası meydana gelmesi hâlinde, </a:t>
            </a:r>
            <a:r>
              <a:rPr lang="tr-TR" b="1" u="sng" dirty="0"/>
              <a:t>durumun Kurumca öğrenildiği tarihi takip eden aydan itibaren teşvik uygulamasına son verilir</a:t>
            </a:r>
            <a:r>
              <a:rPr lang="tr-TR" dirty="0"/>
              <a:t>. İşverenler bu fıkrada öngörülen şartları tekrar sağlamaları ve talepleri hâlinde bu teşvikten yeniden yararlanır. </a:t>
            </a:r>
          </a:p>
          <a:p>
            <a:r>
              <a:rPr lang="tr-TR" dirty="0"/>
              <a:t>Türkiye genelinde birden fazla tescilli çok tehlikeli sınıfta yer alan işyeri bulunan işverenlerin Türkiye genelinde çalıştırdıkları toplam çalışan sayısı esas alınır. (4447/Ek-4. madde)</a:t>
            </a:r>
            <a:endParaRPr lang="tr-TR" b="1" dirty="0">
              <a:solidFill>
                <a:srgbClr val="00B050"/>
              </a:solidFill>
            </a:endParaRPr>
          </a:p>
        </p:txBody>
      </p:sp>
      <p:pic>
        <p:nvPicPr>
          <p:cNvPr id="4" name="Resim 3">
            <a:extLst>
              <a:ext uri="{FF2B5EF4-FFF2-40B4-BE49-F238E27FC236}">
                <a16:creationId xmlns:a16="http://schemas.microsoft.com/office/drawing/2014/main" id="{6BBE5285-AFB6-9F9A-2CD8-F158BA3CC2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723986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latin typeface="+mn-lt"/>
              </a:rPr>
              <a:t>ÇOK TEHLİKELİ SINIFTAKİ İŞYERLERİNE VERİLEN TEŞVİK</a:t>
            </a:r>
            <a:endParaRPr lang="tr-TR" dirty="0">
              <a:solidFill>
                <a:srgbClr val="00B050"/>
              </a:solidFill>
              <a:latin typeface="+mn-lt"/>
            </a:endParaRPr>
          </a:p>
        </p:txBody>
      </p:sp>
      <p:sp>
        <p:nvSpPr>
          <p:cNvPr id="3" name="İçerik Yer Tutucusu 2"/>
          <p:cNvSpPr>
            <a:spLocks noGrp="1"/>
          </p:cNvSpPr>
          <p:nvPr>
            <p:ph idx="1"/>
          </p:nvPr>
        </p:nvSpPr>
        <p:spPr/>
        <p:txBody>
          <a:bodyPr>
            <a:normAutofit/>
          </a:bodyPr>
          <a:lstStyle/>
          <a:p>
            <a:r>
              <a:rPr lang="tr-TR" b="1" dirty="0">
                <a:solidFill>
                  <a:srgbClr val="FF0000"/>
                </a:solidFill>
              </a:rPr>
              <a:t>TEŞVİKTEN YARARLANMAK İÇİN YAPILACAK BAŞVURULAR</a:t>
            </a:r>
          </a:p>
          <a:p>
            <a:r>
              <a:rPr lang="tr-TR" b="1" dirty="0">
                <a:solidFill>
                  <a:schemeClr val="accent1"/>
                </a:solidFill>
              </a:rPr>
              <a:t>Örnek-</a:t>
            </a:r>
            <a:r>
              <a:rPr lang="tr-TR" dirty="0"/>
              <a:t>2021/Ocak ila 2023/Aralık döneminde şartları sağlayan işyeri 2024/Ocak ayında teşvikten yararlanmaya başlamıştır. İşyerinin çalışan sayısının 2024/Mart ayında 10’ a düştüğü düşünüldüğünde teşvik uygulamasına 2024/Mart ayından itibaren son verilecektir. Bu durumda işyeri 2025/Ocak ila 2027/Aralık ayında şartları sağlaması ve işverenin 2027/Aralık ayı sonuna kadar işveren sisteminden  “Çok Tehlikeli İşyerleri İçin İşsizlik Sigortası Primi Teşvik Yönetimi” ekranından başvuru yapması halinde 2028/Ocak ayında teşvikten tekrar yararlanmaya başlayabilecektir.</a:t>
            </a:r>
            <a:endParaRPr lang="tr-TR" b="1" dirty="0">
              <a:solidFill>
                <a:srgbClr val="FF0000"/>
              </a:solidFill>
            </a:endParaRPr>
          </a:p>
        </p:txBody>
      </p:sp>
      <p:pic>
        <p:nvPicPr>
          <p:cNvPr id="4" name="Resim 3">
            <a:extLst>
              <a:ext uri="{FF2B5EF4-FFF2-40B4-BE49-F238E27FC236}">
                <a16:creationId xmlns:a16="http://schemas.microsoft.com/office/drawing/2014/main" id="{04E4B950-C996-C4F2-0D36-33A38617123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909366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latin typeface="+mn-lt"/>
              </a:rPr>
              <a:t>ÇOK TEHLİKELİ SINIFTAKİ İŞYERLERİNE VERİLEN TEŞVİK</a:t>
            </a:r>
            <a:endParaRPr lang="tr-TR" dirty="0">
              <a:solidFill>
                <a:srgbClr val="00B050"/>
              </a:solidFill>
              <a:latin typeface="+mn-lt"/>
            </a:endParaRPr>
          </a:p>
        </p:txBody>
      </p:sp>
      <p:sp>
        <p:nvSpPr>
          <p:cNvPr id="3" name="İçerik Yer Tutucusu 2"/>
          <p:cNvSpPr>
            <a:spLocks noGrp="1"/>
          </p:cNvSpPr>
          <p:nvPr>
            <p:ph idx="1"/>
          </p:nvPr>
        </p:nvSpPr>
        <p:spPr/>
        <p:txBody>
          <a:bodyPr>
            <a:normAutofit/>
          </a:bodyPr>
          <a:lstStyle/>
          <a:p>
            <a:pPr marL="0" indent="0">
              <a:buNone/>
            </a:pPr>
            <a:r>
              <a:rPr lang="tr-TR" b="1" dirty="0">
                <a:solidFill>
                  <a:srgbClr val="FF0000"/>
                </a:solidFill>
              </a:rPr>
              <a:t>TEŞVİKLERİN MAHSUP ŞEKLİ</a:t>
            </a:r>
          </a:p>
          <a:p>
            <a:r>
              <a:rPr lang="tr-TR" dirty="0"/>
              <a:t>1 puanlık işsizlik sigortası prim teşvikleri tahakkuk makbuzunda gösterilmemektedir.</a:t>
            </a:r>
          </a:p>
          <a:p>
            <a:r>
              <a:rPr lang="tr-TR" dirty="0"/>
              <a:t>Teşvik tutarları cari ay borçlarına sistem tarafından otomatik olarak mahsup edilmektedir. </a:t>
            </a:r>
          </a:p>
          <a:p>
            <a:r>
              <a:rPr lang="tr-TR" dirty="0"/>
              <a:t>Yapılan mahsup işlemi, işverenlerce H/C kartlarında yer alan tahsilat  satırının  üzerine  basılması  halinde </a:t>
            </a:r>
            <a:r>
              <a:rPr lang="tr-TR" b="1" u="sng" dirty="0"/>
              <a:t>“Ek  4  %1  işsizlik  indirimi” </a:t>
            </a:r>
            <a:r>
              <a:rPr lang="tr-TR" dirty="0"/>
              <a:t>açıklaması şeklinde görüntülenmektedir.</a:t>
            </a:r>
          </a:p>
        </p:txBody>
      </p:sp>
      <p:pic>
        <p:nvPicPr>
          <p:cNvPr id="4" name="Resim 3">
            <a:extLst>
              <a:ext uri="{FF2B5EF4-FFF2-40B4-BE49-F238E27FC236}">
                <a16:creationId xmlns:a16="http://schemas.microsoft.com/office/drawing/2014/main" id="{2309CE66-3913-F3D4-5D2E-67B2BA9BDA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020684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73776" y="365125"/>
            <a:ext cx="10380023" cy="1325563"/>
          </a:xfrm>
        </p:spPr>
        <p:txBody>
          <a:bodyPr/>
          <a:lstStyle/>
          <a:p>
            <a:r>
              <a:rPr lang="tr-TR" sz="3600" b="1" dirty="0">
                <a:solidFill>
                  <a:srgbClr val="00B050"/>
                </a:solidFill>
                <a:latin typeface="+mn-lt"/>
              </a:rPr>
              <a:t>ÇOK TEHLİKELİ SINIFTAKİ İŞYERLERİNE VERİLEN TEŞVİK</a:t>
            </a:r>
            <a:endParaRPr lang="tr-TR" dirty="0">
              <a:latin typeface="+mn-lt"/>
            </a:endParaRPr>
          </a:p>
        </p:txBody>
      </p:sp>
      <p:sp>
        <p:nvSpPr>
          <p:cNvPr id="3" name="İçerik Yer Tutucusu 2"/>
          <p:cNvSpPr>
            <a:spLocks noGrp="1"/>
          </p:cNvSpPr>
          <p:nvPr>
            <p:ph idx="1"/>
          </p:nvPr>
        </p:nvSpPr>
        <p:spPr/>
        <p:txBody>
          <a:bodyPr>
            <a:normAutofit/>
          </a:bodyPr>
          <a:lstStyle/>
          <a:p>
            <a:pPr algn="ctr"/>
            <a:r>
              <a:rPr lang="tr-TR" b="1" dirty="0">
                <a:solidFill>
                  <a:srgbClr val="FF0000"/>
                </a:solidFill>
              </a:rPr>
              <a:t>TEŞVİK UYGULAMASININ SONA ERDİĞİ HALLER</a:t>
            </a:r>
          </a:p>
          <a:p>
            <a:r>
              <a:rPr lang="tr-TR" dirty="0"/>
              <a:t>İşyerinin çok tehlikeli sınıftan, tehlikeli veya az tehlikeli sınıfa geçmesi,</a:t>
            </a:r>
          </a:p>
          <a:p>
            <a:r>
              <a:rPr lang="tr-TR" dirty="0"/>
              <a:t>Çalışan sayısının on veya altına düşmesi,</a:t>
            </a:r>
          </a:p>
          <a:p>
            <a:r>
              <a:rPr lang="tr-TR" dirty="0"/>
              <a:t>Ölümlü veya sürekli iş göremezlikle sonuçlanan iş kazası meydana gelmesi</a:t>
            </a:r>
          </a:p>
          <a:p>
            <a:r>
              <a:rPr lang="tr-TR" dirty="0"/>
              <a:t>İşyerinin, İSG-</a:t>
            </a:r>
            <a:r>
              <a:rPr lang="tr-TR" dirty="0" err="1"/>
              <a:t>KATİP’e</a:t>
            </a:r>
            <a:r>
              <a:rPr lang="tr-TR" dirty="0"/>
              <a:t> kayıtlı onaylanmış ve devam eden iş sağlığı ve güvenliği hizmetlerinin verilmesine ilişkin, Bakanlıkça yetkilendirilmiş kurum ve kuruluşlar ile yapılmış bir sözleşmesinin bulunmaması </a:t>
            </a:r>
          </a:p>
        </p:txBody>
      </p:sp>
      <p:pic>
        <p:nvPicPr>
          <p:cNvPr id="4" name="Resim 3">
            <a:extLst>
              <a:ext uri="{FF2B5EF4-FFF2-40B4-BE49-F238E27FC236}">
                <a16:creationId xmlns:a16="http://schemas.microsoft.com/office/drawing/2014/main" id="{F8BF2610-4244-2D5C-C9AC-D1B528E321B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025496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200" b="1" dirty="0">
                <a:solidFill>
                  <a:srgbClr val="00B050"/>
                </a:solidFill>
                <a:latin typeface="+mn-lt"/>
              </a:rPr>
              <a:t>ÇOK TEHLİKELİ SINIFTAKİ İŞYERLERİNE VERİLEN TEŞVİK</a:t>
            </a:r>
            <a:endParaRPr lang="tr-TR" sz="3200" dirty="0">
              <a:latin typeface="+mn-lt"/>
            </a:endParaRPr>
          </a:p>
        </p:txBody>
      </p:sp>
      <p:sp>
        <p:nvSpPr>
          <p:cNvPr id="3" name="İçerik Yer Tutucusu 2"/>
          <p:cNvSpPr>
            <a:spLocks noGrp="1"/>
          </p:cNvSpPr>
          <p:nvPr>
            <p:ph idx="1"/>
          </p:nvPr>
        </p:nvSpPr>
        <p:spPr/>
        <p:txBody>
          <a:bodyPr/>
          <a:lstStyle/>
          <a:p>
            <a:r>
              <a:rPr lang="tr-TR" b="1" dirty="0">
                <a:solidFill>
                  <a:srgbClr val="FF0000"/>
                </a:solidFill>
              </a:rPr>
              <a:t>Mevzuat düzenlemeleri:</a:t>
            </a:r>
          </a:p>
          <a:p>
            <a:r>
              <a:rPr lang="tr-TR" dirty="0">
                <a:hlinkClick r:id="rId2"/>
              </a:rPr>
              <a:t>4447 sayılı Ek-4. Madde</a:t>
            </a:r>
            <a:endParaRPr lang="tr-TR" dirty="0"/>
          </a:p>
          <a:p>
            <a:r>
              <a:rPr lang="tr-TR" u="sng" dirty="0">
                <a:solidFill>
                  <a:schemeClr val="accent1">
                    <a:lumMod val="75000"/>
                  </a:schemeClr>
                </a:solidFill>
              </a:rPr>
              <a:t>Çok Tehlikeli Sınıfta Yer Alan Ve Ondan Fazla Çalışanı Bulunan İşyerlerinde İşsizlik Sigortası Primi İşveren Payı Teşvikinden Yararlanılmasına İlişkin Usul Ve Esaslar Hakkında Tebliğ</a:t>
            </a:r>
          </a:p>
          <a:p>
            <a:pPr marL="0" indent="0">
              <a:buNone/>
            </a:pPr>
            <a:endParaRPr lang="tr-TR" b="1" u="sng" dirty="0">
              <a:solidFill>
                <a:schemeClr val="accent1">
                  <a:lumMod val="75000"/>
                </a:schemeClr>
              </a:solidFill>
            </a:endParaRPr>
          </a:p>
        </p:txBody>
      </p:sp>
      <p:pic>
        <p:nvPicPr>
          <p:cNvPr id="4" name="Resim 3">
            <a:extLst>
              <a:ext uri="{FF2B5EF4-FFF2-40B4-BE49-F238E27FC236}">
                <a16:creationId xmlns:a16="http://schemas.microsoft.com/office/drawing/2014/main" id="{54B108BC-F04B-F35C-BBFE-FC1EF07EAA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147907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t>       SİGORTA PRİM TEŞVİKLERİ 05510</a:t>
            </a:r>
            <a:br>
              <a:rPr lang="tr-TR" dirty="0"/>
            </a:b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04617195"/>
              </p:ext>
            </p:extLst>
          </p:nvPr>
        </p:nvGraphicFramePr>
        <p:xfrm>
          <a:off x="1692780" y="1136657"/>
          <a:ext cx="8357075" cy="4922307"/>
        </p:xfrm>
        <a:graphic>
          <a:graphicData uri="http://schemas.openxmlformats.org/drawingml/2006/table">
            <a:tbl>
              <a:tblPr firstRow="1" firstCol="1" bandRow="1">
                <a:tableStyleId>{5C22544A-7EE6-4342-B048-85BDC9FD1C3A}</a:tableStyleId>
              </a:tblPr>
              <a:tblGrid>
                <a:gridCol w="4202989">
                  <a:extLst>
                    <a:ext uri="{9D8B030D-6E8A-4147-A177-3AD203B41FA5}">
                      <a16:colId xmlns:a16="http://schemas.microsoft.com/office/drawing/2014/main" val="20000"/>
                    </a:ext>
                  </a:extLst>
                </a:gridCol>
                <a:gridCol w="4154086">
                  <a:extLst>
                    <a:ext uri="{9D8B030D-6E8A-4147-A177-3AD203B41FA5}">
                      <a16:colId xmlns:a16="http://schemas.microsoft.com/office/drawing/2014/main" val="20001"/>
                    </a:ext>
                  </a:extLst>
                </a:gridCol>
              </a:tblGrid>
              <a:tr h="268677">
                <a:tc>
                  <a:txBody>
                    <a:bodyPr/>
                    <a:lstStyle/>
                    <a:p>
                      <a:pPr algn="ctr" fontAlgn="ctr"/>
                      <a:r>
                        <a:rPr lang="tr-TR" sz="1000" b="1" dirty="0">
                          <a:solidFill>
                            <a:schemeClr val="bg1"/>
                          </a:solidFill>
                          <a:latin typeface="+mn-lt"/>
                        </a:rPr>
                        <a:t>PANDEMİ İLAVE İSTİHDAM TEŞVİKİ (27256)</a:t>
                      </a:r>
                      <a:r>
                        <a:rPr lang="tr-TR" sz="1000" b="1" dirty="0">
                          <a:solidFill>
                            <a:schemeClr val="bg1"/>
                          </a:solidFill>
                        </a:rPr>
                        <a:t>)</a:t>
                      </a:r>
                      <a:endParaRPr lang="tr-TR" sz="1000" b="1" i="0" u="sng" strike="noStrike" dirty="0">
                        <a:solidFill>
                          <a:schemeClr val="bg1"/>
                        </a:solidFill>
                        <a:effectLst/>
                        <a:latin typeface="Arial" panose="020B0604020202020204" pitchFamily="34" charset="0"/>
                      </a:endParaRPr>
                    </a:p>
                  </a:txBody>
                  <a:tcPr marL="8808" marR="8808" marT="8808" marB="0" anchor="ctr"/>
                </a:tc>
                <a:tc>
                  <a:txBody>
                    <a:bodyPr/>
                    <a:lstStyle/>
                    <a:p>
                      <a:pPr algn="ctr" fontAlgn="ctr"/>
                      <a:r>
                        <a:rPr lang="tr-TR" sz="1000" b="1" i="0" u="sng" strike="noStrike" dirty="0">
                          <a:solidFill>
                            <a:schemeClr val="bg1"/>
                          </a:solidFill>
                          <a:effectLst/>
                          <a:latin typeface="+mn-lt"/>
                        </a:rPr>
                        <a:t>ARANILAN</a:t>
                      </a:r>
                      <a:r>
                        <a:rPr lang="tr-TR" sz="1000" b="1" i="0" u="sng" strike="noStrike" baseline="0" dirty="0">
                          <a:solidFill>
                            <a:schemeClr val="bg1"/>
                          </a:solidFill>
                          <a:effectLst/>
                          <a:latin typeface="+mn-lt"/>
                        </a:rPr>
                        <a:t> ŞARTLAR</a:t>
                      </a:r>
                      <a:endParaRPr lang="tr-TR" sz="10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68677">
                <a:tc>
                  <a:txBody>
                    <a:bodyPr/>
                    <a:lstStyle/>
                    <a:p>
                      <a:pPr algn="l" fontAlgn="ctr"/>
                      <a:r>
                        <a:rPr lang="tr-TR" sz="1000" u="none" strike="noStrike" dirty="0">
                          <a:effectLst/>
                        </a:rPr>
                        <a:t>SEÇİLECEK KANUN NUMARASI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TEŞVİK</a:t>
                      </a:r>
                      <a:r>
                        <a:rPr lang="tr-TR" sz="1000" b="1" u="none" strike="noStrike" kern="1200" baseline="0" dirty="0">
                          <a:solidFill>
                            <a:schemeClr val="dk1"/>
                          </a:solidFill>
                          <a:effectLst/>
                          <a:latin typeface="+mn-lt"/>
                          <a:ea typeface="+mn-ea"/>
                          <a:cs typeface="+mn-cs"/>
                        </a:rPr>
                        <a:t> OTOMATİK VERİLİR</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1"/>
                  </a:ext>
                </a:extLst>
              </a:tr>
              <a:tr h="26867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5 PUAN İNDİRİMİ İLE BİRLİKTE UYGULANMA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2"/>
                  </a:ext>
                </a:extLst>
              </a:tr>
              <a:tr h="230533">
                <a:tc>
                  <a:txBody>
                    <a:bodyPr/>
                    <a:lstStyle/>
                    <a:p>
                      <a:pPr algn="l" fontAlgn="ctr"/>
                      <a:r>
                        <a:rPr lang="tr-TR" sz="1000" u="none" strike="noStrike" dirty="0">
                          <a:effectLst/>
                        </a:rPr>
                        <a:t>ÖDEME VADESİ GEÇMİŞ BORCUN BULUNMAMA SARTI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3"/>
                  </a:ext>
                </a:extLst>
              </a:tr>
              <a:tr h="268677">
                <a:tc>
                  <a:txBody>
                    <a:bodyPr/>
                    <a:lstStyle/>
                    <a:p>
                      <a:pPr algn="l" fontAlgn="ctr"/>
                      <a:r>
                        <a:rPr lang="tr-TR" sz="1000" u="none" strike="noStrike" dirty="0">
                          <a:effectLst/>
                        </a:rPr>
                        <a:t>PRİMLERİN SÜRESİ İÇİNDE ÖDENME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4"/>
                  </a:ext>
                </a:extLst>
              </a:tr>
              <a:tr h="285467">
                <a:tc>
                  <a:txBody>
                    <a:bodyPr/>
                    <a:lstStyle/>
                    <a:p>
                      <a:pPr algn="l" fontAlgn="ctr"/>
                      <a:r>
                        <a:rPr lang="tr-TR" sz="1000" u="none" strike="noStrike" dirty="0">
                          <a:effectLst/>
                        </a:rPr>
                        <a:t>MUHSGK’NINSÜRESİ İÇİNDE VERİLME</a:t>
                      </a:r>
                      <a:r>
                        <a:rPr lang="tr-TR" sz="1000" u="none" strike="noStrike" baseline="0" dirty="0">
                          <a:effectLst/>
                        </a:rPr>
                        <a:t>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5"/>
                  </a:ext>
                </a:extLst>
              </a:tr>
              <a:tr h="483620">
                <a:tc>
                  <a:txBody>
                    <a:bodyPr/>
                    <a:lstStyle/>
                    <a:p>
                      <a:pPr algn="l" fontAlgn="ctr"/>
                      <a:r>
                        <a:rPr lang="tr-TR" sz="1000" b="1" i="0" u="none" strike="noStrike" dirty="0">
                          <a:solidFill>
                            <a:schemeClr val="lt1"/>
                          </a:solidFill>
                          <a:effectLst/>
                          <a:latin typeface="+mn-lt"/>
                        </a:rPr>
                        <a:t>SİGORTALININ</a:t>
                      </a:r>
                      <a:r>
                        <a:rPr lang="tr-TR" sz="1000" b="1" i="0" u="none" strike="noStrike" baseline="0" dirty="0">
                          <a:solidFill>
                            <a:schemeClr val="lt1"/>
                          </a:solidFill>
                          <a:effectLst/>
                          <a:latin typeface="+mn-lt"/>
                        </a:rPr>
                        <a:t> İŞE  ALINDIĞI TARİHTEN ÖNCE İŞSİZ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6"/>
                  </a:ext>
                </a:extLst>
              </a:tr>
              <a:tr h="483620">
                <a:tc>
                  <a:txBody>
                    <a:bodyPr/>
                    <a:lstStyle/>
                    <a:p>
                      <a:pPr algn="l" fontAlgn="ctr"/>
                      <a:r>
                        <a:rPr lang="tr-TR" sz="1000" u="none" strike="noStrike" dirty="0">
                          <a:effectLst/>
                        </a:rPr>
                        <a:t>SİGORTALININ ORTALAMAYA İLAVE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indent="0">
                        <a:buNone/>
                      </a:pPr>
                      <a:r>
                        <a:rPr lang="tr-TR" sz="1000" b="1" dirty="0"/>
                        <a:t>HAYIR</a:t>
                      </a:r>
                    </a:p>
                  </a:txBody>
                  <a:tcPr marL="79275" marR="8808" marT="8808" marB="0" anchor="ctr"/>
                </a:tc>
                <a:extLst>
                  <a:ext uri="{0D108BD9-81ED-4DB2-BD59-A6C34878D82A}">
                    <a16:rowId xmlns:a16="http://schemas.microsoft.com/office/drawing/2014/main" val="10007"/>
                  </a:ext>
                </a:extLst>
              </a:tr>
              <a:tr h="268677">
                <a:tc>
                  <a:txBody>
                    <a:bodyPr/>
                    <a:lstStyle/>
                    <a:p>
                      <a:pPr algn="l" fontAlgn="ctr"/>
                      <a:r>
                        <a:rPr lang="tr-TR" sz="1000" u="none" strike="noStrike" dirty="0">
                          <a:effectLst/>
                        </a:rPr>
                        <a:t>SİGORTALININ İŞKUR’A KAYITLI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8"/>
                  </a:ext>
                </a:extLst>
              </a:tr>
              <a:tr h="268677">
                <a:tc>
                  <a:txBody>
                    <a:bodyPr/>
                    <a:lstStyle/>
                    <a:p>
                      <a:pPr algn="l" fontAlgn="ctr"/>
                      <a:r>
                        <a:rPr lang="tr-TR" sz="1000" u="none" strike="noStrike" dirty="0">
                          <a:effectLst/>
                        </a:rPr>
                        <a:t>18  YAŞ ALTI SİGORTALI</a:t>
                      </a:r>
                      <a:r>
                        <a:rPr lang="tr-TR" sz="1000" u="none" strike="noStrike" baseline="0" dirty="0">
                          <a:effectLst/>
                        </a:rPr>
                        <a:t> İÇİN YARARLANMA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9"/>
                  </a:ext>
                </a:extLst>
              </a:tr>
              <a:tr h="483620">
                <a:tc>
                  <a:txBody>
                    <a:bodyPr/>
                    <a:lstStyle/>
                    <a:p>
                      <a:pPr algn="l" fontAlgn="ctr"/>
                      <a:r>
                        <a:rPr lang="tr-TR" sz="1000" u="none" strike="noStrike" dirty="0">
                          <a:effectLst/>
                        </a:rPr>
                        <a:t>KAYITDIŞI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0"/>
                  </a:ext>
                </a:extLst>
              </a:tr>
              <a:tr h="268677">
                <a:tc>
                  <a:txBody>
                    <a:bodyPr/>
                    <a:lstStyle/>
                    <a:p>
                      <a:pPr algn="l" fontAlgn="ctr"/>
                      <a:r>
                        <a:rPr lang="tr-TR" sz="1000" u="none" strike="noStrike" dirty="0">
                          <a:effectLst/>
                        </a:rPr>
                        <a:t>SAHTE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1"/>
                  </a:ext>
                </a:extLst>
              </a:tr>
              <a:tr h="26867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YARARLANILACAK TEŞVİKİN</a:t>
                      </a:r>
                      <a:r>
                        <a:rPr lang="tr-TR" sz="1000" u="none" strike="noStrike" baseline="0" dirty="0">
                          <a:effectLst/>
                        </a:rPr>
                        <a:t> HESAPLANMA ŞEKLİ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t"/>
                      <a:r>
                        <a:rPr lang="tr-TR" sz="1000" b="1" dirty="0">
                          <a:effectLst/>
                        </a:rPr>
                        <a:t>SPEK X %</a:t>
                      </a:r>
                      <a:r>
                        <a:rPr lang="tr-TR" sz="1000" b="1" baseline="0" dirty="0">
                          <a:effectLst/>
                        </a:rPr>
                        <a:t> 1</a:t>
                      </a:r>
                      <a:endParaRPr lang="tr-TR" sz="1000" b="1" dirty="0">
                        <a:effectLst/>
                      </a:endParaRPr>
                    </a:p>
                  </a:txBody>
                  <a:tcPr marL="79275" marR="8808" marT="8808" marB="0" anchor="ctr"/>
                </a:tc>
                <a:extLst>
                  <a:ext uri="{0D108BD9-81ED-4DB2-BD59-A6C34878D82A}">
                    <a16:rowId xmlns:a16="http://schemas.microsoft.com/office/drawing/2014/main" val="10012"/>
                  </a:ext>
                </a:extLst>
              </a:tr>
              <a:tr h="268677">
                <a:tc>
                  <a:txBody>
                    <a:bodyPr/>
                    <a:lstStyle/>
                    <a:p>
                      <a:pPr algn="l" fontAlgn="ctr"/>
                      <a:r>
                        <a:rPr lang="tr-TR" sz="1000" u="none" strike="noStrike" dirty="0">
                          <a:effectLst/>
                        </a:rPr>
                        <a:t>30 GÜNLÜK </a:t>
                      </a:r>
                      <a:r>
                        <a:rPr lang="tr-TR" sz="1000" u="sng" strike="noStrike" dirty="0">
                          <a:effectLst/>
                        </a:rPr>
                        <a:t>ALT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t"/>
                      <a:r>
                        <a:rPr lang="tr-TR" sz="1000" b="1" u="none" strike="noStrike" kern="1200" dirty="0">
                          <a:solidFill>
                            <a:schemeClr val="dk1"/>
                          </a:solidFill>
                          <a:effectLst/>
                          <a:latin typeface="+mn-lt"/>
                          <a:ea typeface="+mn-ea"/>
                          <a:cs typeface="+mn-cs"/>
                        </a:rPr>
                        <a:t>6.471</a:t>
                      </a:r>
                      <a:r>
                        <a:rPr lang="tr-TR" sz="1000" b="1" u="none" strike="noStrike" kern="1200" baseline="0" dirty="0">
                          <a:solidFill>
                            <a:schemeClr val="dk1"/>
                          </a:solidFill>
                          <a:effectLst/>
                          <a:latin typeface="+mn-lt"/>
                          <a:ea typeface="+mn-ea"/>
                          <a:cs typeface="+mn-cs"/>
                        </a:rPr>
                        <a:t> X 1 / 100 =</a:t>
                      </a:r>
                      <a:r>
                        <a:rPr lang="tr-TR" sz="1000" b="1" u="none" strike="noStrike" kern="1200" dirty="0">
                          <a:solidFill>
                            <a:schemeClr val="dk1"/>
                          </a:solidFill>
                          <a:effectLst/>
                          <a:latin typeface="+mn-lt"/>
                          <a:ea typeface="+mn-ea"/>
                          <a:cs typeface="+mn-cs"/>
                        </a:rPr>
                        <a:t> 64,71 ₺</a:t>
                      </a:r>
                    </a:p>
                  </a:txBody>
                  <a:tcPr marL="79275" marR="8808" marT="8808" marB="0" anchor="ctr"/>
                </a:tc>
                <a:extLst>
                  <a:ext uri="{0D108BD9-81ED-4DB2-BD59-A6C34878D82A}">
                    <a16:rowId xmlns:a16="http://schemas.microsoft.com/office/drawing/2014/main" val="10013"/>
                  </a:ext>
                </a:extLst>
              </a:tr>
              <a:tr h="26867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30 GÜNLÜK </a:t>
                      </a:r>
                      <a:r>
                        <a:rPr lang="tr-TR" sz="1000" u="sng" strike="noStrike" dirty="0">
                          <a:effectLst/>
                        </a:rPr>
                        <a:t>ÜST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 </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t"/>
                      <a:r>
                        <a:rPr lang="tr-TR" sz="1000" b="1" u="none" strike="noStrike" kern="1200" dirty="0">
                          <a:solidFill>
                            <a:schemeClr val="dk1"/>
                          </a:solidFill>
                          <a:effectLst/>
                          <a:latin typeface="+mn-lt"/>
                          <a:ea typeface="+mn-ea"/>
                          <a:cs typeface="+mn-cs"/>
                        </a:rPr>
                        <a:t>48.532,50</a:t>
                      </a:r>
                      <a:r>
                        <a:rPr lang="tr-TR" sz="1000" b="1" u="none" strike="noStrike" kern="1200" baseline="0" dirty="0">
                          <a:solidFill>
                            <a:schemeClr val="dk1"/>
                          </a:solidFill>
                          <a:effectLst/>
                          <a:latin typeface="+mn-lt"/>
                          <a:ea typeface="+mn-ea"/>
                          <a:cs typeface="+mn-cs"/>
                        </a:rPr>
                        <a:t> X 1 / 100 =</a:t>
                      </a:r>
                      <a:r>
                        <a:rPr lang="tr-TR" sz="1000" b="1" u="none" strike="noStrike" kern="1200" dirty="0">
                          <a:solidFill>
                            <a:schemeClr val="dk1"/>
                          </a:solidFill>
                          <a:effectLst/>
                          <a:latin typeface="+mn-lt"/>
                          <a:ea typeface="+mn-ea"/>
                          <a:cs typeface="+mn-cs"/>
                        </a:rPr>
                        <a:t> 485,32 ₺</a:t>
                      </a:r>
                    </a:p>
                  </a:txBody>
                  <a:tcPr marL="79275" marR="8808" marT="8808" marB="0" anchor="ctr"/>
                </a:tc>
                <a:extLst>
                  <a:ext uri="{0D108BD9-81ED-4DB2-BD59-A6C34878D82A}">
                    <a16:rowId xmlns:a16="http://schemas.microsoft.com/office/drawing/2014/main" val="10014"/>
                  </a:ext>
                </a:extLst>
              </a:tr>
              <a:tr h="268677">
                <a:tc>
                  <a:txBody>
                    <a:bodyPr/>
                    <a:lstStyle/>
                    <a:p>
                      <a:pPr algn="l" fontAlgn="ctr"/>
                      <a:r>
                        <a:rPr lang="tr-TR" sz="1000" u="none" strike="noStrike" dirty="0">
                          <a:effectLst/>
                        </a:rPr>
                        <a:t>SÜRE SINIRI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TEŞVİKTEN 3 YIL BOYUNCA</a:t>
                      </a:r>
                      <a:r>
                        <a:rPr lang="tr-TR" sz="1000" b="1" u="none" strike="noStrike" kern="1200" baseline="0" dirty="0">
                          <a:solidFill>
                            <a:schemeClr val="dk1"/>
                          </a:solidFill>
                          <a:effectLst/>
                          <a:latin typeface="+mn-lt"/>
                          <a:ea typeface="+mn-ea"/>
                          <a:cs typeface="+mn-cs"/>
                        </a:rPr>
                        <a:t> YARARLANILIR.</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F52FE29A-DA7E-8C48-FAFD-75EF8F57D7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67957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600" b="1" dirty="0">
                <a:solidFill>
                  <a:srgbClr val="00B050"/>
                </a:solidFill>
                <a:latin typeface="+mn-lt"/>
              </a:rPr>
              <a:t>ÇOK TEHLİKELİ SINIFTAKİ İŞYERLERİNE VERİLEN TEŞVİK</a:t>
            </a:r>
          </a:p>
        </p:txBody>
      </p:sp>
      <p:sp>
        <p:nvSpPr>
          <p:cNvPr id="3" name="İçerik Yer Tutucusu 2"/>
          <p:cNvSpPr>
            <a:spLocks noGrp="1"/>
          </p:cNvSpPr>
          <p:nvPr>
            <p:ph idx="1"/>
          </p:nvPr>
        </p:nvSpPr>
        <p:spPr/>
        <p:txBody>
          <a:bodyPr>
            <a:normAutofit/>
          </a:bodyPr>
          <a:lstStyle/>
          <a:p>
            <a:r>
              <a:rPr lang="tr-TR" b="1" dirty="0">
                <a:solidFill>
                  <a:srgbClr val="FF0000"/>
                </a:solidFill>
              </a:rPr>
              <a:t>YARARLANILACAK TEŞVİK TUTARI</a:t>
            </a:r>
          </a:p>
          <a:p>
            <a:r>
              <a:rPr lang="tr-TR" dirty="0"/>
              <a:t>Sigortalıların prime esas kazanç üst sınırına kadar olan kazançları üzerinden tahakkuk eden işsizlik sigortası primlerinin 1 puanlık kısmı İşsizlik Sigortası Fonundan karşılanır.</a:t>
            </a:r>
          </a:p>
          <a:p>
            <a:endParaRPr lang="tr-TR" dirty="0"/>
          </a:p>
        </p:txBody>
      </p:sp>
      <p:pic>
        <p:nvPicPr>
          <p:cNvPr id="4" name="Resim 3">
            <a:extLst>
              <a:ext uri="{FF2B5EF4-FFF2-40B4-BE49-F238E27FC236}">
                <a16:creationId xmlns:a16="http://schemas.microsoft.com/office/drawing/2014/main" id="{6561B3A8-1DF3-9DFD-1261-FA52FD6C51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43496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600" b="1" dirty="0">
                <a:solidFill>
                  <a:srgbClr val="00B050"/>
                </a:solidFill>
                <a:latin typeface="+mn-lt"/>
              </a:rPr>
              <a:t>ÇOK TEHLİKELİ SINIFTAKİ İŞYERLERİNE VERİLEN TEŞVİK</a:t>
            </a:r>
          </a:p>
        </p:txBody>
      </p:sp>
      <p:sp>
        <p:nvSpPr>
          <p:cNvPr id="3" name="İçerik Yer Tutucusu 2"/>
          <p:cNvSpPr>
            <a:spLocks noGrp="1"/>
          </p:cNvSpPr>
          <p:nvPr>
            <p:ph idx="1"/>
          </p:nvPr>
        </p:nvSpPr>
        <p:spPr/>
        <p:txBody>
          <a:bodyPr>
            <a:normAutofit fontScale="77500" lnSpcReduction="20000"/>
          </a:bodyPr>
          <a:lstStyle/>
          <a:p>
            <a:pPr algn="ctr"/>
            <a:r>
              <a:rPr lang="tr-TR" b="1" dirty="0">
                <a:solidFill>
                  <a:srgbClr val="FF0000"/>
                </a:solidFill>
              </a:rPr>
              <a:t>TEŞVİKTEN YARARLANMA ŞARTLARI</a:t>
            </a:r>
          </a:p>
          <a:p>
            <a:r>
              <a:rPr lang="tr-TR" dirty="0"/>
              <a:t>İşyerinin çok tehlikeli sınıfta yer alması</a:t>
            </a:r>
          </a:p>
          <a:p>
            <a:r>
              <a:rPr lang="tr-TR" dirty="0"/>
              <a:t>Türkiye genelinde çok tehlikeli sınıfta yer alan işyerlerindeki çalışan sayısının gerek geriye yönelik üç yıllık sürede, gerekse teşvikten yararlanılacak sürelerde en az 11 veya üzerinde olması,</a:t>
            </a:r>
          </a:p>
          <a:p>
            <a:r>
              <a:rPr lang="tr-TR" dirty="0"/>
              <a:t>Teşvikten yararlanmaya esas şartların sağlanması gereken üç yıllık sürede  ölümle veya sürekli iş göremezlikle sonuçlanan iş kazası meydana gelmemiş olması,</a:t>
            </a:r>
          </a:p>
          <a:p>
            <a:r>
              <a:rPr lang="tr-TR" dirty="0"/>
              <a:t>Teşvikten yararlanılacak üç yıllık süre boyunca ölümle veya sürekli iş göremezlikle sonuçlanan iş kazası meydana gelmemiş olması,</a:t>
            </a:r>
          </a:p>
          <a:p>
            <a:r>
              <a:rPr lang="tr-TR" dirty="0"/>
              <a:t>İşyerinin, İSG-</a:t>
            </a:r>
            <a:r>
              <a:rPr lang="tr-TR" dirty="0" err="1"/>
              <a:t>KATİP’e</a:t>
            </a:r>
            <a:r>
              <a:rPr lang="tr-TR" dirty="0"/>
              <a:t> kayıtlı onaylanmış ve devam eden iş sağlığı ve güvenliği hizmetlerinin verilmesine ilişkin, iş güvenliği uzmanı ve işyeri hekimi ya da Bakanlıkça yetkilendirilmiş kurum ve kuruluşlar ile yapılmış bir sözleşmesinin bulunması,</a:t>
            </a:r>
          </a:p>
          <a:p>
            <a:pPr marL="0" indent="0">
              <a:buNone/>
            </a:pPr>
            <a:r>
              <a:rPr lang="tr-TR" dirty="0"/>
              <a:t>Gerekiyor.</a:t>
            </a:r>
          </a:p>
          <a:p>
            <a:endParaRPr lang="tr-TR" b="1" dirty="0">
              <a:solidFill>
                <a:srgbClr val="00B050"/>
              </a:solidFill>
            </a:endParaRPr>
          </a:p>
        </p:txBody>
      </p:sp>
      <p:pic>
        <p:nvPicPr>
          <p:cNvPr id="4" name="Resim 3">
            <a:extLst>
              <a:ext uri="{FF2B5EF4-FFF2-40B4-BE49-F238E27FC236}">
                <a16:creationId xmlns:a16="http://schemas.microsoft.com/office/drawing/2014/main" id="{1BA43815-1FBE-C2B3-B857-44735C3AE7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562626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latin typeface="+mn-lt"/>
              </a:rPr>
              <a:t>ÇOK TEHLİKELİ SINIFTAKİ İŞYERLERİNE VERİLEN TEŞVİK</a:t>
            </a:r>
            <a:endParaRPr lang="tr-TR" dirty="0">
              <a:solidFill>
                <a:srgbClr val="00B050"/>
              </a:solidFill>
              <a:latin typeface="+mn-lt"/>
            </a:endParaRPr>
          </a:p>
        </p:txBody>
      </p:sp>
      <p:sp>
        <p:nvSpPr>
          <p:cNvPr id="3" name="İçerik Yer Tutucusu 2"/>
          <p:cNvSpPr>
            <a:spLocks noGrp="1"/>
          </p:cNvSpPr>
          <p:nvPr>
            <p:ph idx="1"/>
          </p:nvPr>
        </p:nvSpPr>
        <p:spPr/>
        <p:txBody>
          <a:bodyPr>
            <a:normAutofit fontScale="70000" lnSpcReduction="20000"/>
          </a:bodyPr>
          <a:lstStyle/>
          <a:p>
            <a:pPr algn="ctr"/>
            <a:r>
              <a:rPr lang="tr-TR" b="1" dirty="0">
                <a:solidFill>
                  <a:srgbClr val="FF0000"/>
                </a:solidFill>
              </a:rPr>
              <a:t>TEŞVİKTEN YARARLANILMAYA BAŞLANILACAK TARİH</a:t>
            </a:r>
          </a:p>
          <a:p>
            <a:r>
              <a:rPr lang="tr-TR" dirty="0"/>
              <a:t> Ölümle veya sürekli iş göremezlikle sonuçlanan bir iş kazası olup olmadığının hesabında teşvikten yararlanmaya başlanılacak takvim yılından geriye doğru üç yıllık süreye bakılmaktadır. </a:t>
            </a:r>
          </a:p>
          <a:p>
            <a:r>
              <a:rPr lang="tr-TR" dirty="0"/>
              <a:t>Teşvik uygulamasına ilk defa 2019 yılında başlanılmıştır.</a:t>
            </a:r>
          </a:p>
          <a:p>
            <a:pPr marL="0" indent="0">
              <a:buNone/>
            </a:pPr>
            <a:r>
              <a:rPr lang="tr-TR" b="1" dirty="0">
                <a:solidFill>
                  <a:srgbClr val="0070C0"/>
                </a:solidFill>
              </a:rPr>
              <a:t>Örnek:</a:t>
            </a:r>
          </a:p>
          <a:p>
            <a:r>
              <a:rPr lang="tr-TR" dirty="0">
                <a:solidFill>
                  <a:srgbClr val="1C283D"/>
                </a:solidFill>
                <a:latin typeface="Calibri" panose="020F0502020204030204" pitchFamily="34" charset="0"/>
              </a:rPr>
              <a:t>12/2/2016 tarihinde tescil edilmiş işyerinde, 2017/Ocak ila 2019/Aralık ayları arasında gerekli şartların sağlanmış olması kaydıyla, teşvik 2020/Ocak ayından itibaren </a:t>
            </a:r>
          </a:p>
          <a:p>
            <a:pPr lvl="0"/>
            <a:r>
              <a:rPr lang="tr-TR" dirty="0">
                <a:solidFill>
                  <a:srgbClr val="1C283D"/>
                </a:solidFill>
                <a:latin typeface="Calibri" panose="020F0502020204030204" pitchFamily="34" charset="0"/>
              </a:rPr>
              <a:t>7/6/2011 tarihinde tescil edilmiş işyerinde, 2016/Ocak ila 2018/Aralık ayları arasında gerekli şartların sağlanmış olması kaydıyla, teşvik 2019/Ocak ayından itibaren </a:t>
            </a:r>
          </a:p>
          <a:p>
            <a:pPr lvl="0"/>
            <a:r>
              <a:rPr lang="tr-TR" dirty="0">
                <a:solidFill>
                  <a:srgbClr val="1C283D"/>
                </a:solidFill>
                <a:latin typeface="Calibri" panose="020F0502020204030204" pitchFamily="34" charset="0"/>
              </a:rPr>
              <a:t>15/3/2019 tarihinde tescil edilmiş işyerinde, 2020/Ocak ila 2022/Aralık ayları arasında gerekli şartların sağlanmış olması kaydıyla, teşvik 2023/Ocak ayından itibaren </a:t>
            </a:r>
          </a:p>
          <a:p>
            <a:pPr lvl="0"/>
            <a:r>
              <a:rPr kumimoji="0" lang="tr-TR" sz="3100" b="0" i="0" u="none" strike="noStrike" kern="1200" cap="none" spc="0" normalizeH="0" baseline="0" noProof="0" dirty="0">
                <a:ln>
                  <a:noFill/>
                </a:ln>
                <a:solidFill>
                  <a:srgbClr val="1C283D"/>
                </a:solidFill>
                <a:effectLst/>
                <a:uLnTx/>
                <a:uFillTx/>
                <a:latin typeface="Calibri" panose="020F0502020204030204" pitchFamily="34" charset="0"/>
                <a:ea typeface="+mn-ea"/>
                <a:cs typeface="+mn-cs"/>
              </a:rPr>
              <a:t>11/8/2022 tarihinde tescil edilmiş işyerinde, 2023/Ocak ila 2025/Aralık ayları arasında gerekli şartların sağlanmış olması kaydıyla, teşvik 2026/Ocak ayından itibaren</a:t>
            </a:r>
            <a:endParaRPr lang="tr-TR" dirty="0">
              <a:solidFill>
                <a:srgbClr val="1C283D"/>
              </a:solidFill>
              <a:latin typeface="Calibri" panose="020F0502020204030204" pitchFamily="34" charset="0"/>
            </a:endParaRPr>
          </a:p>
          <a:p>
            <a:pPr marL="0" lvl="0" indent="0">
              <a:buNone/>
            </a:pPr>
            <a:r>
              <a:rPr lang="tr-TR" dirty="0">
                <a:solidFill>
                  <a:srgbClr val="1C283D"/>
                </a:solidFill>
                <a:latin typeface="Calibri" panose="020F0502020204030204" pitchFamily="34" charset="0"/>
              </a:rPr>
              <a:t>Uygulanacaktır.</a:t>
            </a:r>
          </a:p>
          <a:p>
            <a:pPr lvl="0"/>
            <a:endParaRPr lang="tr-TR" dirty="0">
              <a:solidFill>
                <a:srgbClr val="1C283D"/>
              </a:solidFill>
              <a:latin typeface="Calibri" panose="020F0502020204030204" pitchFamily="34" charset="0"/>
            </a:endParaRPr>
          </a:p>
          <a:p>
            <a:pPr lvl="0"/>
            <a:endParaRPr lang="tr-TR" dirty="0">
              <a:solidFill>
                <a:srgbClr val="1C283D"/>
              </a:solidFill>
              <a:latin typeface="Calibri" panose="020F0502020204030204" pitchFamily="34" charset="0"/>
            </a:endParaRPr>
          </a:p>
          <a:p>
            <a:endParaRPr lang="tr-TR" dirty="0">
              <a:solidFill>
                <a:srgbClr val="1C283D"/>
              </a:solidFill>
              <a:latin typeface="Calibri" panose="020F0502020204030204" pitchFamily="34" charset="0"/>
            </a:endParaRPr>
          </a:p>
          <a:p>
            <a:endParaRPr lang="tr-TR" dirty="0"/>
          </a:p>
        </p:txBody>
      </p:sp>
      <p:pic>
        <p:nvPicPr>
          <p:cNvPr id="4" name="Resim 3">
            <a:extLst>
              <a:ext uri="{FF2B5EF4-FFF2-40B4-BE49-F238E27FC236}">
                <a16:creationId xmlns:a16="http://schemas.microsoft.com/office/drawing/2014/main" id="{14F2FE5D-946E-62F9-A159-7E4141208F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434338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latin typeface="+mn-lt"/>
              </a:rPr>
              <a:t>ÇOK TEHLİKELİ SINIFTAKİ İŞYERLERİNE VERİLEN TEŞVİK</a:t>
            </a:r>
            <a:endParaRPr lang="tr-TR" dirty="0">
              <a:solidFill>
                <a:srgbClr val="00B050"/>
              </a:solidFill>
              <a:latin typeface="+mn-lt"/>
            </a:endParaRPr>
          </a:p>
        </p:txBody>
      </p:sp>
      <p:sp>
        <p:nvSpPr>
          <p:cNvPr id="3" name="İçerik Yer Tutucusu 2"/>
          <p:cNvSpPr>
            <a:spLocks noGrp="1"/>
          </p:cNvSpPr>
          <p:nvPr>
            <p:ph idx="1"/>
          </p:nvPr>
        </p:nvSpPr>
        <p:spPr/>
        <p:txBody>
          <a:bodyPr>
            <a:normAutofit/>
          </a:bodyPr>
          <a:lstStyle/>
          <a:p>
            <a:pPr algn="ctr"/>
            <a:r>
              <a:rPr lang="tr-TR" b="1" dirty="0">
                <a:solidFill>
                  <a:schemeClr val="accent1"/>
                </a:solidFill>
              </a:rPr>
              <a:t>TEŞVİKTEN YARARLANILMAYA BAŞLANILACAK TARİH</a:t>
            </a:r>
          </a:p>
          <a:p>
            <a:r>
              <a:rPr lang="tr-TR" dirty="0"/>
              <a:t>  Ocak ayı içinde tescil edilmiş işyerlerine münhasır olmak üzere, teşvikten yararlanılmasından önceki üç yıl içinde </a:t>
            </a:r>
            <a:r>
              <a:rPr lang="tr-TR" dirty="0">
                <a:solidFill>
                  <a:srgbClr val="1C283D"/>
                </a:solidFill>
                <a:latin typeface="Calibri" panose="020F0502020204030204" pitchFamily="34" charset="0"/>
              </a:rPr>
              <a:t>gerekli şartların sağlanmış olup olmadığına bakılırken işyerinin tescil edildiği yıl da hesaba dahil edilir.</a:t>
            </a:r>
          </a:p>
          <a:p>
            <a:r>
              <a:rPr lang="tr-TR" b="1" dirty="0">
                <a:solidFill>
                  <a:srgbClr val="FF0000"/>
                </a:solidFill>
                <a:latin typeface="Calibri" panose="020F0502020204030204" pitchFamily="34" charset="0"/>
              </a:rPr>
              <a:t>Örnek- </a:t>
            </a:r>
            <a:r>
              <a:rPr lang="tr-TR" dirty="0">
                <a:solidFill>
                  <a:srgbClr val="1C283D"/>
                </a:solidFill>
                <a:latin typeface="Calibri" panose="020F0502020204030204" pitchFamily="34" charset="0"/>
              </a:rPr>
              <a:t>15/1/2016 tarihinde 5510 sayılı Kanun kapsamında tescil edilmiş olan işyeri, 2016/Ocak ila 2018/Aralık aylarında gerekli şartları sağlaması kaydıyla teşvikten 2019/Ocak ayından itibaren yararlanabilecektir.</a:t>
            </a:r>
            <a:endParaRPr lang="tr-TR" dirty="0"/>
          </a:p>
          <a:p>
            <a:endParaRPr lang="tr-TR" dirty="0">
              <a:solidFill>
                <a:srgbClr val="1C283D"/>
              </a:solidFill>
              <a:latin typeface="Calibri" panose="020F0502020204030204" pitchFamily="34" charset="0"/>
            </a:endParaRPr>
          </a:p>
          <a:p>
            <a:endParaRPr lang="tr-TR" dirty="0"/>
          </a:p>
        </p:txBody>
      </p:sp>
      <p:pic>
        <p:nvPicPr>
          <p:cNvPr id="4" name="Resim 3">
            <a:extLst>
              <a:ext uri="{FF2B5EF4-FFF2-40B4-BE49-F238E27FC236}">
                <a16:creationId xmlns:a16="http://schemas.microsoft.com/office/drawing/2014/main" id="{D81A0A09-2C28-7827-DF19-E54CEB5330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3822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latin typeface="+mn-lt"/>
              </a:rPr>
              <a:t>ÇOK TEHLİKELİ SINIFTAKİ İŞYERLERİNE VERİLEN TEŞVİK</a:t>
            </a:r>
            <a:endParaRPr lang="tr-TR" dirty="0">
              <a:solidFill>
                <a:srgbClr val="00B050"/>
              </a:solidFill>
              <a:latin typeface="+mn-lt"/>
            </a:endParaRPr>
          </a:p>
        </p:txBody>
      </p:sp>
      <p:sp>
        <p:nvSpPr>
          <p:cNvPr id="3" name="İçerik Yer Tutucusu 2"/>
          <p:cNvSpPr>
            <a:spLocks noGrp="1"/>
          </p:cNvSpPr>
          <p:nvPr>
            <p:ph idx="1"/>
          </p:nvPr>
        </p:nvSpPr>
        <p:spPr/>
        <p:txBody>
          <a:bodyPr/>
          <a:lstStyle/>
          <a:p>
            <a:r>
              <a:rPr lang="tr-TR" b="1" dirty="0">
                <a:solidFill>
                  <a:srgbClr val="FF0000"/>
                </a:solidFill>
              </a:rPr>
              <a:t>TEŞVİKTEN YARARLANILACAK SÜRE</a:t>
            </a:r>
          </a:p>
          <a:p>
            <a:r>
              <a:rPr lang="tr-TR" dirty="0"/>
              <a:t>Teşvikten, gerekli şartların sağlandığı üç yıllık süreyi takip eden takvim yılından geçerli olmak üzere üç yıl boyunca yararlanılabilecektir.</a:t>
            </a:r>
          </a:p>
          <a:p>
            <a:r>
              <a:rPr lang="tr-TR" b="1" dirty="0"/>
              <a:t>Örnek</a:t>
            </a:r>
            <a:r>
              <a:rPr lang="tr-TR" dirty="0"/>
              <a:t>- 2018/Ocak ila 2020/Aralık ayları arasında şartları sağlayan işveren, 2021/Ocak ayı ila 2023/Aralık ayları arasında şartları sağlamaya devam etmesi halinde bu süre boyunca teşvikten yararlanabilecektir.</a:t>
            </a:r>
          </a:p>
          <a:p>
            <a:endParaRPr lang="tr-TR" b="1" dirty="0">
              <a:solidFill>
                <a:srgbClr val="00B050"/>
              </a:solidFill>
            </a:endParaRPr>
          </a:p>
        </p:txBody>
      </p:sp>
      <p:pic>
        <p:nvPicPr>
          <p:cNvPr id="4" name="Resim 3">
            <a:extLst>
              <a:ext uri="{FF2B5EF4-FFF2-40B4-BE49-F238E27FC236}">
                <a16:creationId xmlns:a16="http://schemas.microsoft.com/office/drawing/2014/main" id="{EB5F5B17-2999-828C-BCEA-9D6CEE748E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104386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latin typeface="+mn-lt"/>
              </a:rPr>
              <a:t>ÇOK TEHLİKELİ SINIFTAKİ İŞYERLERİNE VERİLEN TEŞVİK</a:t>
            </a:r>
            <a:endParaRPr lang="tr-TR" dirty="0">
              <a:solidFill>
                <a:srgbClr val="00B050"/>
              </a:solidFill>
              <a:latin typeface="+mn-lt"/>
            </a:endParaRPr>
          </a:p>
        </p:txBody>
      </p:sp>
      <p:sp>
        <p:nvSpPr>
          <p:cNvPr id="3" name="İçerik Yer Tutucusu 2"/>
          <p:cNvSpPr>
            <a:spLocks noGrp="1"/>
          </p:cNvSpPr>
          <p:nvPr>
            <p:ph idx="1"/>
          </p:nvPr>
        </p:nvSpPr>
        <p:spPr/>
        <p:txBody>
          <a:bodyPr>
            <a:normAutofit fontScale="70000" lnSpcReduction="20000"/>
          </a:bodyPr>
          <a:lstStyle/>
          <a:p>
            <a:r>
              <a:rPr lang="tr-TR" b="1" dirty="0">
                <a:solidFill>
                  <a:srgbClr val="FF0000"/>
                </a:solidFill>
              </a:rPr>
              <a:t>ALT İŞVERENİ OLAN İŞYERLERİNDE TEŞVİKTEN YARARLANMA ŞARTLARI</a:t>
            </a:r>
          </a:p>
          <a:p>
            <a:r>
              <a:rPr lang="tr-TR" dirty="0"/>
              <a:t>Asıl işveren alt işveren ilişkisi kurulan işyerlerinde, teşvikten yararlanmaya esas şartların sağlanması gereken üç yıllık süre ile teşvikten yararlanılacak üç yıllık süre boyunca asıl işverenlere ait işyerlerinde ölümlü veya sürekli iş göremezlikle sonuçlanan iş kazası meydana gelmemesi şarttır.</a:t>
            </a:r>
          </a:p>
          <a:p>
            <a:r>
              <a:rPr lang="tr-TR" dirty="0"/>
              <a:t>Asıl işveren alt işveren ilişkisi kurulan işyerlerinde;</a:t>
            </a:r>
          </a:p>
          <a:p>
            <a:pPr marL="0" indent="0">
              <a:buNone/>
            </a:pPr>
            <a:r>
              <a:rPr lang="tr-TR" dirty="0"/>
              <a:t>-Alt işverenin çalışanları asıl işverenin toplam çalışan sayısına,</a:t>
            </a:r>
          </a:p>
          <a:p>
            <a:pPr marL="0" indent="0">
              <a:buNone/>
            </a:pPr>
            <a:r>
              <a:rPr lang="tr-TR" dirty="0"/>
              <a:t>-Asıl işverenin çalışanları alt işverenin toplam çalışan sayısına</a:t>
            </a:r>
          </a:p>
          <a:p>
            <a:pPr marL="0" indent="0">
              <a:buNone/>
            </a:pPr>
            <a:r>
              <a:rPr lang="tr-TR" dirty="0"/>
              <a:t> dahil edilmez.</a:t>
            </a:r>
          </a:p>
          <a:p>
            <a:pPr marL="0" indent="0">
              <a:buNone/>
            </a:pPr>
            <a:r>
              <a:rPr lang="tr-TR" dirty="0"/>
              <a:t>-Alt işveren işçisinin ölümlü veya sürekli iş göremezlik ile sonuçlanan iş kazası yaşaması halinde alt işverenin ve asıl işverenin,</a:t>
            </a:r>
          </a:p>
          <a:p>
            <a:pPr>
              <a:buFontTx/>
              <a:buChar char="-"/>
            </a:pPr>
            <a:r>
              <a:rPr lang="tr-TR" dirty="0"/>
              <a:t>Asıl işveren işçisinin ölümlü veya sürekli iş göremezlik ile sonuçlanan iş kazası yaşaması halinde yalnızca asıl işverenin</a:t>
            </a:r>
          </a:p>
          <a:p>
            <a:pPr marL="0" indent="0">
              <a:buNone/>
            </a:pPr>
            <a:r>
              <a:rPr lang="tr-TR" dirty="0"/>
              <a:t>teşvik uygulamasına son verilir.</a:t>
            </a:r>
            <a:endParaRPr lang="tr-TR" b="1" dirty="0">
              <a:solidFill>
                <a:srgbClr val="00B050"/>
              </a:solidFill>
            </a:endParaRPr>
          </a:p>
        </p:txBody>
      </p:sp>
      <p:pic>
        <p:nvPicPr>
          <p:cNvPr id="4" name="Resim 3">
            <a:extLst>
              <a:ext uri="{FF2B5EF4-FFF2-40B4-BE49-F238E27FC236}">
                <a16:creationId xmlns:a16="http://schemas.microsoft.com/office/drawing/2014/main" id="{21775744-3021-32C6-A2A6-2AAC7EE0E48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638981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latin typeface="+mn-lt"/>
              </a:rPr>
              <a:t>ÇOK TEHLİKELİ SINIFTAKİ İŞYERLERİNE VERİLEN TEŞVİK</a:t>
            </a:r>
            <a:endParaRPr lang="tr-TR" dirty="0">
              <a:solidFill>
                <a:srgbClr val="00B050"/>
              </a:solidFill>
              <a:latin typeface="+mn-lt"/>
            </a:endParaRPr>
          </a:p>
        </p:txBody>
      </p:sp>
      <p:sp>
        <p:nvSpPr>
          <p:cNvPr id="3" name="İçerik Yer Tutucusu 2"/>
          <p:cNvSpPr>
            <a:spLocks noGrp="1"/>
          </p:cNvSpPr>
          <p:nvPr>
            <p:ph idx="1"/>
          </p:nvPr>
        </p:nvSpPr>
        <p:spPr/>
        <p:txBody>
          <a:bodyPr>
            <a:normAutofit fontScale="85000" lnSpcReduction="20000"/>
          </a:bodyPr>
          <a:lstStyle/>
          <a:p>
            <a:r>
              <a:rPr lang="tr-TR" b="1" dirty="0">
                <a:solidFill>
                  <a:srgbClr val="FF0000"/>
                </a:solidFill>
              </a:rPr>
              <a:t>İSTİSNALAR</a:t>
            </a:r>
          </a:p>
          <a:p>
            <a:r>
              <a:rPr lang="tr-TR" dirty="0"/>
              <a:t>4447 sayılı İşsizlik Sigortası Kanunun geçici 19. maddesi ve 2828 sayılı Sosyal Hizmetler Kanununun ek 1. maddesi kapsamında prim desteğinden veya işsizlik sigortası primini kapsayan diğer sigorta prim teşviki, destek veya indirimlerden yararlanan işverenler aynı ayda aynı sigortalı için bu maddede belirtilen teşvikten yararlanamaz.(Tebliğ 4/3. fıkra)</a:t>
            </a:r>
          </a:p>
          <a:p>
            <a:r>
              <a:rPr lang="tr-TR" dirty="0"/>
              <a:t>Bu hüküm çerçevesinde;</a:t>
            </a:r>
          </a:p>
          <a:p>
            <a:pPr marL="0" indent="0">
              <a:buNone/>
            </a:pPr>
            <a:r>
              <a:rPr lang="tr-TR" dirty="0"/>
              <a:t>-17103/27103</a:t>
            </a:r>
          </a:p>
          <a:p>
            <a:pPr marL="0" indent="0">
              <a:buNone/>
            </a:pPr>
            <a:r>
              <a:rPr lang="tr-TR" dirty="0"/>
              <a:t>-02828</a:t>
            </a:r>
          </a:p>
          <a:p>
            <a:pPr marL="0" indent="0">
              <a:buNone/>
            </a:pPr>
            <a:r>
              <a:rPr lang="tr-TR" dirty="0"/>
              <a:t>-07252</a:t>
            </a:r>
          </a:p>
          <a:p>
            <a:pPr marL="0" indent="0">
              <a:buNone/>
            </a:pPr>
            <a:r>
              <a:rPr lang="tr-TR" dirty="0"/>
              <a:t>-17256/27256</a:t>
            </a:r>
          </a:p>
          <a:p>
            <a:pPr marL="0" indent="0">
              <a:buNone/>
            </a:pPr>
            <a:r>
              <a:rPr lang="tr-TR" dirty="0"/>
              <a:t>-07319 kanun numaralı prim teşviklerinden yararlanılan sigortalılardan dolayı 1 puanlık prim teşvikinden yararlanılamaz.</a:t>
            </a:r>
          </a:p>
          <a:p>
            <a:endParaRPr lang="tr-TR" b="1" dirty="0">
              <a:solidFill>
                <a:srgbClr val="00B050"/>
              </a:solidFill>
            </a:endParaRPr>
          </a:p>
        </p:txBody>
      </p:sp>
      <p:pic>
        <p:nvPicPr>
          <p:cNvPr id="4" name="Resim 3">
            <a:extLst>
              <a:ext uri="{FF2B5EF4-FFF2-40B4-BE49-F238E27FC236}">
                <a16:creationId xmlns:a16="http://schemas.microsoft.com/office/drawing/2014/main" id="{CD18F96C-ED01-B84B-1F80-656D6C1F3C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579528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latin typeface="+mn-lt"/>
              </a:rPr>
              <a:t>ÇOK TEHLİKELİ SINIFTAKİ İŞYERLERİNE VERİLEN TEŞVİK</a:t>
            </a:r>
            <a:endParaRPr lang="tr-TR" dirty="0">
              <a:solidFill>
                <a:srgbClr val="00B050"/>
              </a:solidFill>
              <a:latin typeface="+mn-lt"/>
            </a:endParaRPr>
          </a:p>
        </p:txBody>
      </p:sp>
      <p:sp>
        <p:nvSpPr>
          <p:cNvPr id="3" name="İçerik Yer Tutucusu 2"/>
          <p:cNvSpPr>
            <a:spLocks noGrp="1"/>
          </p:cNvSpPr>
          <p:nvPr>
            <p:ph idx="1"/>
          </p:nvPr>
        </p:nvSpPr>
        <p:spPr/>
        <p:txBody>
          <a:bodyPr>
            <a:normAutofit fontScale="85000" lnSpcReduction="20000"/>
          </a:bodyPr>
          <a:lstStyle/>
          <a:p>
            <a:r>
              <a:rPr lang="tr-TR" b="1" dirty="0">
                <a:solidFill>
                  <a:srgbClr val="FF0000"/>
                </a:solidFill>
              </a:rPr>
              <a:t>TEŞVİKTEN YARARLANMAK İÇİN YAPILACAK BAŞVURULAR</a:t>
            </a:r>
          </a:p>
          <a:p>
            <a:r>
              <a:rPr lang="tr-TR" dirty="0"/>
              <a:t>Teşvikten yararlanmak isteyen işverenler için başvuru şartı bulunmadığı gibi, Sosyal Güvenlik İl Müdürlükleri/Sosyal Güvenlik Merkezlerine herhangi bir belge ibraz edilmesine de gerek yoktur.</a:t>
            </a:r>
          </a:p>
          <a:p>
            <a:r>
              <a:rPr lang="tr-TR" dirty="0"/>
              <a:t>İşyerinin, teşvikten yararlanılacak takvim yılından önceki üç yıl süreyle aranılan tüm şartları sağlayıp sağlamadığı sistem tarafından </a:t>
            </a:r>
            <a:r>
              <a:rPr lang="tr-TR" b="1" u="sng" dirty="0"/>
              <a:t>otomatik olarak</a:t>
            </a:r>
            <a:r>
              <a:rPr lang="tr-TR" dirty="0"/>
              <a:t> kontrol edilecektir. İşyerinin söz konusu şartları sağladığının tespit edilmesi durumunda,  işveren takip eden takvim yılından itibaren üç yıl süreyle bu teşvikten yararlanabilecektir.</a:t>
            </a:r>
          </a:p>
          <a:p>
            <a:r>
              <a:rPr lang="tr-TR" dirty="0"/>
              <a:t>Teşvikten yararlanılan üç yıllık sürede, teşvikten yararlanma şartlarından herhangi birinin kaybedilmesi durumunda, teşvikten tekrar yararlanılabilmesi için işverenin başvuruda bulunması gerekmektedir. Başvurular, teşvikten yararlanılacak takvim yılından önceki yılın son gününe (Aralık ayının son gününe) kadar işveren sisteminden  “Çok Tehlikeli İşyerleri İçin İşsizlik Sigortası Primi Teşvik Yönetimi” ekranından yapılacaktır. </a:t>
            </a:r>
            <a:endParaRPr lang="tr-TR" b="1" dirty="0">
              <a:solidFill>
                <a:srgbClr val="00B050"/>
              </a:solidFill>
            </a:endParaRPr>
          </a:p>
        </p:txBody>
      </p:sp>
      <p:pic>
        <p:nvPicPr>
          <p:cNvPr id="4" name="Resim 3">
            <a:extLst>
              <a:ext uri="{FF2B5EF4-FFF2-40B4-BE49-F238E27FC236}">
                <a16:creationId xmlns:a16="http://schemas.microsoft.com/office/drawing/2014/main" id="{21E8C28A-C167-5A9A-4C84-EFF2526CCA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743854902"/>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8476</TotalTime>
  <Words>1314</Words>
  <Application>Microsoft Office PowerPoint</Application>
  <PresentationFormat>Geniş ekran</PresentationFormat>
  <Paragraphs>111</Paragraphs>
  <Slides>14</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14</vt:i4>
      </vt:variant>
    </vt:vector>
  </HeadingPairs>
  <TitlesOfParts>
    <vt:vector size="18" baseType="lpstr">
      <vt:lpstr>Arial</vt:lpstr>
      <vt:lpstr>Calibri</vt:lpstr>
      <vt:lpstr>Calibri Light</vt:lpstr>
      <vt:lpstr>Office Teması</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ÇOK TEHLİKELİ SINIFTAKİ İŞYERLERİNE VERİLEN TEŞVİK</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352</cp:revision>
  <dcterms:created xsi:type="dcterms:W3CDTF">2020-03-17T08:40:25Z</dcterms:created>
  <dcterms:modified xsi:type="dcterms:W3CDTF">2022-11-28T17:25:05Z</dcterms:modified>
</cp:coreProperties>
</file>