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60" r:id="rId2"/>
    <p:sldId id="361" r:id="rId3"/>
    <p:sldId id="362" r:id="rId4"/>
    <p:sldId id="365" r:id="rId5"/>
    <p:sldId id="363" r:id="rId6"/>
    <p:sldId id="364" r:id="rId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96" d="100"/>
          <a:sy n="96" d="100"/>
        </p:scale>
        <p:origin x="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9589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2070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355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0137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183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4578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2549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9236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7276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3564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4600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2053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destekal.gov.tr/dokumanlar/2016-26.pdf" TargetMode="External"/><Relationship Id="rId2" Type="http://schemas.openxmlformats.org/officeDocument/2006/relationships/hyperlink" Target="http://www.mevzuat.gov.tr/MevzuatMetin/1.5.5510.pdf#page=88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00B050"/>
                </a:solidFill>
              </a:rPr>
              <a:t>BAĞKUR 5 PUANLIK PRİM İNDİRİMİ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TEŞVİKTEN YARARLANMA ŞARTLARI</a:t>
            </a:r>
          </a:p>
          <a:p>
            <a:r>
              <a:rPr lang="tr-TR" dirty="0"/>
              <a:t>Kendi sigortalılığından kaynaklanan ödeme vadesi geçmiş prim ve idari para cezası borcunun bulunmaması veya taksitlendirilmiş/yapılandırılmış olması</a:t>
            </a:r>
          </a:p>
          <a:p>
            <a:r>
              <a:rPr lang="tr-TR" dirty="0"/>
              <a:t>Taksitlendirme/Yapılandırma işleminin bozulmamış olması</a:t>
            </a:r>
          </a:p>
          <a:p>
            <a:r>
              <a:rPr lang="tr-TR" dirty="0"/>
              <a:t>Sigorta primlerinin yasal süresi içinde ödenmesi</a:t>
            </a:r>
          </a:p>
          <a:p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9BF7EA50-850E-C6EF-60FD-EE4EA8705D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836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00B050"/>
                </a:solidFill>
              </a:rPr>
              <a:t>BAĞKUR 5 PUANLIK PRİM İNDİRİMİ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/>
            <a:r>
              <a:rPr lang="tr-TR" b="1" dirty="0">
                <a:solidFill>
                  <a:srgbClr val="FF0000"/>
                </a:solidFill>
              </a:rPr>
              <a:t>KAPSAMA GİRMEYEN SİGORTALILAR</a:t>
            </a:r>
          </a:p>
          <a:p>
            <a:pPr lvl="0"/>
            <a:r>
              <a:rPr lang="tr-TR" dirty="0">
                <a:solidFill>
                  <a:prstClr val="black"/>
                </a:solidFill>
              </a:rPr>
              <a:t>İsteğe bağlı sigortalılar 4/b kapsamında sigortalı sayılmalarına rağmen beş puanlık prim indirimi kapsamı dışında tutulmuşlardır.</a:t>
            </a:r>
          </a:p>
          <a:p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AD477225-865B-CBB2-9D7E-13D0F02A4C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973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00B050"/>
                </a:solidFill>
              </a:rPr>
              <a:t>BAĞKUR 5 PUANLIK PRİM İNDİRİMİ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YARARLANILACAK TEŞVİK TUTARI</a:t>
            </a:r>
          </a:p>
          <a:p>
            <a:pPr marL="0" indent="0">
              <a:buNone/>
            </a:pPr>
            <a:r>
              <a:rPr lang="tr-TR" dirty="0"/>
              <a:t>Teşvik kapsamında, sigortalıların </a:t>
            </a:r>
            <a:r>
              <a:rPr lang="tr-TR" b="1" dirty="0">
                <a:solidFill>
                  <a:srgbClr val="0070C0"/>
                </a:solidFill>
              </a:rPr>
              <a:t>prime esas kazanç üst sınırı kadar olan kazançları üzerinden </a:t>
            </a:r>
            <a:r>
              <a:rPr lang="tr-TR" dirty="0"/>
              <a:t>beş puanlık indirim sağlanmaktadır.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D84782F0-E6E1-56FC-3469-65FEFFF154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011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00B050"/>
                </a:solidFill>
              </a:rPr>
              <a:t>BAĞKUR 5 PUANLIK PRİM İNDİRİMİ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Mevzuat düzenlemeleri:</a:t>
            </a:r>
          </a:p>
          <a:p>
            <a:r>
              <a:rPr lang="tr-TR" dirty="0">
                <a:hlinkClick r:id="rId2"/>
              </a:rPr>
              <a:t>5510 sayılı Kanun 81. Maddesi (j) bendi</a:t>
            </a:r>
            <a:endParaRPr lang="tr-TR" dirty="0"/>
          </a:p>
          <a:p>
            <a:r>
              <a:rPr lang="tr-TR" dirty="0">
                <a:hlinkClick r:id="rId3"/>
              </a:rPr>
              <a:t>2016/26 Sayılı Genelge</a:t>
            </a:r>
            <a:endParaRPr lang="tr-TR" dirty="0"/>
          </a:p>
          <a:p>
            <a:pPr marL="0" indent="0">
              <a:buNone/>
            </a:pPr>
            <a:br>
              <a:rPr lang="tr-TR" dirty="0"/>
            </a:b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525DE167-C608-BF0C-ECA0-DF5F19B2F8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868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52946" y="335129"/>
            <a:ext cx="10928927" cy="1197552"/>
          </a:xfrm>
        </p:spPr>
        <p:txBody>
          <a:bodyPr/>
          <a:lstStyle/>
          <a:p>
            <a:r>
              <a:rPr lang="tr-TR" b="1" dirty="0">
                <a:solidFill>
                  <a:srgbClr val="00B050"/>
                </a:solidFill>
              </a:rPr>
              <a:t>BAĞKUR 5 PUANLIK PRİM İNDİRİMİ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353740"/>
            <a:ext cx="10515600" cy="4351338"/>
          </a:xfrm>
        </p:spPr>
        <p:txBody>
          <a:bodyPr/>
          <a:lstStyle/>
          <a:p>
            <a:pPr marL="0" marR="0" lvl="0" indent="0" algn="ctr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2022/TEMMUZ İLA ARALIK AYLARI İÇİN İNDİRİMDEN YARARLANILACAK TUTAR</a:t>
            </a:r>
          </a:p>
          <a:p>
            <a:pPr algn="ctr"/>
            <a:endParaRPr lang="tr-TR" b="1" dirty="0">
              <a:solidFill>
                <a:srgbClr val="FF0000"/>
              </a:solidFill>
            </a:endParaRPr>
          </a:p>
          <a:p>
            <a:pPr algn="ctr"/>
            <a:endParaRPr lang="tr-TR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097482"/>
              </p:ext>
            </p:extLst>
          </p:nvPr>
        </p:nvGraphicFramePr>
        <p:xfrm>
          <a:off x="1019464" y="1871822"/>
          <a:ext cx="10300854" cy="1806800"/>
        </p:xfrm>
        <a:graphic>
          <a:graphicData uri="http://schemas.openxmlformats.org/drawingml/2006/table">
            <a:tbl>
              <a:tblPr/>
              <a:tblGrid>
                <a:gridCol w="3433618">
                  <a:extLst>
                    <a:ext uri="{9D8B030D-6E8A-4147-A177-3AD203B41FA5}">
                      <a16:colId xmlns:a16="http://schemas.microsoft.com/office/drawing/2014/main" val="3413834112"/>
                    </a:ext>
                  </a:extLst>
                </a:gridCol>
                <a:gridCol w="3433618">
                  <a:extLst>
                    <a:ext uri="{9D8B030D-6E8A-4147-A177-3AD203B41FA5}">
                      <a16:colId xmlns:a16="http://schemas.microsoft.com/office/drawing/2014/main" val="2470720677"/>
                    </a:ext>
                  </a:extLst>
                </a:gridCol>
                <a:gridCol w="3433618">
                  <a:extLst>
                    <a:ext uri="{9D8B030D-6E8A-4147-A177-3AD203B41FA5}">
                      <a16:colId xmlns:a16="http://schemas.microsoft.com/office/drawing/2014/main" val="1274967374"/>
                    </a:ext>
                  </a:extLst>
                </a:gridCol>
              </a:tblGrid>
              <a:tr h="283809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tr-TR" b="1" dirty="0">
                          <a:solidFill>
                            <a:srgbClr val="0070C0"/>
                          </a:solidFill>
                          <a:effectLst/>
                        </a:rPr>
                        <a:t>SPEK ALT SINIRINDAN (6.471,00)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4068000"/>
                  </a:ext>
                </a:extLst>
              </a:tr>
              <a:tr h="709520"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Teşviksiz Tutar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Teşvik Tutarı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Teşvik Sonrası Tutar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6789825"/>
                  </a:ext>
                </a:extLst>
              </a:tr>
              <a:tr h="283809"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%34,50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effectLst/>
                        </a:rPr>
                        <a:t>% 5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effectLst/>
                        </a:rPr>
                        <a:t>%29,5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005224"/>
                  </a:ext>
                </a:extLst>
              </a:tr>
              <a:tr h="283809"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solidFill>
                            <a:srgbClr val="363636"/>
                          </a:solidFill>
                          <a:effectLst/>
                        </a:rPr>
                        <a:t>2.232,50 ₺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solidFill>
                            <a:srgbClr val="363636"/>
                          </a:solidFill>
                          <a:effectLst/>
                        </a:rPr>
                        <a:t>323,55₺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solidFill>
                            <a:srgbClr val="363636"/>
                          </a:solidFill>
                          <a:effectLst/>
                        </a:rPr>
                        <a:t>1.908,95₺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208008"/>
                  </a:ext>
                </a:extLst>
              </a:tr>
            </a:tbl>
          </a:graphicData>
        </a:graphic>
      </p:graphicFrame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789976"/>
              </p:ext>
            </p:extLst>
          </p:nvPr>
        </p:nvGraphicFramePr>
        <p:xfrm>
          <a:off x="1019464" y="3786565"/>
          <a:ext cx="10233891" cy="2026456"/>
        </p:xfrm>
        <a:graphic>
          <a:graphicData uri="http://schemas.openxmlformats.org/drawingml/2006/table">
            <a:tbl>
              <a:tblPr/>
              <a:tblGrid>
                <a:gridCol w="3411297">
                  <a:extLst>
                    <a:ext uri="{9D8B030D-6E8A-4147-A177-3AD203B41FA5}">
                      <a16:colId xmlns:a16="http://schemas.microsoft.com/office/drawing/2014/main" val="1392893150"/>
                    </a:ext>
                  </a:extLst>
                </a:gridCol>
                <a:gridCol w="3411297">
                  <a:extLst>
                    <a:ext uri="{9D8B030D-6E8A-4147-A177-3AD203B41FA5}">
                      <a16:colId xmlns:a16="http://schemas.microsoft.com/office/drawing/2014/main" val="226782431"/>
                    </a:ext>
                  </a:extLst>
                </a:gridCol>
                <a:gridCol w="3411297">
                  <a:extLst>
                    <a:ext uri="{9D8B030D-6E8A-4147-A177-3AD203B41FA5}">
                      <a16:colId xmlns:a16="http://schemas.microsoft.com/office/drawing/2014/main" val="977398889"/>
                    </a:ext>
                  </a:extLst>
                </a:gridCol>
              </a:tblGrid>
              <a:tr h="506614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tr-TR" b="1" dirty="0">
                          <a:solidFill>
                            <a:srgbClr val="0070C0"/>
                          </a:solidFill>
                          <a:effectLst/>
                        </a:rPr>
                        <a:t>SPEK ÜST SINIRINDAN (48.532,50)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839012"/>
                  </a:ext>
                </a:extLst>
              </a:tr>
              <a:tr h="506614"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Teşviksiz Tutar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Teşvik Tutarı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Teşvik Sonrası Tutar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5055826"/>
                  </a:ext>
                </a:extLst>
              </a:tr>
              <a:tr h="506614"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%34,50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effectLst/>
                        </a:rPr>
                        <a:t>%5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%29,5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6056508"/>
                  </a:ext>
                </a:extLst>
              </a:tr>
              <a:tr h="506614"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solidFill>
                            <a:srgbClr val="363636"/>
                          </a:solidFill>
                          <a:effectLst/>
                        </a:rPr>
                        <a:t>16.743,71₺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solidFill>
                            <a:srgbClr val="363636"/>
                          </a:solidFill>
                          <a:effectLst/>
                        </a:rPr>
                        <a:t>2.426,63₺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solidFill>
                            <a:srgbClr val="363636"/>
                          </a:solidFill>
                          <a:effectLst/>
                        </a:rPr>
                        <a:t>14.317,08 ₺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2700340"/>
                  </a:ext>
                </a:extLst>
              </a:tr>
            </a:tbl>
          </a:graphicData>
        </a:graphic>
      </p:graphicFrame>
      <p:pic>
        <p:nvPicPr>
          <p:cNvPr id="6" name="Resim 5">
            <a:extLst>
              <a:ext uri="{FF2B5EF4-FFF2-40B4-BE49-F238E27FC236}">
                <a16:creationId xmlns:a16="http://schemas.microsoft.com/office/drawing/2014/main" id="{EAF2ADA0-F0A0-5954-FBCA-5AB1E4D5AA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859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00B050"/>
                </a:solidFill>
              </a:rPr>
              <a:t>BAĞKUR 5 PUANLIK PRİM İNDİRİMİ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458155"/>
            <a:ext cx="10515600" cy="4351338"/>
          </a:xfrm>
        </p:spPr>
        <p:txBody>
          <a:bodyPr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YARARLANILACAK TEŞVİK TUTARI </a:t>
            </a:r>
            <a:r>
              <a:rPr lang="tr-TR" b="1" dirty="0">
                <a:solidFill>
                  <a:srgbClr val="0070C0"/>
                </a:solidFill>
              </a:rPr>
              <a:t>4/b (Tarım) </a:t>
            </a:r>
            <a:endParaRPr lang="tr-TR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216817"/>
              </p:ext>
            </p:extLst>
          </p:nvPr>
        </p:nvGraphicFramePr>
        <p:xfrm>
          <a:off x="838201" y="1934332"/>
          <a:ext cx="10515597" cy="1699492"/>
        </p:xfrm>
        <a:graphic>
          <a:graphicData uri="http://schemas.openxmlformats.org/drawingml/2006/table">
            <a:tbl>
              <a:tblPr/>
              <a:tblGrid>
                <a:gridCol w="3505199">
                  <a:extLst>
                    <a:ext uri="{9D8B030D-6E8A-4147-A177-3AD203B41FA5}">
                      <a16:colId xmlns:a16="http://schemas.microsoft.com/office/drawing/2014/main" val="3999229334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2287578425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1652326223"/>
                    </a:ext>
                  </a:extLst>
                </a:gridCol>
              </a:tblGrid>
              <a:tr h="424873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tr-TR" b="1" dirty="0">
                          <a:solidFill>
                            <a:srgbClr val="0070C0"/>
                          </a:solidFill>
                          <a:effectLst/>
                        </a:rPr>
                        <a:t>SPEK ALT SINIRINDAN (</a:t>
                      </a:r>
                      <a:r>
                        <a:rPr lang="tr-TR" b="1" dirty="0">
                          <a:solidFill>
                            <a:srgbClr val="0070C0"/>
                          </a:solidFill>
                        </a:rPr>
                        <a:t>119,25 TL x 28 = 3.339,00)</a:t>
                      </a:r>
                      <a:endParaRPr lang="tr-TR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9231941"/>
                  </a:ext>
                </a:extLst>
              </a:tr>
              <a:tr h="424873"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Teşviksiz Tutar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Teşvik Tutarı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Teşvik Sonrası Tutar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6995271"/>
                  </a:ext>
                </a:extLst>
              </a:tr>
              <a:tr h="424873"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%34,50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%5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%29,5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538423"/>
                  </a:ext>
                </a:extLst>
              </a:tr>
              <a:tr h="424873"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solidFill>
                            <a:srgbClr val="363636"/>
                          </a:solidFill>
                          <a:effectLst/>
                        </a:rPr>
                        <a:t>1.151,96 ₺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solidFill>
                            <a:srgbClr val="363636"/>
                          </a:solidFill>
                          <a:effectLst/>
                        </a:rPr>
                        <a:t>166,95₺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solidFill>
                            <a:srgbClr val="363636"/>
                          </a:solidFill>
                          <a:effectLst/>
                        </a:rPr>
                        <a:t>985,01₺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1985060"/>
                  </a:ext>
                </a:extLst>
              </a:tr>
            </a:tbl>
          </a:graphicData>
        </a:graphic>
      </p:graphicFrame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486068"/>
              </p:ext>
            </p:extLst>
          </p:nvPr>
        </p:nvGraphicFramePr>
        <p:xfrm>
          <a:off x="838199" y="3709554"/>
          <a:ext cx="10515600" cy="2024208"/>
        </p:xfrm>
        <a:graphic>
          <a:graphicData uri="http://schemas.openxmlformats.org/drawingml/2006/table">
            <a:tbl>
              <a:tblPr/>
              <a:tblGrid>
                <a:gridCol w="3505200">
                  <a:extLst>
                    <a:ext uri="{9D8B030D-6E8A-4147-A177-3AD203B41FA5}">
                      <a16:colId xmlns:a16="http://schemas.microsoft.com/office/drawing/2014/main" val="3617386625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488375245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509610136"/>
                    </a:ext>
                  </a:extLst>
                </a:gridCol>
              </a:tblGrid>
              <a:tr h="506052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tr-TR" b="1" dirty="0">
                          <a:solidFill>
                            <a:srgbClr val="0070C0"/>
                          </a:solidFill>
                          <a:effectLst/>
                        </a:rPr>
                        <a:t>SPEK ÜST SINIRINDAN (894,38 TL x 28 = 25.042,64 TL)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1559358"/>
                  </a:ext>
                </a:extLst>
              </a:tr>
              <a:tr h="506052"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Teşviksiz Tutar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effectLst/>
                        </a:rPr>
                        <a:t>Teşvik Tutarı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Teşvik Sonrası Tutar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6255427"/>
                  </a:ext>
                </a:extLst>
              </a:tr>
              <a:tr h="506052"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%34,50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effectLst/>
                        </a:rPr>
                        <a:t>%5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%29,5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1647671"/>
                  </a:ext>
                </a:extLst>
              </a:tr>
              <a:tr h="506052"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solidFill>
                            <a:srgbClr val="363636"/>
                          </a:solidFill>
                          <a:effectLst/>
                        </a:rPr>
                        <a:t>8.639,71₺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solidFill>
                            <a:srgbClr val="363636"/>
                          </a:solidFill>
                          <a:effectLst/>
                        </a:rPr>
                        <a:t>1.252,13₺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solidFill>
                            <a:srgbClr val="363636"/>
                          </a:solidFill>
                          <a:effectLst/>
                        </a:rPr>
                        <a:t>7.387,58₺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3971698"/>
                  </a:ext>
                </a:extLst>
              </a:tr>
            </a:tbl>
          </a:graphicData>
        </a:graphic>
      </p:graphicFrame>
      <p:pic>
        <p:nvPicPr>
          <p:cNvPr id="6" name="Resim 5">
            <a:extLst>
              <a:ext uri="{FF2B5EF4-FFF2-40B4-BE49-F238E27FC236}">
                <a16:creationId xmlns:a16="http://schemas.microsoft.com/office/drawing/2014/main" id="{10266F22-4AEB-5B07-03A2-536F83E661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9408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7985</TotalTime>
  <Words>252</Words>
  <Application>Microsoft Office PowerPoint</Application>
  <PresentationFormat>Geniş ekran</PresentationFormat>
  <Paragraphs>60</Paragraphs>
  <Slides>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Teması</vt:lpstr>
      <vt:lpstr>BAĞKUR 5 PUANLIK PRİM İNDİRİMİ</vt:lpstr>
      <vt:lpstr>BAĞKUR 5 PUANLIK PRİM İNDİRİMİ</vt:lpstr>
      <vt:lpstr>BAĞKUR 5 PUANLIK PRİM İNDİRİMİ</vt:lpstr>
      <vt:lpstr>BAĞKUR 5 PUANLIK PRİM İNDİRİMİ</vt:lpstr>
      <vt:lpstr>BAĞKUR 5 PUANLIK PRİM İNDİRİMİ</vt:lpstr>
      <vt:lpstr>BAĞKUR 5 PUANLIK PRİM İNDİRİMİ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 PUANLIK PRİM İNDİRİMİ(05510)</dc:title>
  <dc:creator>Ömer Demirci</dc:creator>
  <cp:lastModifiedBy>Eyup Sabri Demirci</cp:lastModifiedBy>
  <cp:revision>336</cp:revision>
  <dcterms:created xsi:type="dcterms:W3CDTF">2020-03-17T08:40:25Z</dcterms:created>
  <dcterms:modified xsi:type="dcterms:W3CDTF">2022-11-28T17:27:12Z</dcterms:modified>
</cp:coreProperties>
</file>