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16" r:id="rId2"/>
    <p:sldId id="279" r:id="rId3"/>
    <p:sldId id="280" r:id="rId4"/>
    <p:sldId id="401" r:id="rId5"/>
    <p:sldId id="402" r:id="rId6"/>
    <p:sldId id="281" r:id="rId7"/>
    <p:sldId id="282" r:id="rId8"/>
    <p:sldId id="411" r:id="rId9"/>
    <p:sldId id="412" r:id="rId10"/>
    <p:sldId id="286" r:id="rId11"/>
    <p:sldId id="414" r:id="rId12"/>
    <p:sldId id="415" r:id="rId13"/>
    <p:sldId id="413" r:id="rId14"/>
    <p:sldId id="284" r:id="rId15"/>
    <p:sldId id="403" r:id="rId1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9" autoAdjust="0"/>
    <p:restoredTop sz="94660"/>
  </p:normalViewPr>
  <p:slideViewPr>
    <p:cSldViewPr snapToGrid="0">
      <p:cViewPr varScale="1">
        <p:scale>
          <a:sx n="96" d="100"/>
          <a:sy n="96" d="100"/>
        </p:scale>
        <p:origin x="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29.11.2022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9589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29.11.2022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2070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29.11.2022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355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29.11.2022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0137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29.11.2022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183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29.11.2022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4578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29.11.2022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2549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29.11.2022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9236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29.11.2022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7276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29.11.2022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3564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E279-0740-4694-AD05-34196027A6C8}" type="datetimeFigureOut">
              <a:rPr lang="tr-TR" smtClean="0"/>
              <a:t>29.11.2022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4600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DE279-0740-4694-AD05-34196027A6C8}" type="datetimeFigureOut">
              <a:rPr lang="tr-TR" smtClean="0"/>
              <a:t>29.11.2022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7B86A-5618-472A-9C31-B0379FCAC07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2053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destekal.gov.tr/dokumanlar/2009-149.pdf" TargetMode="External"/><Relationship Id="rId2" Type="http://schemas.openxmlformats.org/officeDocument/2006/relationships/hyperlink" Target="http://www.mevzuat.gov.tr/MevzuatMetin/1.5.4447.pdf#page=5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accent2"/>
                </a:solidFill>
              </a:rPr>
              <a:t>İŞSİZLİK ÖDENEĞİ ALMAKTA OLANLAR (15921)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tr-TR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«…5510 sayılı Kanunun 81 inci maddesinde sayılan ve 82 </a:t>
            </a:r>
            <a:r>
              <a:rPr lang="tr-TR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nci</a:t>
            </a:r>
            <a:r>
              <a:rPr lang="tr-TR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maddesi uyarınca belirlenen </a:t>
            </a:r>
            <a:r>
              <a:rPr lang="tr-TR" b="0" i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</a:rPr>
              <a:t>prime esas kazanç alt sınırı üzerinden hesaplanan kısa vadeli sigorta primi tutarının yüzde biri olmak üzere işçi ve işveren payı sigorta primleri ile genel sağlık sigortası primi</a:t>
            </a:r>
            <a:r>
              <a:rPr lang="tr-TR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kalan işsizlik ödeneği süresince Fondan karşılanır. »</a:t>
            </a:r>
          </a:p>
          <a:p>
            <a:pPr lvl="0"/>
            <a:r>
              <a:rPr lang="tr-TR" dirty="0">
                <a:solidFill>
                  <a:srgbClr val="000000"/>
                </a:solidFill>
                <a:latin typeface="Times New Roman" panose="02020603050405020304" pitchFamily="18" charset="0"/>
              </a:rPr>
              <a:t>4447/50. madde</a:t>
            </a:r>
            <a:endParaRPr lang="tr-TR" dirty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3C2D9FC4-6B36-9503-70B6-EB8FF62AC9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2719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accent2"/>
                </a:solidFill>
              </a:rPr>
              <a:t>İŞSİZLİK ÖDENEĞİ ALMAKTA OLANLAR (15921)</a:t>
            </a:r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84034" y="1770541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YARARLANILACAK TEŞVİK TUTARI</a:t>
            </a:r>
            <a:endParaRPr lang="tr-TR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r-TR" dirty="0"/>
              <a:t>Kapsama giren sigortalıların, prime tabi tutulacak kazançlarının 5510 sayılı Kanunun 82 </a:t>
            </a:r>
            <a:r>
              <a:rPr lang="tr-TR" dirty="0" err="1"/>
              <a:t>nci</a:t>
            </a:r>
            <a:r>
              <a:rPr lang="tr-TR" dirty="0"/>
              <a:t> maddesi uyarınca belirlenen </a:t>
            </a:r>
            <a:r>
              <a:rPr lang="tr-TR" b="1" u="sng" dirty="0"/>
              <a:t>prime esas kazanç alt sınırı üzerinden </a:t>
            </a:r>
            <a:r>
              <a:rPr lang="tr-TR" dirty="0"/>
              <a:t>tahakkuk eden, </a:t>
            </a:r>
          </a:p>
          <a:p>
            <a:r>
              <a:rPr lang="tr-TR" dirty="0"/>
              <a:t> Kısa vadeli sigorta kolları priminin 1 puanlık kısmı, </a:t>
            </a:r>
          </a:p>
          <a:p>
            <a:r>
              <a:rPr lang="tr-TR" dirty="0"/>
              <a:t> Malullük yaşlılık ve ölüm sigortası priminin tamamı, </a:t>
            </a:r>
          </a:p>
          <a:p>
            <a:r>
              <a:rPr lang="tr-TR" dirty="0"/>
              <a:t> Genel sağlık sigortası priminin tamamı, </a:t>
            </a:r>
          </a:p>
          <a:p>
            <a:pPr marL="0" indent="0">
              <a:buNone/>
            </a:pPr>
            <a:r>
              <a:rPr lang="tr-TR" dirty="0"/>
              <a:t>İşsizlik Sigortası Fonundan karşılanacaktır. (İşsizlik sigortası primleri hariç= %33,5)</a:t>
            </a:r>
          </a:p>
          <a:p>
            <a:pPr marL="0" indent="0">
              <a:buNone/>
            </a:pPr>
            <a:r>
              <a:rPr lang="tr-TR" dirty="0"/>
              <a:t>Maddede yer alan «</a:t>
            </a:r>
            <a:r>
              <a:rPr lang="tr-TR" i="1" dirty="0"/>
              <a:t>Bu maddeyle düzenlenen destek unsurundan diğer ilgili mevzuat uyarınca ayrıca yararlanmakta olan işverenler; aynı dönem için ve mükerrer olarak bu destek unsurundan yararlanamaz</a:t>
            </a:r>
            <a:r>
              <a:rPr lang="tr-TR" dirty="0"/>
              <a:t>.» hükmü doğrultusunda teşvik içinde ayrıca 5 puanlık indirim uygulanmaz.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FADFDEA6-3A47-C7CE-01FB-B3BDA933C3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728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accent2"/>
                </a:solidFill>
              </a:rPr>
              <a:t>İŞSİZLİK ÖDENEĞİ ALMAKTA OLANLAR (15921)</a:t>
            </a:r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84034" y="1770541"/>
            <a:ext cx="10515600" cy="4351338"/>
          </a:xfrm>
        </p:spPr>
        <p:txBody>
          <a:bodyPr>
            <a:normAutofit/>
          </a:bodyPr>
          <a:lstStyle/>
          <a:p>
            <a:r>
              <a:rPr lang="tr-TR" dirty="0"/>
              <a:t>Sigortalının en son çalıştığı işverene ait olmakla birlikte farklı bir işyeri dosyasından işe giriş bildirgesi verilmesi halinde prim teşvikinden yararlanılabilecektir.</a:t>
            </a:r>
          </a:p>
          <a:p>
            <a:r>
              <a:rPr lang="tr-TR" dirty="0"/>
              <a:t>Sigortalının işsizlik ödeneğinden yararlanmakta iken birden fazla işyerinde çalışmaya başlaması halinde prim teşvikinden ilk defa işe girdiği işyeri işverenince yararlanılabilecektir.</a:t>
            </a:r>
          </a:p>
          <a:p>
            <a:r>
              <a:rPr lang="tr-TR" dirty="0"/>
              <a:t>Sigortalının işsizlik ödeneği alma süresi içinde işyerinden ayrılıp başka bir işyerinde çalışmaya başlaması halinde yeni işveren prim teşvikinden kalan süre çerçevesinde yararlanabilecektir.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2D0DCB5F-59D2-416D-6F49-2ED546916F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494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accent2"/>
                </a:solidFill>
              </a:rPr>
              <a:t>İŞSİZLİK ÖDENEĞİ ALMAKTA OLANLAR (15921)</a:t>
            </a:r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84034" y="1770541"/>
            <a:ext cx="10515600" cy="4351338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ALT İŞVERENİ BULUNAN İŞYERLERLERİNDE ORTALAMA SİGORTALI SAYISININ HESABI</a:t>
            </a:r>
          </a:p>
          <a:p>
            <a:pPr algn="just"/>
            <a:r>
              <a:rPr lang="tr-TR" dirty="0">
                <a:solidFill>
                  <a:srgbClr val="000000"/>
                </a:solidFill>
                <a:latin typeface="Times New Roman" panose="02020603050405020304" pitchFamily="18" charset="0"/>
              </a:rPr>
              <a:t>Alt işverenleri bulunan işyerlerinde, yeni işe alınan sigortalıların, ortalama sigortalı sayısına ilave olarak işe alınıp alınmadığı hususu, işe alındıkları tarihten önceki aydan başlanarak, son altı aylık dönemde </a:t>
            </a:r>
            <a:r>
              <a:rPr lang="tr-TR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gerek asıl işveren, gerekse alt işverenler tarafından verilmiş olan aylık prim ve hizmet belgelerindeki</a:t>
            </a:r>
            <a:r>
              <a:rPr lang="tr-TR" dirty="0">
                <a:solidFill>
                  <a:srgbClr val="000000"/>
                </a:solidFill>
                <a:latin typeface="Times New Roman" panose="02020603050405020304" pitchFamily="18" charset="0"/>
              </a:rPr>
              <a:t> ortalama sigortalı sayısına bakılarak tespit edilecektir.</a:t>
            </a:r>
            <a:endParaRPr lang="tr-TR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br>
              <a:rPr lang="tr-TR" dirty="0"/>
            </a:br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1C932F6C-1351-467A-B010-A3AC7BC140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1395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accent2"/>
                </a:solidFill>
              </a:rPr>
              <a:t>İŞSİZLİK ÖDENEĞİ ALMAKTA OLANLAR (15921)</a:t>
            </a:r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Mevzuat Düzenlemeleri:</a:t>
            </a:r>
          </a:p>
          <a:p>
            <a:r>
              <a:rPr lang="tr-TR" dirty="0">
                <a:hlinkClick r:id="rId2"/>
              </a:rPr>
              <a:t>4447 sayılı Kanun 50. Madde</a:t>
            </a:r>
            <a:endParaRPr lang="tr-TR" dirty="0"/>
          </a:p>
          <a:p>
            <a:r>
              <a:rPr lang="tr-TR" dirty="0">
                <a:hlinkClick r:id="rId3"/>
              </a:rPr>
              <a:t>2009/149 Sayılı Genelge</a:t>
            </a:r>
            <a:endParaRPr lang="tr-TR" dirty="0"/>
          </a:p>
          <a:p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FB1E27F4-6297-B9A4-64AF-2A75898C35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711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accent2"/>
                </a:solidFill>
              </a:rPr>
              <a:t>İŞSİZLİK ÖDENEĞİ ALMAKTA OLANLAR (15921)</a:t>
            </a:r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487055"/>
            <a:ext cx="10515600" cy="4689908"/>
          </a:xfr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2022/TEMMUZ İLA ARALIK AYLARI İÇİNDE TEŞVİKTEN YARARLANILACAK TUTAR</a:t>
            </a:r>
            <a:endParaRPr lang="tr-TR" dirty="0">
              <a:solidFill>
                <a:srgbClr val="FF0000"/>
              </a:solidFill>
            </a:endParaRPr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264775"/>
              </p:ext>
            </p:extLst>
          </p:nvPr>
        </p:nvGraphicFramePr>
        <p:xfrm>
          <a:off x="1690253" y="1981489"/>
          <a:ext cx="8811492" cy="1727055"/>
        </p:xfrm>
        <a:graphic>
          <a:graphicData uri="http://schemas.openxmlformats.org/drawingml/2006/table">
            <a:tbl>
              <a:tblPr/>
              <a:tblGrid>
                <a:gridCol w="2937164">
                  <a:extLst>
                    <a:ext uri="{9D8B030D-6E8A-4147-A177-3AD203B41FA5}">
                      <a16:colId xmlns:a16="http://schemas.microsoft.com/office/drawing/2014/main" val="869484484"/>
                    </a:ext>
                  </a:extLst>
                </a:gridCol>
                <a:gridCol w="2937164">
                  <a:extLst>
                    <a:ext uri="{9D8B030D-6E8A-4147-A177-3AD203B41FA5}">
                      <a16:colId xmlns:a16="http://schemas.microsoft.com/office/drawing/2014/main" val="2665835118"/>
                    </a:ext>
                  </a:extLst>
                </a:gridCol>
                <a:gridCol w="2937164">
                  <a:extLst>
                    <a:ext uri="{9D8B030D-6E8A-4147-A177-3AD203B41FA5}">
                      <a16:colId xmlns:a16="http://schemas.microsoft.com/office/drawing/2014/main" val="2682751239"/>
                    </a:ext>
                  </a:extLst>
                </a:gridCol>
              </a:tblGrid>
              <a:tr h="28576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SPEK ALT SINIRINDAN (6.471,00 TL)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3633346"/>
                  </a:ext>
                </a:extLst>
              </a:tr>
              <a:tr h="629775"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effectLst/>
                        </a:rPr>
                        <a:t>Teşviksiz Tutar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effectLst/>
                        </a:rPr>
                        <a:t>Teşvik Tutarı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effectLst/>
                        </a:rPr>
                        <a:t>Teşvik Sonrası Tutar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707620"/>
                  </a:ext>
                </a:extLst>
              </a:tr>
              <a:tr h="285760"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%37,50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effectLst/>
                        </a:rPr>
                        <a:t>(Asgari Ücret X %33,50)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%4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977699"/>
                  </a:ext>
                </a:extLst>
              </a:tr>
              <a:tr h="285760"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solidFill>
                            <a:srgbClr val="363636"/>
                          </a:solidFill>
                          <a:effectLst/>
                        </a:rPr>
                        <a:t>2.426,63 ₺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solidFill>
                            <a:srgbClr val="363636"/>
                          </a:solidFill>
                          <a:effectLst/>
                        </a:rPr>
                        <a:t>2.167,79 ₺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solidFill>
                            <a:srgbClr val="363636"/>
                          </a:solidFill>
                          <a:effectLst/>
                        </a:rPr>
                        <a:t>258,84 ₺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2714961"/>
                  </a:ext>
                </a:extLst>
              </a:tr>
            </a:tbl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54332"/>
              </p:ext>
            </p:extLst>
          </p:nvPr>
        </p:nvGraphicFramePr>
        <p:xfrm>
          <a:off x="1690253" y="3924596"/>
          <a:ext cx="8811492" cy="1811756"/>
        </p:xfrm>
        <a:graphic>
          <a:graphicData uri="http://schemas.openxmlformats.org/drawingml/2006/table">
            <a:tbl>
              <a:tblPr/>
              <a:tblGrid>
                <a:gridCol w="2937164">
                  <a:extLst>
                    <a:ext uri="{9D8B030D-6E8A-4147-A177-3AD203B41FA5}">
                      <a16:colId xmlns:a16="http://schemas.microsoft.com/office/drawing/2014/main" val="3832489878"/>
                    </a:ext>
                  </a:extLst>
                </a:gridCol>
                <a:gridCol w="2937164">
                  <a:extLst>
                    <a:ext uri="{9D8B030D-6E8A-4147-A177-3AD203B41FA5}">
                      <a16:colId xmlns:a16="http://schemas.microsoft.com/office/drawing/2014/main" val="3498991372"/>
                    </a:ext>
                  </a:extLst>
                </a:gridCol>
                <a:gridCol w="2937164">
                  <a:extLst>
                    <a:ext uri="{9D8B030D-6E8A-4147-A177-3AD203B41FA5}">
                      <a16:colId xmlns:a16="http://schemas.microsoft.com/office/drawing/2014/main" val="642924534"/>
                    </a:ext>
                  </a:extLst>
                </a:gridCol>
              </a:tblGrid>
              <a:tr h="452939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SPEK ÜST SINIRINDAN (48.532,50 TL)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1830586"/>
                  </a:ext>
                </a:extLst>
              </a:tr>
              <a:tr h="452939"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Teşviksiz Tutar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Teşvik Tutarı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Teşvik Sonrası Tutar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215176"/>
                  </a:ext>
                </a:extLst>
              </a:tr>
              <a:tr h="452939">
                <a:tc>
                  <a:txBody>
                    <a:bodyPr/>
                    <a:lstStyle/>
                    <a:p>
                      <a:pPr algn="ctr" fontAlgn="t"/>
                      <a:r>
                        <a:rPr lang="tr-TR">
                          <a:effectLst/>
                        </a:rPr>
                        <a:t>%37,50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effectLst/>
                        </a:rPr>
                        <a:t>(Asgari Ücret X % 33,5)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tr-TR" dirty="0"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7115918"/>
                  </a:ext>
                </a:extLst>
              </a:tr>
              <a:tr h="452939"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solidFill>
                            <a:srgbClr val="363636"/>
                          </a:solidFill>
                          <a:effectLst/>
                        </a:rPr>
                        <a:t>18.199,69₺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solidFill>
                            <a:srgbClr val="363636"/>
                          </a:solidFill>
                          <a:effectLst/>
                        </a:rPr>
                        <a:t>2.167,79 ₺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r-TR" dirty="0">
                          <a:solidFill>
                            <a:srgbClr val="363636"/>
                          </a:solidFill>
                          <a:effectLst/>
                        </a:rPr>
                        <a:t>16.031,90 ₺</a:t>
                      </a:r>
                    </a:p>
                  </a:txBody>
                  <a:tcPr>
                    <a:lnL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524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7085326"/>
                  </a:ext>
                </a:extLst>
              </a:tr>
            </a:tbl>
          </a:graphicData>
        </a:graphic>
      </p:graphicFrame>
      <p:pic>
        <p:nvPicPr>
          <p:cNvPr id="6" name="Resim 5">
            <a:extLst>
              <a:ext uri="{FF2B5EF4-FFF2-40B4-BE49-F238E27FC236}">
                <a16:creationId xmlns:a16="http://schemas.microsoft.com/office/drawing/2014/main" id="{18BCC632-96BA-E561-4F03-0D69273CAD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3171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chemeClr val="accent2"/>
                </a:solidFill>
              </a:rPr>
              <a:t>       SİGORTA PRİM TEŞVİKLERİ 05510</a:t>
            </a:r>
            <a:br>
              <a:rPr lang="tr-TR" dirty="0">
                <a:solidFill>
                  <a:schemeClr val="accent2"/>
                </a:solidFill>
              </a:rPr>
            </a:br>
            <a:endParaRPr lang="tr-TR" dirty="0">
              <a:solidFill>
                <a:schemeClr val="accent2"/>
              </a:solidFill>
            </a:endParaRP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6477573"/>
              </p:ext>
            </p:extLst>
          </p:nvPr>
        </p:nvGraphicFramePr>
        <p:xfrm>
          <a:off x="1586388" y="1027907"/>
          <a:ext cx="8335279" cy="54649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20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4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7009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000" b="1" i="0" u="sng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İŞSİZLİK ÖDENEĞİ ALANLAR</a:t>
                      </a:r>
                    </a:p>
                  </a:txBody>
                  <a:tcPr marL="8808" marR="8808" marT="88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000" b="1" i="0" u="sng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ARANILAN</a:t>
                      </a:r>
                      <a:r>
                        <a:rPr lang="tr-TR" sz="1000" b="1" i="0" u="sng" strike="noStrike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ŞARTLAR</a:t>
                      </a:r>
                      <a:endParaRPr lang="tr-TR" sz="1000" b="1" i="0" u="sng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08" marR="8808" marT="8808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009">
                <a:tc>
                  <a:txBody>
                    <a:bodyPr/>
                    <a:lstStyle/>
                    <a:p>
                      <a:pPr algn="l" fontAlgn="ctr"/>
                      <a:r>
                        <a:rPr lang="tr-TR" sz="1000" u="none" strike="noStrike" dirty="0">
                          <a:effectLst/>
                        </a:rPr>
                        <a:t>SEÇİLECEK</a:t>
                      </a:r>
                      <a:r>
                        <a:rPr lang="tr-TR" sz="1000" u="none" strike="noStrike" baseline="0" dirty="0">
                          <a:effectLst/>
                        </a:rPr>
                        <a:t> </a:t>
                      </a:r>
                      <a:r>
                        <a:rPr lang="tr-TR" sz="1000" u="none" strike="noStrike" dirty="0">
                          <a:effectLst/>
                        </a:rPr>
                        <a:t>KANUN NUMARASI</a:t>
                      </a:r>
                      <a:endParaRPr lang="tr-TR" sz="10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275" marR="8808" marT="8808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15921</a:t>
                      </a:r>
                    </a:p>
                  </a:txBody>
                  <a:tcPr marL="79275" marR="8808" marT="8808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00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u="none" strike="noStrike" dirty="0">
                          <a:effectLst/>
                        </a:rPr>
                        <a:t>5 PUAN İNDİRİMİ İLE BİRLİKTE UYGULANMA</a:t>
                      </a:r>
                      <a:endParaRPr lang="tr-TR" sz="10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275" marR="8808" marT="8808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HAYIR</a:t>
                      </a:r>
                    </a:p>
                  </a:txBody>
                  <a:tcPr marL="79275" marR="8808" marT="8808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009">
                <a:tc>
                  <a:txBody>
                    <a:bodyPr/>
                    <a:lstStyle/>
                    <a:p>
                      <a:pPr algn="l" fontAlgn="ctr"/>
                      <a:r>
                        <a:rPr lang="tr-TR" sz="1000" u="none" strike="noStrike" dirty="0">
                          <a:effectLst/>
                        </a:rPr>
                        <a:t>ÖDEME VADESİ GEÇMİŞ BORCUN BULUNMAMA SARTI</a:t>
                      </a:r>
                      <a:endParaRPr lang="tr-TR" sz="10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275" marR="8808" marT="8808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HAYIR</a:t>
                      </a:r>
                    </a:p>
                  </a:txBody>
                  <a:tcPr marL="79275" marR="8808" marT="8808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7009">
                <a:tc>
                  <a:txBody>
                    <a:bodyPr/>
                    <a:lstStyle/>
                    <a:p>
                      <a:pPr algn="l" fontAlgn="ctr"/>
                      <a:r>
                        <a:rPr lang="tr-TR" sz="1000" u="none" strike="noStrike" dirty="0">
                          <a:effectLst/>
                        </a:rPr>
                        <a:t>PRİMLERİN SÜRESİ İÇİNDE ÖDENME ŞARTI</a:t>
                      </a:r>
                      <a:endParaRPr lang="tr-TR" sz="10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275" marR="8808" marT="8808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EVET</a:t>
                      </a:r>
                    </a:p>
                  </a:txBody>
                  <a:tcPr marL="79275" marR="8808" marT="8808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7009">
                <a:tc>
                  <a:txBody>
                    <a:bodyPr/>
                    <a:lstStyle/>
                    <a:p>
                      <a:pPr algn="l" fontAlgn="ctr"/>
                      <a:r>
                        <a:rPr lang="tr-TR" sz="1000" u="none" strike="noStrike" dirty="0">
                          <a:effectLst/>
                        </a:rPr>
                        <a:t>MUHSGK’NINSÜRESİ İÇİNDE VERİLME</a:t>
                      </a:r>
                      <a:r>
                        <a:rPr lang="tr-TR" sz="1000" u="none" strike="noStrike" baseline="0" dirty="0">
                          <a:effectLst/>
                        </a:rPr>
                        <a:t> ŞARTI</a:t>
                      </a:r>
                      <a:endParaRPr lang="tr-TR" sz="10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275" marR="8808" marT="8808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EVET</a:t>
                      </a:r>
                    </a:p>
                  </a:txBody>
                  <a:tcPr marL="79275" marR="8808" marT="8808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4617">
                <a:tc>
                  <a:txBody>
                    <a:bodyPr/>
                    <a:lstStyle/>
                    <a:p>
                      <a:pPr algn="l" fontAlgn="ctr"/>
                      <a:r>
                        <a:rPr lang="tr-TR" sz="1000" b="1" i="0" u="none" strike="noStrike" dirty="0">
                          <a:solidFill>
                            <a:schemeClr val="lt1"/>
                          </a:solidFill>
                          <a:effectLst/>
                          <a:latin typeface="+mn-lt"/>
                        </a:rPr>
                        <a:t>SİGORTALININ</a:t>
                      </a:r>
                      <a:r>
                        <a:rPr lang="tr-TR" sz="1000" b="1" i="0" u="none" strike="noStrike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</a:rPr>
                        <a:t> İŞE  ALINDIĞI TARİHTEN ÖNCE İŞSİZ OLMA ŞARTI</a:t>
                      </a:r>
                      <a:endParaRPr lang="tr-TR" sz="10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275" marR="8808" marT="8808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HAYIR</a:t>
                      </a:r>
                    </a:p>
                  </a:txBody>
                  <a:tcPr marL="79275" marR="8808" marT="8808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4617">
                <a:tc>
                  <a:txBody>
                    <a:bodyPr/>
                    <a:lstStyle/>
                    <a:p>
                      <a:pPr algn="l" fontAlgn="ctr"/>
                      <a:r>
                        <a:rPr lang="tr-TR" sz="1000" u="none" strike="noStrike" dirty="0">
                          <a:effectLst/>
                        </a:rPr>
                        <a:t>SİGORTALININ ORTALAMAYA İLAVE OLMA ŞARTI</a:t>
                      </a:r>
                      <a:endParaRPr lang="tr-TR" sz="10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275" marR="8808" marT="8808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SİGORTALININ İŞE ALINDIĞI AYDAN ÖNCEKİ 6 AYDAKİ SİGORTALI SAYISINA İLAVE OLMASI GEREKİR.</a:t>
                      </a:r>
                    </a:p>
                  </a:txBody>
                  <a:tcPr marL="79275" marR="8808" marT="8808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7009">
                <a:tc>
                  <a:txBody>
                    <a:bodyPr/>
                    <a:lstStyle/>
                    <a:p>
                      <a:pPr algn="l" fontAlgn="ctr"/>
                      <a:r>
                        <a:rPr lang="tr-TR" sz="1000" u="none" strike="noStrike" dirty="0">
                          <a:effectLst/>
                        </a:rPr>
                        <a:t>SİGORTALININ İŞKUR’A KAYITLI OLMA ŞARTI</a:t>
                      </a:r>
                      <a:endParaRPr lang="tr-TR" sz="10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275" marR="8808" marT="8808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İŞSİZLİK ÖDENEĞİ ALIYOR OLMASI GEREKİR</a:t>
                      </a:r>
                    </a:p>
                  </a:txBody>
                  <a:tcPr marL="79275" marR="8808" marT="8808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7009">
                <a:tc>
                  <a:txBody>
                    <a:bodyPr/>
                    <a:lstStyle/>
                    <a:p>
                      <a:pPr algn="l" fontAlgn="ctr"/>
                      <a:r>
                        <a:rPr lang="tr-TR" sz="1000" u="none" strike="noStrike" dirty="0">
                          <a:effectLst/>
                        </a:rPr>
                        <a:t>18  YAŞ ALTI SİGORTALI</a:t>
                      </a:r>
                      <a:r>
                        <a:rPr lang="tr-TR" sz="1000" u="none" strike="noStrike" baseline="0" dirty="0">
                          <a:effectLst/>
                        </a:rPr>
                        <a:t> İÇİN YARARLANMA ŞARTI</a:t>
                      </a:r>
                      <a:endParaRPr lang="tr-TR" sz="10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275" marR="8808" marT="8808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YARARLANIR</a:t>
                      </a:r>
                    </a:p>
                  </a:txBody>
                  <a:tcPr marL="79275" marR="8808" marT="8808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34617">
                <a:tc>
                  <a:txBody>
                    <a:bodyPr/>
                    <a:lstStyle/>
                    <a:p>
                      <a:pPr algn="l" fontAlgn="ctr"/>
                      <a:r>
                        <a:rPr lang="tr-TR" sz="1000" u="none" strike="noStrike" dirty="0">
                          <a:effectLst/>
                        </a:rPr>
                        <a:t>KAYITDIŞI SİGORTALI YASAKLAMA</a:t>
                      </a:r>
                      <a:endParaRPr lang="tr-TR" sz="10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275" marR="8808" marT="8808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HAYIR</a:t>
                      </a:r>
                    </a:p>
                  </a:txBody>
                  <a:tcPr marL="79275" marR="8808" marT="8808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7009">
                <a:tc>
                  <a:txBody>
                    <a:bodyPr/>
                    <a:lstStyle/>
                    <a:p>
                      <a:pPr algn="l" fontAlgn="ctr"/>
                      <a:r>
                        <a:rPr lang="tr-TR" sz="1000" u="none" strike="noStrike" dirty="0">
                          <a:effectLst/>
                        </a:rPr>
                        <a:t>SAHTE SİGORTALI YASAKLAMA</a:t>
                      </a:r>
                      <a:endParaRPr lang="tr-TR" sz="10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275" marR="8808" marT="8808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HAYIR</a:t>
                      </a:r>
                    </a:p>
                  </a:txBody>
                  <a:tcPr marL="79275" marR="8808" marT="8808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700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u="none" strike="noStrike" dirty="0">
                          <a:effectLst/>
                        </a:rPr>
                        <a:t>YARARLANILACAK TEŞVİKİN</a:t>
                      </a:r>
                      <a:r>
                        <a:rPr lang="tr-TR" sz="1000" u="none" strike="noStrike" baseline="0" dirty="0">
                          <a:effectLst/>
                        </a:rPr>
                        <a:t> HESAPLANMA ŞEKLİ</a:t>
                      </a:r>
                      <a:endParaRPr lang="tr-TR" sz="10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275" marR="8808" marT="8808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ASGARİ ÜCRET</a:t>
                      </a:r>
                      <a:r>
                        <a:rPr lang="tr-TR" sz="1000" b="1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X </a:t>
                      </a:r>
                      <a:r>
                        <a:rPr lang="tr-TR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33,5 / 100</a:t>
                      </a:r>
                    </a:p>
                  </a:txBody>
                  <a:tcPr marL="79275" marR="8808" marT="8808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7009">
                <a:tc>
                  <a:txBody>
                    <a:bodyPr/>
                    <a:lstStyle/>
                    <a:p>
                      <a:pPr algn="l" fontAlgn="ctr"/>
                      <a:r>
                        <a:rPr lang="tr-TR" sz="1000" u="none" strike="noStrike" dirty="0">
                          <a:effectLst/>
                        </a:rPr>
                        <a:t>30 GÜNLÜK </a:t>
                      </a:r>
                      <a:r>
                        <a:rPr lang="tr-TR" sz="1000" u="sng" strike="noStrike" dirty="0">
                          <a:effectLst/>
                        </a:rPr>
                        <a:t>ALT SINIR </a:t>
                      </a:r>
                      <a:r>
                        <a:rPr lang="tr-TR" sz="1000" u="none" strike="noStrike" dirty="0">
                          <a:effectLst/>
                        </a:rPr>
                        <a:t>ÜZERİNDEN</a:t>
                      </a:r>
                      <a:r>
                        <a:rPr lang="tr-TR" sz="1000" u="none" strike="noStrike" baseline="0" dirty="0">
                          <a:effectLst/>
                        </a:rPr>
                        <a:t> YARARLANILACA</a:t>
                      </a:r>
                      <a:r>
                        <a:rPr lang="tr-TR" sz="1000" u="none" strike="noStrike" dirty="0">
                          <a:effectLst/>
                        </a:rPr>
                        <a:t>K TEŞVİK TUTARI</a:t>
                      </a:r>
                      <a:endParaRPr lang="tr-TR" sz="10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275" marR="8808" marT="8808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6.471,00 X 33,5 / 100 = 2.167,79 TL</a:t>
                      </a:r>
                    </a:p>
                  </a:txBody>
                  <a:tcPr marL="79275" marR="8808" marT="8808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700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u="none" strike="noStrike" dirty="0">
                          <a:effectLst/>
                        </a:rPr>
                        <a:t>30 GÜNLÜK </a:t>
                      </a:r>
                      <a:r>
                        <a:rPr lang="tr-TR" sz="1000" u="sng" strike="noStrike" dirty="0">
                          <a:effectLst/>
                        </a:rPr>
                        <a:t>ÜST SINIR </a:t>
                      </a:r>
                      <a:r>
                        <a:rPr lang="tr-TR" sz="1000" u="none" strike="noStrike" dirty="0">
                          <a:effectLst/>
                        </a:rPr>
                        <a:t>ÜZERİNDEN</a:t>
                      </a:r>
                      <a:r>
                        <a:rPr lang="tr-TR" sz="1000" u="none" strike="noStrike" baseline="0" dirty="0">
                          <a:effectLst/>
                        </a:rPr>
                        <a:t> YARARLANILACA</a:t>
                      </a:r>
                      <a:r>
                        <a:rPr lang="tr-TR" sz="1000" u="none" strike="noStrike" dirty="0">
                          <a:effectLst/>
                        </a:rPr>
                        <a:t>K TEŞVİK TUTARI </a:t>
                      </a:r>
                      <a:endParaRPr lang="tr-TR" sz="10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275" marR="8808" marT="88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6.471,00 X 33,5 / 100 = 2.167,79 TL</a:t>
                      </a:r>
                      <a:endParaRPr kumimoji="0" lang="tr-TR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9275" marR="8808" marT="8808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7009">
                <a:tc>
                  <a:txBody>
                    <a:bodyPr/>
                    <a:lstStyle/>
                    <a:p>
                      <a:pPr algn="l" fontAlgn="ctr"/>
                      <a:r>
                        <a:rPr lang="tr-TR" sz="1000" u="none" strike="noStrike" dirty="0">
                          <a:effectLst/>
                        </a:rPr>
                        <a:t>SÜRE SINIRI</a:t>
                      </a:r>
                      <a:endParaRPr lang="tr-TR" sz="1000" b="1" i="0" u="none" strike="noStrike" dirty="0">
                        <a:solidFill>
                          <a:srgbClr val="4A4A4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275" marR="8808" marT="8808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KALAN İŞSİZLİK ÖDENEĞİ SÜRESİNCE</a:t>
                      </a:r>
                    </a:p>
                  </a:txBody>
                  <a:tcPr marL="79275" marR="8808" marT="8808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pic>
        <p:nvPicPr>
          <p:cNvPr id="3" name="Resim 2">
            <a:extLst>
              <a:ext uri="{FF2B5EF4-FFF2-40B4-BE49-F238E27FC236}">
                <a16:creationId xmlns:a16="http://schemas.microsoft.com/office/drawing/2014/main" id="{19BB5D63-2ADB-2BB8-D7D0-61DA43886D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022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accent2"/>
                </a:solidFill>
              </a:rPr>
              <a:t>İŞSİZLİK ÖDENEĞİ ALMAKTA OLANLAR (15921)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ctr"/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TEŞVİKTEN YARARLANMA ŞARTLARI</a:t>
            </a:r>
            <a:endParaRPr lang="tr-TR" dirty="0">
              <a:solidFill>
                <a:schemeClr val="accent5">
                  <a:lumMod val="75000"/>
                </a:schemeClr>
              </a:solidFill>
            </a:endParaRPr>
          </a:p>
          <a:p>
            <a:pPr lvl="0"/>
            <a:r>
              <a:rPr lang="tr-TR" b="1" dirty="0">
                <a:solidFill>
                  <a:srgbClr val="FF0000"/>
                </a:solidFill>
              </a:rPr>
              <a:t>İşyeri Yönünden Aranılan Şartlar</a:t>
            </a:r>
          </a:p>
          <a:p>
            <a:r>
              <a:rPr lang="tr-TR" dirty="0"/>
              <a:t>Özel sektör işvereni olması,</a:t>
            </a:r>
          </a:p>
          <a:p>
            <a:r>
              <a:rPr lang="tr-TR" dirty="0"/>
              <a:t> </a:t>
            </a:r>
            <a:r>
              <a:rPr lang="tr-TR" dirty="0" err="1"/>
              <a:t>MUHSGK’nın</a:t>
            </a:r>
            <a:r>
              <a:rPr lang="tr-TR" dirty="0"/>
              <a:t> </a:t>
            </a:r>
            <a:r>
              <a:rPr lang="tr-TR" b="1" u="sng" dirty="0"/>
              <a:t>15921 sayılı Kanun numarası </a:t>
            </a:r>
            <a:r>
              <a:rPr lang="tr-TR" dirty="0"/>
              <a:t>seçilerek yasal süresi içinde gönderilmesi </a:t>
            </a:r>
          </a:p>
          <a:p>
            <a:r>
              <a:rPr lang="tr-TR" dirty="0"/>
              <a:t>Tahakkuk eden primlerin yasal süresi içerisinde ödenmesi,</a:t>
            </a:r>
          </a:p>
          <a:p>
            <a:r>
              <a:rPr lang="tr-TR" dirty="0"/>
              <a:t>Sigortalının, </a:t>
            </a:r>
            <a:r>
              <a:rPr lang="tr-TR" b="1" u="sng" dirty="0"/>
              <a:t>işe alındığı tarihten önceki son altı 6 aylık dönemde </a:t>
            </a:r>
            <a:r>
              <a:rPr lang="tr-TR" dirty="0" err="1"/>
              <a:t>SGK’ya</a:t>
            </a:r>
            <a:r>
              <a:rPr lang="tr-TR" dirty="0"/>
              <a:t> bildirilen sigortalı sayısının ortalamasına ilave çalıştırılması,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DCD0E179-37C4-472F-1840-783AC92B6E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077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accent2"/>
                </a:solidFill>
              </a:rPr>
              <a:t>İŞSİZLİK ÖDENEĞİ ALMAKTA OLANLAR (15921)</a:t>
            </a:r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ctr"/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TEŞVİKTEN YARARLANMA ŞARTLARI</a:t>
            </a:r>
          </a:p>
          <a:p>
            <a:r>
              <a:rPr lang="tr-TR" b="1" dirty="0">
                <a:solidFill>
                  <a:srgbClr val="FF0000"/>
                </a:solidFill>
              </a:rPr>
              <a:t>Sigortalı Yönünden Aranılan Şartlar</a:t>
            </a:r>
          </a:p>
          <a:p>
            <a:r>
              <a:rPr lang="tr-TR" dirty="0"/>
              <a:t>1/10/2009 veya sonraki bir tarihte işe alınmış olması,</a:t>
            </a:r>
          </a:p>
          <a:p>
            <a:r>
              <a:rPr lang="tr-TR" dirty="0"/>
              <a:t>İşe giriş tarihi itibariyle işsizlik ödeneği almaya hak kazanmış ve yararlanmadığı işsizlik ödeneği süresinin bulunması,</a:t>
            </a:r>
          </a:p>
          <a:p>
            <a:r>
              <a:rPr lang="tr-TR" dirty="0"/>
              <a:t>İşsizlik ödeneği almaya hak kazanmadan önce son çalıştığı işyeri haricindeki bir işyerinde işe başlamış olması,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b="1" dirty="0">
              <a:solidFill>
                <a:srgbClr val="0070C0"/>
              </a:solidFill>
            </a:endParaRPr>
          </a:p>
          <a:p>
            <a:pPr lvl="0"/>
            <a:endParaRPr lang="tr-TR" dirty="0"/>
          </a:p>
          <a:p>
            <a:pPr algn="ctr"/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C6D9C11A-B118-6497-1777-4303FFA821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108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accent2"/>
                </a:solidFill>
              </a:rPr>
              <a:t>İŞSİZLİK ÖDENEĞİ ALMAKTA OLANLAR (15921)</a:t>
            </a:r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/>
              <a:t>Ortalama sigortalı sayısının tespitine esas olan 6 aylık sürede, gerek işyerinin yeni tescil edilmiş olması, gerekse sigortalı çalıştırmaya ara verilmiş olması nedeniyle geriye doğru 6 aylık süre içinde sigortalı çalıştırılmamış olması halinde, ilk defa sigortalı çalıştırmaya başlanılacak ayda işe alınan sigortalıların ortalama sigortalı sayısına ilave olarak işe alınıp alınmadığına bakılamayacaktır.</a:t>
            </a:r>
          </a:p>
          <a:p>
            <a:pPr marL="0" indent="0">
              <a:buNone/>
            </a:pPr>
            <a:r>
              <a:rPr lang="tr-TR" b="1" dirty="0"/>
              <a:t>Örnek - </a:t>
            </a:r>
            <a:r>
              <a:rPr lang="tr-TR" dirty="0"/>
              <a:t>15/10/2022 tarihinde ilk defa sigortalı çalıştırmaya başlamış bir işveren;</a:t>
            </a:r>
          </a:p>
          <a:p>
            <a:pPr marL="0" indent="0">
              <a:buNone/>
            </a:pPr>
            <a:r>
              <a:rPr lang="tr-TR" dirty="0"/>
              <a:t>-2022/10. ayda işe aldığı (A) sigortalısından dolayı ortalama sigortalı sayısına bakılmaksızın</a:t>
            </a:r>
          </a:p>
          <a:p>
            <a:pPr marL="0" indent="0">
              <a:buNone/>
            </a:pPr>
            <a:r>
              <a:rPr lang="tr-TR" dirty="0"/>
              <a:t>-2022/11. ayda işe aldığı (B) sigortalısından dolayı ortalama sigortalı sayısı 1 olacağından 2 sigortalı çalıştırması kaydıyla yararlanabilecektir.</a:t>
            </a:r>
          </a:p>
          <a:p>
            <a:pPr marL="0" indent="0">
              <a:buNone/>
            </a:pPr>
            <a:r>
              <a:rPr lang="tr-TR" b="1" dirty="0"/>
              <a:t>Örnek-</a:t>
            </a:r>
            <a:r>
              <a:rPr lang="tr-TR" dirty="0"/>
              <a:t> Yukarıda belirtilen örnekteki (A) sigortalısının 2022/Aralık ayında işten ayrılması ve sadece (B) sigortalısının çalıştırılması halinde;</a:t>
            </a:r>
            <a:br>
              <a:rPr lang="tr-TR" dirty="0"/>
            </a:br>
            <a:r>
              <a:rPr lang="tr-TR" dirty="0"/>
              <a:t>- 2022/Aralık ayında (A) ve (B) sigortalısından dolayı teşvikten yararlanılacak,</a:t>
            </a:r>
          </a:p>
          <a:p>
            <a:pPr marL="0" indent="0">
              <a:buNone/>
            </a:pPr>
            <a:r>
              <a:rPr lang="tr-TR" dirty="0"/>
              <a:t>-2023/Ocak ve takip eden aylarda teşvikten yararlanılamayacaktır.</a:t>
            </a:r>
          </a:p>
          <a:p>
            <a:pPr marL="0" indent="0">
              <a:buNone/>
            </a:pPr>
            <a:endParaRPr lang="tr-TR" b="1" dirty="0">
              <a:solidFill>
                <a:srgbClr val="0070C0"/>
              </a:solidFill>
            </a:endParaRPr>
          </a:p>
          <a:p>
            <a:pPr lvl="0"/>
            <a:endParaRPr lang="tr-TR" dirty="0"/>
          </a:p>
          <a:p>
            <a:pPr algn="ctr"/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CC6E9356-9153-8555-D7C2-CEA08EF22E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670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accent2"/>
                </a:solidFill>
              </a:rPr>
              <a:t>İŞSİZLİK ÖDENEĞİ ALMAKTA OLANLAR (15921)</a:t>
            </a:r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lvl="0" indent="0" algn="ctr">
              <a:buNone/>
            </a:pPr>
            <a:r>
              <a:rPr lang="tr-TR" b="1" dirty="0">
                <a:solidFill>
                  <a:schemeClr val="accent5">
                    <a:lumMod val="50000"/>
                  </a:schemeClr>
                </a:solidFill>
              </a:rPr>
              <a:t>TEŞVİKTEN YARARLANMA SÜRESİ</a:t>
            </a:r>
          </a:p>
          <a:p>
            <a:r>
              <a:rPr lang="tr-TR" dirty="0"/>
              <a:t>Teşvikten, sigortalının işsizlik ödeneğine hak kazandığı ve </a:t>
            </a:r>
            <a:r>
              <a:rPr lang="tr-TR" u="sng" dirty="0"/>
              <a:t>yararlanmadığı işsizlik ödeneği gün sayısı kadar</a:t>
            </a:r>
            <a:r>
              <a:rPr lang="tr-TR" dirty="0"/>
              <a:t> yararlanılabilmektedir.</a:t>
            </a:r>
          </a:p>
          <a:p>
            <a:pPr marL="0" indent="0">
              <a:buNone/>
            </a:pPr>
            <a:r>
              <a:rPr lang="tr-TR" b="1" dirty="0"/>
              <a:t>Örnek- </a:t>
            </a:r>
            <a:r>
              <a:rPr lang="tr-TR" dirty="0"/>
              <a:t>(D) sigortalısının,</a:t>
            </a:r>
          </a:p>
          <a:p>
            <a:pPr marL="0" indent="0">
              <a:buNone/>
            </a:pPr>
            <a:r>
              <a:rPr lang="tr-TR" dirty="0"/>
              <a:t>-Hizmet akdinin sona erdiği tarih: 22/6/2022</a:t>
            </a:r>
          </a:p>
          <a:p>
            <a:pPr marL="0" indent="0">
              <a:buNone/>
            </a:pPr>
            <a:r>
              <a:rPr lang="tr-TR" dirty="0"/>
              <a:t>-İşsizlik ödeneğinden yararlanmaya hak kazandığı tarih: 23/6/2022</a:t>
            </a:r>
          </a:p>
          <a:p>
            <a:pPr marL="0" indent="0">
              <a:buNone/>
            </a:pPr>
            <a:r>
              <a:rPr lang="tr-TR" dirty="0"/>
              <a:t>-İşsizlik ödeneğinden yararlanacağı süre: 180 gün</a:t>
            </a:r>
          </a:p>
          <a:p>
            <a:pPr marL="0" indent="0">
              <a:buNone/>
            </a:pPr>
            <a:r>
              <a:rPr lang="tr-TR" dirty="0"/>
              <a:t>-İşe başlama tarihi: 1/8/2022</a:t>
            </a:r>
          </a:p>
          <a:p>
            <a:pPr marL="0" indent="0">
              <a:buNone/>
            </a:pPr>
            <a:r>
              <a:rPr lang="tr-TR" dirty="0"/>
              <a:t>olduğu varsayıldığında, anılan sigortalı, işe giriş tarihinden önce işsizlik ödeneğinin 38 gününü kullanmış olduğundan, kalan işsizlik ödeneğinden yararlanma süresi 180-38 =142 gün olacaktır. Dolayısıyla anılan sigortalıdan dolayı prim teşvikinden, 142 prim ödeme gün sayısı süresince yararlanılabilecektir.</a:t>
            </a:r>
          </a:p>
          <a:p>
            <a:pPr marL="0" lvl="0" indent="0">
              <a:buNone/>
            </a:pPr>
            <a:endParaRPr lang="tr-TR" b="1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b="1" dirty="0">
              <a:solidFill>
                <a:srgbClr val="0070C0"/>
              </a:solidFill>
            </a:endParaRPr>
          </a:p>
          <a:p>
            <a:pPr lvl="0"/>
            <a:endParaRPr lang="tr-TR" dirty="0"/>
          </a:p>
          <a:p>
            <a:pPr algn="ctr"/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9E2F7B5A-FF54-23E4-2F5B-6845D9E2F8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66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accent2"/>
                </a:solidFill>
              </a:rPr>
              <a:t>İŞSİZLİK ÖDENEĞİ ALMAKTA OLANLAR (15921)</a:t>
            </a:r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594889"/>
            <a:ext cx="10515600" cy="4351338"/>
          </a:xfrm>
        </p:spPr>
        <p:txBody>
          <a:bodyPr>
            <a:noAutofit/>
          </a:bodyPr>
          <a:lstStyle/>
          <a:p>
            <a:r>
              <a:rPr lang="tr-TR" sz="2500" b="1" dirty="0">
                <a:solidFill>
                  <a:schemeClr val="accent5">
                    <a:lumMod val="50000"/>
                  </a:schemeClr>
                </a:solidFill>
              </a:rPr>
              <a:t>İŞSİZLİK ÖDENEĞİNE HAK KAZANMA ŞARTLARI</a:t>
            </a:r>
          </a:p>
          <a:p>
            <a:r>
              <a:rPr lang="tr-TR" sz="2500" dirty="0"/>
              <a:t>İşsizlik sigortası kapsamında bir işyerinde çalışırken; çalışma istek, yetenek, sağlık ve yeterliliğinde olmasına rağmen, kendi istek ve kusuru dışında işini kaybetmek</a:t>
            </a:r>
          </a:p>
          <a:p>
            <a:r>
              <a:rPr lang="tr-TR" sz="2500" dirty="0"/>
              <a:t>Hizmet akdinin feshinden önceki son 120 gün hizmet akdine tabi olmak </a:t>
            </a:r>
          </a:p>
          <a:p>
            <a:r>
              <a:rPr lang="tr-TR" sz="2500" dirty="0"/>
              <a:t> Son üç yıl içinde en az 600 gün süre ile işsizlik sigortası primi ödemiş olmak</a:t>
            </a:r>
          </a:p>
          <a:p>
            <a:r>
              <a:rPr lang="tr-TR" sz="2500" dirty="0"/>
              <a:t>Hizmet akdinin feshinden sonraki 30 gün içinde en yakın İŞKUR birimine şahsen ya da elektronik ortamda www.iskur.gov.tr </a:t>
            </a:r>
            <a:r>
              <a:rPr lang="tr-TR" sz="2500" dirty="0" err="1"/>
              <a:t>portalı</a:t>
            </a:r>
            <a:r>
              <a:rPr lang="tr-TR" sz="2500" dirty="0"/>
              <a:t> üzerinden başvurarak iş almaya hazır olduğunu bildirmek </a:t>
            </a:r>
          </a:p>
          <a:p>
            <a:r>
              <a:rPr lang="tr-TR" sz="2500" dirty="0"/>
              <a:t>Mücbir sebepler dışında 30 gün içerisinde başvurulmaması halinde, başvuruda gecikilen süre, toplam hak sahipliği süresinden düşülmektedir.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10B342B5-A217-FAC6-F120-933CCEE9E6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650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accent2"/>
                </a:solidFill>
              </a:rPr>
              <a:t>İŞSİZLİK ÖDENEĞİ ALMAKTA OLANLAR (15921)</a:t>
            </a:r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ORTALAMA SİGORTALI SAYISI KONTROLÜ</a:t>
            </a:r>
          </a:p>
          <a:p>
            <a:r>
              <a:rPr lang="tr-TR" dirty="0"/>
              <a:t>Ortalama sigortalı sayısı, sigortalının işe başladığı işyerinde işe giriş tarihinden önceki 6 ayda Kuruma bildirilmiş olan toplam sigortalı sayısının, aynı dönem aralığında Kuruma bildirim yapılmış ay sayısına bölünmesi suretiyle bulunacaktır.</a:t>
            </a:r>
          </a:p>
          <a:p>
            <a:r>
              <a:rPr lang="tr-TR" dirty="0"/>
              <a:t>Kapsama giren sigortalıların, ortalama sigortalı sayısına ilave olarak çalıştırılıp çalıştırılmadığının tespiti sırasında, ortalama sigortalı sayısının küsuratlı çıkması halinde, </a:t>
            </a:r>
            <a:r>
              <a:rPr lang="tr-TR" b="1" dirty="0"/>
              <a:t>yarıma kadar kesirler dikkate alınmayacak, yarım ve üzerinde olan kesirler ise tama iblağ edilecektir</a:t>
            </a:r>
            <a:r>
              <a:rPr lang="tr-TR" dirty="0"/>
              <a:t>.</a:t>
            </a:r>
          </a:p>
          <a:p>
            <a:r>
              <a:rPr lang="tr-TR" dirty="0"/>
              <a:t>Ortalama sigortalı sayısının tespitine esas olan altı aylık sürenin bazı aylarında sigortalı çalıştırılmamış olması halinde, ortalama sigortalı sayısı, </a:t>
            </a:r>
            <a:r>
              <a:rPr lang="tr-TR" b="1" dirty="0"/>
              <a:t>bildirim yapılmış aylardaki toplam sigortalı sayısının bildirim yapılmış ay sayısına bölünmesi suretiyle </a:t>
            </a:r>
            <a:r>
              <a:rPr lang="tr-TR" dirty="0"/>
              <a:t>hesaplanacaktır.</a:t>
            </a:r>
          </a:p>
          <a:p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8FA5C885-6BD8-935A-11EE-B5A58090B3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154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accent2"/>
                </a:solidFill>
              </a:rPr>
              <a:t>İŞSİZLİK ÖDENEĞİ ALMAKTA OLANLAR (15921)</a:t>
            </a:r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tr-TR" b="1" dirty="0">
                <a:solidFill>
                  <a:schemeClr val="accent5">
                    <a:lumMod val="75000"/>
                  </a:schemeClr>
                </a:solidFill>
              </a:rPr>
              <a:t>TEŞVİKTEN YARARLANMAK AMACIYLA YAPILACAK İŞLEMLER</a:t>
            </a:r>
          </a:p>
          <a:p>
            <a:pPr algn="ctr"/>
            <a:endParaRPr lang="tr-TR" b="1" dirty="0">
              <a:solidFill>
                <a:srgbClr val="FF0000"/>
              </a:solidFill>
            </a:endParaRPr>
          </a:p>
          <a:p>
            <a:r>
              <a:rPr lang="tr-TR" dirty="0"/>
              <a:t>Kapsama giren sigortalıların 15921 sayılı kanun numarasından tanımlanabilmesi amacıyla bir defaya münhasıran işyerinin 15921 sayılı Kanun için SGK sistemine tanımlatılması gerekiyor. </a:t>
            </a:r>
          </a:p>
          <a:p>
            <a:r>
              <a:rPr lang="tr-TR" dirty="0"/>
              <a:t>Bu amaçla işverenlerin, işe aldığı sigortalının işsizlik ödeneği almaya hak kazandığı tarihi, işsizlik ödeneği alma süresini ve kalan işsizlik ödeneğinden yararlanılmaya hak kazanılmış gün sayısını, Türkiye İş Kurumu İl/Şube Müdürlüğüne müracaat ederek, alacakları yazı ile belgelemeleri ve bu belge ile </a:t>
            </a:r>
            <a:r>
              <a:rPr lang="tr-TR" dirty="0" err="1"/>
              <a:t>SGK’ya</a:t>
            </a:r>
            <a:r>
              <a:rPr lang="tr-TR" dirty="0"/>
              <a:t> müracaat ederek işyerini SGK sistemine tanımlatmaları gerekir.</a:t>
            </a:r>
          </a:p>
          <a:p>
            <a:r>
              <a:rPr lang="tr-TR" dirty="0"/>
              <a:t>İşyeri 15921 sayılı Kanun numarasına tanımlatılmış olan işverenlerin kapsama giren sigortalılarının her biri için E-Bildirge uygulamalarında yer alan «İşsizlik ve Engelli Teşvik Yönetimi» vasıtasıyla sisteme kaydedilmesi gerekir.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C72F3561-36E2-AAD1-751C-F04C24ADB5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07" y="5249459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710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accent2"/>
                </a:solidFill>
              </a:rPr>
              <a:t>İŞSİZLİK ÖDENEĞİ ALMAKTA OLANLAR (15921)</a:t>
            </a:r>
            <a:endParaRPr lang="tr-TR" dirty="0">
              <a:solidFill>
                <a:schemeClr val="accent2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9895" y="1425958"/>
            <a:ext cx="8312209" cy="4845812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06ED5DC2-A662-353A-9811-9D7FEC1859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3364" y="5432042"/>
            <a:ext cx="3400353" cy="191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252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7989</TotalTime>
  <Words>1288</Words>
  <Application>Microsoft Office PowerPoint</Application>
  <PresentationFormat>Geniş ekran</PresentationFormat>
  <Paragraphs>132</Paragraphs>
  <Slides>15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Office Teması</vt:lpstr>
      <vt:lpstr>İŞSİZLİK ÖDENEĞİ ALMAKTA OLANLAR (15921)</vt:lpstr>
      <vt:lpstr>İŞSİZLİK ÖDENEĞİ ALMAKTA OLANLAR (15921)</vt:lpstr>
      <vt:lpstr>İŞSİZLİK ÖDENEĞİ ALMAKTA OLANLAR (15921)</vt:lpstr>
      <vt:lpstr>İŞSİZLİK ÖDENEĞİ ALMAKTA OLANLAR (15921)</vt:lpstr>
      <vt:lpstr>İŞSİZLİK ÖDENEĞİ ALMAKTA OLANLAR (15921)</vt:lpstr>
      <vt:lpstr>İŞSİZLİK ÖDENEĞİ ALMAKTA OLANLAR (15921)</vt:lpstr>
      <vt:lpstr>İŞSİZLİK ÖDENEĞİ ALMAKTA OLANLAR (15921)</vt:lpstr>
      <vt:lpstr>İŞSİZLİK ÖDENEĞİ ALMAKTA OLANLAR (15921)</vt:lpstr>
      <vt:lpstr>İŞSİZLİK ÖDENEĞİ ALMAKTA OLANLAR (15921)</vt:lpstr>
      <vt:lpstr>İŞSİZLİK ÖDENEĞİ ALMAKTA OLANLAR (15921)</vt:lpstr>
      <vt:lpstr>İŞSİZLİK ÖDENEĞİ ALMAKTA OLANLAR (15921)</vt:lpstr>
      <vt:lpstr>İŞSİZLİK ÖDENEĞİ ALMAKTA OLANLAR (15921)</vt:lpstr>
      <vt:lpstr>İŞSİZLİK ÖDENEĞİ ALMAKTA OLANLAR (15921)</vt:lpstr>
      <vt:lpstr>İŞSİZLİK ÖDENEĞİ ALMAKTA OLANLAR (15921)</vt:lpstr>
      <vt:lpstr>       SİGORTA PRİM TEŞVİKLERİ 05510 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 PUANLIK PRİM İNDİRİMİ(05510)</dc:title>
  <dc:creator>Ömer Demirci</dc:creator>
  <cp:lastModifiedBy>Eyup Sabri Demirci</cp:lastModifiedBy>
  <cp:revision>341</cp:revision>
  <dcterms:created xsi:type="dcterms:W3CDTF">2020-03-17T08:40:25Z</dcterms:created>
  <dcterms:modified xsi:type="dcterms:W3CDTF">2022-11-29T20:12:22Z</dcterms:modified>
</cp:coreProperties>
</file>