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08" r:id="rId2"/>
    <p:sldId id="259" r:id="rId3"/>
    <p:sldId id="265" r:id="rId4"/>
    <p:sldId id="260" r:id="rId5"/>
    <p:sldId id="392" r:id="rId6"/>
    <p:sldId id="407" r:id="rId7"/>
    <p:sldId id="406" r:id="rId8"/>
    <p:sldId id="391" r:id="rId9"/>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9" autoAdjust="0"/>
    <p:restoredTop sz="94660"/>
  </p:normalViewPr>
  <p:slideViewPr>
    <p:cSldViewPr snapToGrid="0">
      <p:cViewPr varScale="1">
        <p:scale>
          <a:sx n="96" d="100"/>
          <a:sy n="96" d="100"/>
        </p:scale>
        <p:origin x="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459589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022070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78355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020137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86183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074578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A1ADE279-0740-4694-AD05-34196027A6C8}" type="datetimeFigureOut">
              <a:rPr lang="tr-TR" smtClean="0"/>
              <a:t>29.11.2022</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292549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A1ADE279-0740-4694-AD05-34196027A6C8}" type="datetimeFigureOut">
              <a:rPr lang="tr-TR" smtClean="0"/>
              <a:t>29.11.2022</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609236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1ADE279-0740-4694-AD05-34196027A6C8}" type="datetimeFigureOut">
              <a:rPr lang="tr-TR" smtClean="0"/>
              <a:t>29.11.2022</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217276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733564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4044600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ADE279-0740-4694-AD05-34196027A6C8}" type="datetimeFigureOut">
              <a:rPr lang="tr-TR" smtClean="0"/>
              <a:t>29.11.2022</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07B86A-5618-472A-9C31-B0379FCAC070}" type="slidenum">
              <a:rPr lang="tr-TR" smtClean="0"/>
              <a:t>‹#›</a:t>
            </a:fld>
            <a:endParaRPr lang="tr-TR"/>
          </a:p>
        </p:txBody>
      </p:sp>
    </p:spTree>
    <p:extLst>
      <p:ext uri="{BB962C8B-B14F-4D97-AF65-F5344CB8AC3E}">
        <p14:creationId xmlns:p14="http://schemas.microsoft.com/office/powerpoint/2010/main" val="4920530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destekal.gov.tr/dokumanlar/2013-30.pdf" TargetMode="External"/><Relationship Id="rId2" Type="http://schemas.openxmlformats.org/officeDocument/2006/relationships/hyperlink" Target="http://www.mevzuat.gov.tr/MevzuatMetin/1.5.5510.pdf#page=88" TargetMode="Externa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4000" b="1" dirty="0">
                <a:solidFill>
                  <a:schemeClr val="accent2"/>
                </a:solidFill>
              </a:rPr>
              <a:t>YURT DIŞINA GÖTÜRÜLEN SİGORTALILAR (06486)</a:t>
            </a:r>
          </a:p>
        </p:txBody>
      </p:sp>
      <p:sp>
        <p:nvSpPr>
          <p:cNvPr id="3" name="İçerik Yer Tutucusu 2"/>
          <p:cNvSpPr>
            <a:spLocks noGrp="1"/>
          </p:cNvSpPr>
          <p:nvPr>
            <p:ph idx="1"/>
          </p:nvPr>
        </p:nvSpPr>
        <p:spPr>
          <a:xfrm>
            <a:off x="720969" y="1690688"/>
            <a:ext cx="10515600" cy="4351338"/>
          </a:xfrm>
        </p:spPr>
        <p:txBody>
          <a:bodyPr>
            <a:normAutofit/>
          </a:bodyPr>
          <a:lstStyle/>
          <a:p>
            <a:pPr marL="0" indent="0">
              <a:buNone/>
            </a:pPr>
            <a:r>
              <a:rPr lang="tr-TR" i="1" dirty="0"/>
              <a:t>«Özel sektör işverenlerinin yurt dışındaki işyerlerinde çalıştırılmak üzere 4 üncü maddenin birinci fıkrasının (a) bendi kapsamında sigortalı olarak yurt içinden götürülen sigortalılar için, bu maddenin (f) bendine göre </a:t>
            </a:r>
            <a:r>
              <a:rPr lang="tr-TR" i="1" dirty="0">
                <a:highlight>
                  <a:srgbClr val="FFFF00"/>
                </a:highlight>
              </a:rPr>
              <a:t>prime esas kazanç üzerinden ödenecek primin işveren hissesinin beş puanlık kısmına isabet eden tutar </a:t>
            </a:r>
            <a:r>
              <a:rPr lang="tr-TR" i="1" dirty="0"/>
              <a:t>Hazinece karşılanır.</a:t>
            </a:r>
          </a:p>
          <a:p>
            <a:pPr marL="0" indent="0">
              <a:buNone/>
            </a:pPr>
            <a:r>
              <a:rPr lang="tr-TR" i="1" dirty="0"/>
              <a:t>…»</a:t>
            </a:r>
          </a:p>
          <a:p>
            <a:pPr marL="0" indent="0">
              <a:buNone/>
            </a:pPr>
            <a:r>
              <a:rPr lang="tr-TR" dirty="0"/>
              <a:t>5510/81-i bendi</a:t>
            </a:r>
          </a:p>
        </p:txBody>
      </p:sp>
      <p:pic>
        <p:nvPicPr>
          <p:cNvPr id="4" name="Resim 3">
            <a:extLst>
              <a:ext uri="{FF2B5EF4-FFF2-40B4-BE49-F238E27FC236}">
                <a16:creationId xmlns:a16="http://schemas.microsoft.com/office/drawing/2014/main" id="{29255596-83B1-0898-7EA0-E7D3D5C03F6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7491431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4000" b="1" dirty="0">
                <a:solidFill>
                  <a:schemeClr val="accent2"/>
                </a:solidFill>
              </a:rPr>
              <a:t>YURT DIŞINA GÖTÜRÜLEN SİGORTALILAR (06486)</a:t>
            </a:r>
          </a:p>
        </p:txBody>
      </p:sp>
      <p:sp>
        <p:nvSpPr>
          <p:cNvPr id="3" name="İçerik Yer Tutucusu 2"/>
          <p:cNvSpPr>
            <a:spLocks noGrp="1"/>
          </p:cNvSpPr>
          <p:nvPr>
            <p:ph idx="1"/>
          </p:nvPr>
        </p:nvSpPr>
        <p:spPr/>
        <p:txBody>
          <a:bodyPr>
            <a:normAutofit fontScale="92500" lnSpcReduction="10000"/>
          </a:bodyPr>
          <a:lstStyle/>
          <a:p>
            <a:pPr marL="0" indent="0" algn="ctr">
              <a:buNone/>
            </a:pPr>
            <a:r>
              <a:rPr lang="tr-TR" b="1" dirty="0">
                <a:solidFill>
                  <a:schemeClr val="accent5">
                    <a:lumMod val="75000"/>
                  </a:schemeClr>
                </a:solidFill>
              </a:rPr>
              <a:t>TEŞVİKTEN YARARLANMA ŞARTLARI</a:t>
            </a:r>
          </a:p>
          <a:p>
            <a:r>
              <a:rPr lang="tr-TR" dirty="0"/>
              <a:t>Özel sektör işvereni olması,</a:t>
            </a:r>
          </a:p>
          <a:p>
            <a:r>
              <a:rPr lang="tr-TR" dirty="0" err="1"/>
              <a:t>MUHSGK’nın</a:t>
            </a:r>
            <a:r>
              <a:rPr lang="tr-TR" dirty="0"/>
              <a:t> yasal süresi içerisinde </a:t>
            </a:r>
            <a:r>
              <a:rPr lang="tr-TR" b="1" u="sng" dirty="0"/>
              <a:t>06486 sayılı kanun numarası </a:t>
            </a:r>
            <a:r>
              <a:rPr lang="tr-TR" dirty="0"/>
              <a:t>seçilerek gönderilmesi,</a:t>
            </a:r>
          </a:p>
          <a:p>
            <a:r>
              <a:rPr lang="tr-TR" dirty="0"/>
              <a:t>İşyerinin SGK’ya ödeme süresi geçmiş prim, işsizlik sigortası primi, İPC borcunun bulunmaması veya yapılandırılmış ya da taksitlendirilmiş olması,</a:t>
            </a:r>
          </a:p>
          <a:p>
            <a:r>
              <a:rPr lang="tr-TR" dirty="0"/>
              <a:t>Tahakkuk eden primlerin yasal süresi içerisinde ödenmesi,</a:t>
            </a:r>
          </a:p>
          <a:p>
            <a:r>
              <a:rPr lang="tr-TR" dirty="0"/>
              <a:t>Kayıt dışı sigortalı çalıştırıldığı ya da sahte sigortalı bildiriminde bulunulduğu yönünde bir tespitin yapılmamış olması,</a:t>
            </a:r>
          </a:p>
          <a:p>
            <a:r>
              <a:rPr lang="tr-TR" b="0" i="1" dirty="0">
                <a:solidFill>
                  <a:srgbClr val="000000"/>
                </a:solidFill>
                <a:effectLst/>
                <a:latin typeface="Times New Roman" panose="02020603050405020304" pitchFamily="18" charset="0"/>
              </a:rPr>
              <a:t>«…ve bu işverenlerin Kuruma prim, idari para cezası ve bunlara ilişkin gecikme cezası ve gecikme zammı borcunun bulunmaması şarttır.</a:t>
            </a:r>
            <a:r>
              <a:rPr lang="tr-TR" b="0" i="0" dirty="0">
                <a:solidFill>
                  <a:srgbClr val="000000"/>
                </a:solidFill>
                <a:effectLst/>
                <a:latin typeface="Times New Roman" panose="02020603050405020304" pitchFamily="18" charset="0"/>
              </a:rPr>
              <a:t> </a:t>
            </a:r>
            <a:endParaRPr lang="tr-TR" dirty="0"/>
          </a:p>
        </p:txBody>
      </p:sp>
      <p:pic>
        <p:nvPicPr>
          <p:cNvPr id="4" name="Resim 3">
            <a:extLst>
              <a:ext uri="{FF2B5EF4-FFF2-40B4-BE49-F238E27FC236}">
                <a16:creationId xmlns:a16="http://schemas.microsoft.com/office/drawing/2014/main" id="{3A5C97BD-0893-DD83-556E-70DF3AE3C09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94612" y="5220062"/>
            <a:ext cx="3400353" cy="1913802"/>
          </a:xfrm>
          <a:prstGeom prst="rect">
            <a:avLst/>
          </a:prstGeom>
        </p:spPr>
      </p:pic>
    </p:spTree>
    <p:extLst>
      <p:ext uri="{BB962C8B-B14F-4D97-AF65-F5344CB8AC3E}">
        <p14:creationId xmlns:p14="http://schemas.microsoft.com/office/powerpoint/2010/main" val="3959540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4000" b="1" dirty="0">
                <a:solidFill>
                  <a:schemeClr val="accent2"/>
                </a:solidFill>
              </a:rPr>
              <a:t>YURT DIŞINA GÖTÜRÜLEN SİGORTALILAR(06486)</a:t>
            </a:r>
            <a:endParaRPr lang="tr-TR" dirty="0">
              <a:solidFill>
                <a:schemeClr val="accent2"/>
              </a:solidFill>
            </a:endParaRPr>
          </a:p>
        </p:txBody>
      </p:sp>
      <p:sp>
        <p:nvSpPr>
          <p:cNvPr id="3" name="İçerik Yer Tutucusu 2"/>
          <p:cNvSpPr>
            <a:spLocks noGrp="1"/>
          </p:cNvSpPr>
          <p:nvPr>
            <p:ph idx="1"/>
          </p:nvPr>
        </p:nvSpPr>
        <p:spPr/>
        <p:txBody>
          <a:bodyPr>
            <a:normAutofit/>
          </a:bodyPr>
          <a:lstStyle/>
          <a:p>
            <a:pPr marL="0" indent="0" algn="ctr">
              <a:buNone/>
            </a:pPr>
            <a:r>
              <a:rPr lang="tr-TR" b="1" dirty="0">
                <a:solidFill>
                  <a:schemeClr val="accent5">
                    <a:lumMod val="75000"/>
                  </a:schemeClr>
                </a:solidFill>
              </a:rPr>
              <a:t>TEŞVİK KAPSAMINA GİREN SİGORTALILAR</a:t>
            </a:r>
          </a:p>
          <a:p>
            <a:pPr marL="0" indent="0" algn="ctr">
              <a:buNone/>
            </a:pPr>
            <a:endParaRPr lang="tr-TR" b="1" dirty="0">
              <a:solidFill>
                <a:srgbClr val="FF0000"/>
              </a:solidFill>
            </a:endParaRPr>
          </a:p>
          <a:p>
            <a:r>
              <a:rPr lang="tr-TR" dirty="0"/>
              <a:t>5510/5-(g) bendi kapsamında sosyal güvenlik sözleşmesi imzalanmamış ülkelere götürülen Türk işçileri (21 </a:t>
            </a:r>
            <a:r>
              <a:rPr lang="tr-TR" dirty="0" err="1"/>
              <a:t>nolu</a:t>
            </a:r>
            <a:r>
              <a:rPr lang="tr-TR" dirty="0"/>
              <a:t> belge türü),</a:t>
            </a:r>
          </a:p>
          <a:p>
            <a:r>
              <a:rPr lang="tr-TR" dirty="0"/>
              <a:t>Yabancı ülkelerde görevlendirilen sigortalılar (1 </a:t>
            </a:r>
            <a:r>
              <a:rPr lang="tr-TR" dirty="0" err="1"/>
              <a:t>nolu</a:t>
            </a:r>
            <a:r>
              <a:rPr lang="tr-TR" dirty="0"/>
              <a:t> belge türü),</a:t>
            </a:r>
          </a:p>
          <a:p>
            <a:r>
              <a:rPr lang="tr-TR" dirty="0"/>
              <a:t>Almanya ile yapılan “İstisna Akdi” sözleşmesi çerçevesinde Almanya’ya götürülen Türk işçileri (20 </a:t>
            </a:r>
            <a:r>
              <a:rPr lang="tr-TR" dirty="0" err="1"/>
              <a:t>nolu</a:t>
            </a:r>
            <a:r>
              <a:rPr lang="tr-TR" dirty="0"/>
              <a:t> belge türü),</a:t>
            </a:r>
          </a:p>
          <a:p>
            <a:endParaRPr lang="tr-TR" dirty="0"/>
          </a:p>
          <a:p>
            <a:endParaRPr lang="tr-TR" dirty="0"/>
          </a:p>
        </p:txBody>
      </p:sp>
      <p:pic>
        <p:nvPicPr>
          <p:cNvPr id="4" name="Resim 3">
            <a:extLst>
              <a:ext uri="{FF2B5EF4-FFF2-40B4-BE49-F238E27FC236}">
                <a16:creationId xmlns:a16="http://schemas.microsoft.com/office/drawing/2014/main" id="{D1D0EE51-4670-7C79-4D05-61A99620C5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7240856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4000" b="1" dirty="0">
                <a:solidFill>
                  <a:schemeClr val="accent2"/>
                </a:solidFill>
              </a:rPr>
              <a:t>YURT DIŞINA GÖTÜRÜLEN SİGORTALILAR(06486)</a:t>
            </a:r>
            <a:endParaRPr lang="tr-TR" dirty="0">
              <a:solidFill>
                <a:schemeClr val="accent2"/>
              </a:solidFill>
            </a:endParaRPr>
          </a:p>
        </p:txBody>
      </p:sp>
      <p:sp>
        <p:nvSpPr>
          <p:cNvPr id="3" name="İçerik Yer Tutucusu 2"/>
          <p:cNvSpPr>
            <a:spLocks noGrp="1"/>
          </p:cNvSpPr>
          <p:nvPr>
            <p:ph idx="1"/>
          </p:nvPr>
        </p:nvSpPr>
        <p:spPr/>
        <p:txBody>
          <a:bodyPr>
            <a:normAutofit fontScale="92500" lnSpcReduction="10000"/>
          </a:bodyPr>
          <a:lstStyle/>
          <a:p>
            <a:pPr marL="0" indent="0" algn="ctr">
              <a:buNone/>
            </a:pPr>
            <a:endParaRPr lang="tr-TR" b="1" dirty="0">
              <a:solidFill>
                <a:srgbClr val="FF0000"/>
              </a:solidFill>
            </a:endParaRPr>
          </a:p>
          <a:p>
            <a:pPr marL="0" indent="0" algn="ctr">
              <a:buNone/>
            </a:pPr>
            <a:r>
              <a:rPr lang="tr-TR" b="1" dirty="0">
                <a:solidFill>
                  <a:schemeClr val="accent5">
                    <a:lumMod val="75000"/>
                  </a:schemeClr>
                </a:solidFill>
              </a:rPr>
              <a:t>TEŞVİK KAPSAMINA GİRMEYEN SİGORTALILAR</a:t>
            </a:r>
          </a:p>
          <a:p>
            <a:pPr marL="0" indent="0">
              <a:buNone/>
            </a:pPr>
            <a:r>
              <a:rPr lang="tr-TR" b="1" dirty="0"/>
              <a:t>1-</a:t>
            </a:r>
            <a:r>
              <a:rPr lang="tr-TR" dirty="0"/>
              <a:t>5335/30-2. fıkra kapsamına giren kurum ve kuruluşlara ait işyerlerinde çalıştırılan sigortalılardan dolayı,</a:t>
            </a:r>
          </a:p>
          <a:p>
            <a:pPr marL="0" indent="0">
              <a:buNone/>
            </a:pPr>
            <a:r>
              <a:rPr lang="tr-TR" b="1" dirty="0"/>
              <a:t>2-</a:t>
            </a:r>
            <a:r>
              <a:rPr lang="tr-TR" dirty="0"/>
              <a:t>2886 sayılı Devlet İhale Kanununa, 4734 sayılı Kamu İhale Kanununa istinaden yapılan alım ve yapım işleri ile 4734 sayılı Kanundan istisna olan alım ve yapım işlerine ilişkin işyerlerinde çalıştırılan sigortalılardan dolayı,</a:t>
            </a:r>
          </a:p>
          <a:p>
            <a:pPr marL="0" indent="0">
              <a:buNone/>
            </a:pPr>
            <a:r>
              <a:rPr lang="tr-TR" b="1" dirty="0"/>
              <a:t>3-</a:t>
            </a:r>
            <a:r>
              <a:rPr lang="tr-TR" dirty="0"/>
              <a:t>Sosyal güvenlik destek primine tabi çalıştırılan sigortalılardan dolayı</a:t>
            </a:r>
          </a:p>
          <a:p>
            <a:pPr marL="0" indent="0">
              <a:buNone/>
            </a:pPr>
            <a:r>
              <a:rPr lang="tr-TR" b="1" dirty="0"/>
              <a:t>4-</a:t>
            </a:r>
            <a:r>
              <a:rPr lang="tr-TR" dirty="0"/>
              <a:t>Libya’ya çalıştırılmak üzere götürülen Türk işçilerinden dolayı</a:t>
            </a:r>
          </a:p>
          <a:p>
            <a:pPr marL="0" indent="0">
              <a:buNone/>
            </a:pPr>
            <a:r>
              <a:rPr lang="tr-TR" dirty="0"/>
              <a:t>prim indiriminden yararlanılamaz.</a:t>
            </a:r>
          </a:p>
          <a:p>
            <a:pPr marL="0" indent="0">
              <a:buNone/>
            </a:pPr>
            <a:endParaRPr lang="tr-TR" dirty="0"/>
          </a:p>
        </p:txBody>
      </p:sp>
      <p:pic>
        <p:nvPicPr>
          <p:cNvPr id="4" name="Resim 3">
            <a:extLst>
              <a:ext uri="{FF2B5EF4-FFF2-40B4-BE49-F238E27FC236}">
                <a16:creationId xmlns:a16="http://schemas.microsoft.com/office/drawing/2014/main" id="{8E2142BC-17E9-1EDD-5B33-A068774875C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366126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4000" b="1" dirty="0">
                <a:solidFill>
                  <a:schemeClr val="accent2"/>
                </a:solidFill>
              </a:rPr>
              <a:t>YURT DIŞINA GÖTÜRÜLEN SİGORTALILAR(06486)</a:t>
            </a:r>
            <a:endParaRPr lang="tr-TR" dirty="0">
              <a:solidFill>
                <a:schemeClr val="accent2"/>
              </a:solidFill>
            </a:endParaRPr>
          </a:p>
        </p:txBody>
      </p:sp>
      <p:sp>
        <p:nvSpPr>
          <p:cNvPr id="3" name="İçerik Yer Tutucusu 2"/>
          <p:cNvSpPr>
            <a:spLocks noGrp="1"/>
          </p:cNvSpPr>
          <p:nvPr>
            <p:ph idx="1"/>
          </p:nvPr>
        </p:nvSpPr>
        <p:spPr/>
        <p:txBody>
          <a:bodyPr>
            <a:normAutofit/>
          </a:bodyPr>
          <a:lstStyle/>
          <a:p>
            <a:r>
              <a:rPr lang="tr-TR" dirty="0"/>
              <a:t>İndirim, sigortalıların </a:t>
            </a:r>
            <a:r>
              <a:rPr lang="tr-TR" b="1" u="sng" dirty="0"/>
              <a:t>brüt kazançlarının tamamı </a:t>
            </a:r>
            <a:r>
              <a:rPr lang="tr-TR" dirty="0"/>
              <a:t>üzerinden ve % 5 oranında verilmektedir.</a:t>
            </a:r>
          </a:p>
          <a:p>
            <a:r>
              <a:rPr lang="tr-TR" dirty="0"/>
              <a:t>5/g kapsamındaki sigortalılar adına bildirilecek prime esas kazanç üst sınırı </a:t>
            </a:r>
            <a:r>
              <a:rPr lang="tr-TR" b="1" u="sng" dirty="0"/>
              <a:t>asgari ücretin 3 katı olarak </a:t>
            </a:r>
            <a:r>
              <a:rPr lang="tr-TR" dirty="0"/>
              <a:t>belirlenmiştir.</a:t>
            </a:r>
          </a:p>
          <a:p>
            <a:r>
              <a:rPr lang="tr-TR" dirty="0"/>
              <a:t>İstisna akdi çerçevesinde Almanya’ya götürülen Türk işçileri için bildirilecek;</a:t>
            </a:r>
          </a:p>
          <a:p>
            <a:pPr marL="0" indent="0">
              <a:buNone/>
            </a:pPr>
            <a:r>
              <a:rPr lang="tr-TR" dirty="0"/>
              <a:t>-Prime esas kazanç </a:t>
            </a:r>
            <a:r>
              <a:rPr lang="tr-TR" b="1" u="sng" dirty="0"/>
              <a:t>altı sınırı asgari ücretin 2 katı</a:t>
            </a:r>
            <a:r>
              <a:rPr lang="tr-TR" dirty="0"/>
              <a:t>,</a:t>
            </a:r>
          </a:p>
          <a:p>
            <a:pPr marL="0" indent="0">
              <a:buNone/>
            </a:pPr>
            <a:r>
              <a:rPr lang="tr-TR" dirty="0"/>
              <a:t>-Prime esas kazanç </a:t>
            </a:r>
            <a:r>
              <a:rPr lang="tr-TR" b="1" u="sng" dirty="0"/>
              <a:t>üst sınırı asgari ücretin 7,5 katı</a:t>
            </a:r>
          </a:p>
          <a:p>
            <a:pPr marL="0" indent="0">
              <a:buNone/>
            </a:pPr>
            <a:r>
              <a:rPr lang="tr-TR" dirty="0"/>
              <a:t>Olacaktır.</a:t>
            </a:r>
          </a:p>
        </p:txBody>
      </p:sp>
      <p:pic>
        <p:nvPicPr>
          <p:cNvPr id="4" name="Resim 3">
            <a:extLst>
              <a:ext uri="{FF2B5EF4-FFF2-40B4-BE49-F238E27FC236}">
                <a16:creationId xmlns:a16="http://schemas.microsoft.com/office/drawing/2014/main" id="{E0016D42-D4F8-6572-CFD8-63A209415C9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16289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4000" b="1" dirty="0">
                <a:solidFill>
                  <a:schemeClr val="accent2"/>
                </a:solidFill>
              </a:rPr>
              <a:t>YURT DIŞINA GÖTÜRÜLEN SİGORTALILAR(06486)</a:t>
            </a:r>
            <a:endParaRPr lang="tr-TR" dirty="0">
              <a:solidFill>
                <a:schemeClr val="accent2"/>
              </a:solidFill>
            </a:endParaRPr>
          </a:p>
        </p:txBody>
      </p:sp>
      <p:sp>
        <p:nvSpPr>
          <p:cNvPr id="3" name="İçerik Yer Tutucusu 2"/>
          <p:cNvSpPr>
            <a:spLocks noGrp="1"/>
          </p:cNvSpPr>
          <p:nvPr>
            <p:ph idx="1"/>
          </p:nvPr>
        </p:nvSpPr>
        <p:spPr/>
        <p:txBody>
          <a:bodyPr>
            <a:normAutofit/>
          </a:bodyPr>
          <a:lstStyle/>
          <a:p>
            <a:pPr lvl="1"/>
            <a:r>
              <a:rPr lang="tr-TR" b="1" dirty="0">
                <a:solidFill>
                  <a:schemeClr val="accent5">
                    <a:lumMod val="75000"/>
                  </a:schemeClr>
                </a:solidFill>
              </a:rPr>
              <a:t>Mevzuat Düzenlemeleri:</a:t>
            </a:r>
          </a:p>
          <a:p>
            <a:r>
              <a:rPr lang="tr-TR" dirty="0">
                <a:hlinkClick r:id="rId2"/>
              </a:rPr>
              <a:t>5510 sayılı Kanun 81. Madde Birinci Fıkra (i) bendi</a:t>
            </a:r>
            <a:endParaRPr lang="tr-TR" dirty="0"/>
          </a:p>
          <a:p>
            <a:r>
              <a:rPr lang="tr-TR" dirty="0">
                <a:hlinkClick r:id="rId3"/>
              </a:rPr>
              <a:t>2013/30 Sayılı Genelge</a:t>
            </a:r>
            <a:endParaRPr lang="tr-TR" dirty="0"/>
          </a:p>
          <a:p>
            <a:pPr marL="0" indent="0">
              <a:buNone/>
            </a:pPr>
            <a:br>
              <a:rPr lang="tr-TR" dirty="0"/>
            </a:br>
            <a:endParaRPr lang="tr-TR" b="1" dirty="0">
              <a:solidFill>
                <a:srgbClr val="FF0000"/>
              </a:solidFill>
            </a:endParaRPr>
          </a:p>
        </p:txBody>
      </p:sp>
      <p:pic>
        <p:nvPicPr>
          <p:cNvPr id="4" name="Resim 3">
            <a:extLst>
              <a:ext uri="{FF2B5EF4-FFF2-40B4-BE49-F238E27FC236}">
                <a16:creationId xmlns:a16="http://schemas.microsoft.com/office/drawing/2014/main" id="{1A7336DE-E325-B8A7-2334-020D40C0638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441311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254027"/>
            <a:ext cx="10515600" cy="1811405"/>
          </a:xfrm>
        </p:spPr>
        <p:txBody>
          <a:bodyPr>
            <a:normAutofit/>
          </a:bodyPr>
          <a:lstStyle/>
          <a:p>
            <a:pPr algn="ctr"/>
            <a:r>
              <a:rPr lang="tr-TR" sz="3600" b="1" dirty="0">
                <a:solidFill>
                  <a:schemeClr val="accent2"/>
                </a:solidFill>
              </a:rPr>
              <a:t>YURT DIŞINA GÖTÜRÜLEN SİGORTALILAR(06486)</a:t>
            </a:r>
            <a:endParaRPr lang="tr-TR" sz="3600" dirty="0">
              <a:solidFill>
                <a:schemeClr val="accent2"/>
              </a:solidFill>
            </a:endParaRPr>
          </a:p>
        </p:txBody>
      </p:sp>
      <p:sp>
        <p:nvSpPr>
          <p:cNvPr id="3" name="İçerik Yer Tutucusu 2"/>
          <p:cNvSpPr>
            <a:spLocks noGrp="1"/>
          </p:cNvSpPr>
          <p:nvPr>
            <p:ph idx="1"/>
          </p:nvPr>
        </p:nvSpPr>
        <p:spPr/>
        <p:txBody>
          <a:bodyPr/>
          <a:lstStyle/>
          <a:p>
            <a:pPr marL="0" lvl="0" indent="0" algn="ctr">
              <a:lnSpc>
                <a:spcPct val="100000"/>
              </a:lnSpc>
              <a:spcBef>
                <a:spcPts val="0"/>
              </a:spcBef>
              <a:buNone/>
            </a:pPr>
            <a:r>
              <a:rPr lang="tr-TR" sz="1800" b="1" dirty="0">
                <a:solidFill>
                  <a:schemeClr val="bg1"/>
                </a:solidFill>
              </a:rPr>
              <a:t>1</a:t>
            </a:r>
            <a:endParaRPr lang="tr-TR" dirty="0">
              <a:solidFill>
                <a:schemeClr val="bg1"/>
              </a:solidFill>
            </a:endParaRPr>
          </a:p>
        </p:txBody>
      </p:sp>
      <p:graphicFrame>
        <p:nvGraphicFramePr>
          <p:cNvPr id="4" name="Tablo 3"/>
          <p:cNvGraphicFramePr>
            <a:graphicFrameLocks noGrp="1"/>
          </p:cNvGraphicFramePr>
          <p:nvPr>
            <p:extLst>
              <p:ext uri="{D42A27DB-BD31-4B8C-83A1-F6EECF244321}">
                <p14:modId xmlns:p14="http://schemas.microsoft.com/office/powerpoint/2010/main" val="3272798169"/>
              </p:ext>
            </p:extLst>
          </p:nvPr>
        </p:nvGraphicFramePr>
        <p:xfrm>
          <a:off x="1443436" y="1599031"/>
          <a:ext cx="9305127" cy="2155817"/>
        </p:xfrm>
        <a:graphic>
          <a:graphicData uri="http://schemas.openxmlformats.org/drawingml/2006/table">
            <a:tbl>
              <a:tblPr/>
              <a:tblGrid>
                <a:gridCol w="3101709">
                  <a:extLst>
                    <a:ext uri="{9D8B030D-6E8A-4147-A177-3AD203B41FA5}">
                      <a16:colId xmlns:a16="http://schemas.microsoft.com/office/drawing/2014/main" val="4235592285"/>
                    </a:ext>
                  </a:extLst>
                </a:gridCol>
                <a:gridCol w="3101709">
                  <a:extLst>
                    <a:ext uri="{9D8B030D-6E8A-4147-A177-3AD203B41FA5}">
                      <a16:colId xmlns:a16="http://schemas.microsoft.com/office/drawing/2014/main" val="2238487881"/>
                    </a:ext>
                  </a:extLst>
                </a:gridCol>
                <a:gridCol w="3101709">
                  <a:extLst>
                    <a:ext uri="{9D8B030D-6E8A-4147-A177-3AD203B41FA5}">
                      <a16:colId xmlns:a16="http://schemas.microsoft.com/office/drawing/2014/main" val="395020600"/>
                    </a:ext>
                  </a:extLst>
                </a:gridCol>
              </a:tblGrid>
              <a:tr h="579145">
                <a:tc gridSpan="3">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schemeClr val="accent5">
                              <a:lumMod val="75000"/>
                            </a:schemeClr>
                          </a:solidFill>
                          <a:effectLst/>
                          <a:uLnTx/>
                          <a:uFillTx/>
                          <a:latin typeface="+mn-lt"/>
                          <a:ea typeface="+mn-ea"/>
                          <a:cs typeface="+mn-cs"/>
                        </a:rPr>
                        <a:t>2022/TEMMUZ İLA ARALIK AYLARI İÇİN İNDİRİMDEN YARARLANILACAK TUTAR</a:t>
                      </a:r>
                    </a:p>
                    <a:p>
                      <a:pPr marL="0" marR="0" lvl="0" indent="0" algn="ctr" defTabSz="914400" rtl="0" eaLnBrk="1" fontAlgn="t"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srgbClr val="00B0F0"/>
                          </a:solidFill>
                          <a:effectLst/>
                          <a:uLnTx/>
                          <a:uFillTx/>
                          <a:latin typeface="+mn-lt"/>
                          <a:ea typeface="+mn-ea"/>
                          <a:cs typeface="+mn-cs"/>
                        </a:rPr>
                        <a:t>SPEK ALT SINIRINDAN (6.471,00 TL)</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382647468"/>
                  </a:ext>
                </a:extLst>
              </a:tr>
              <a:tr h="509897">
                <a:tc>
                  <a:txBody>
                    <a:bodyPr/>
                    <a:lstStyle/>
                    <a:p>
                      <a:pPr algn="ctr" fontAlgn="t"/>
                      <a:r>
                        <a:rPr lang="tr-TR" dirty="0">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414436682"/>
                  </a:ext>
                </a:extLst>
              </a:tr>
              <a:tr h="630998">
                <a:tc>
                  <a:txBody>
                    <a:bodyPr/>
                    <a:lstStyle/>
                    <a:p>
                      <a:pPr algn="ctr" fontAlgn="t"/>
                      <a:r>
                        <a:rPr lang="tr-TR" dirty="0">
                          <a:effectLst/>
                        </a:rPr>
                        <a:t>% 14,5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(SPEK</a:t>
                      </a:r>
                      <a:r>
                        <a:rPr lang="tr-TR" baseline="0" dirty="0">
                          <a:effectLst/>
                        </a:rPr>
                        <a:t> X </a:t>
                      </a:r>
                      <a:r>
                        <a:rPr lang="tr-TR" dirty="0">
                          <a:effectLst/>
                        </a:rPr>
                        <a:t>% 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marL="0" marR="0" indent="0" algn="ctr" defTabSz="914400" rtl="0" eaLnBrk="1" fontAlgn="t" latinLnBrk="0" hangingPunct="1">
                        <a:lnSpc>
                          <a:spcPct val="100000"/>
                        </a:lnSpc>
                        <a:spcBef>
                          <a:spcPts val="0"/>
                        </a:spcBef>
                        <a:spcAft>
                          <a:spcPts val="0"/>
                        </a:spcAft>
                        <a:buClrTx/>
                        <a:buSzTx/>
                        <a:buFontTx/>
                        <a:buNone/>
                        <a:tabLst/>
                        <a:defRPr/>
                      </a:pPr>
                      <a:r>
                        <a:rPr lang="tr-TR" dirty="0">
                          <a:effectLst/>
                        </a:rPr>
                        <a:t>(SPEK</a:t>
                      </a:r>
                      <a:r>
                        <a:rPr lang="tr-TR" baseline="0" dirty="0">
                          <a:effectLst/>
                        </a:rPr>
                        <a:t> X </a:t>
                      </a:r>
                      <a:r>
                        <a:rPr lang="tr-TR" dirty="0">
                          <a:effectLst/>
                        </a:rPr>
                        <a:t>% 9,5)</a:t>
                      </a:r>
                    </a:p>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2496528142"/>
                  </a:ext>
                </a:extLst>
              </a:tr>
              <a:tr h="360570">
                <a:tc>
                  <a:txBody>
                    <a:bodyPr/>
                    <a:lstStyle/>
                    <a:p>
                      <a:pPr algn="ctr" fontAlgn="t"/>
                      <a:r>
                        <a:rPr lang="tr-TR" dirty="0">
                          <a:solidFill>
                            <a:srgbClr val="363636"/>
                          </a:solidFill>
                          <a:effectLst/>
                        </a:rPr>
                        <a:t>938,30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323,55</a:t>
                      </a:r>
                      <a:r>
                        <a:rPr lang="tr-TR" baseline="0" dirty="0">
                          <a:solidFill>
                            <a:srgbClr val="363636"/>
                          </a:solidFill>
                          <a:effectLst/>
                        </a:rPr>
                        <a:t> </a:t>
                      </a:r>
                      <a:r>
                        <a:rPr lang="tr-TR" dirty="0">
                          <a:solidFill>
                            <a:srgbClr val="363636"/>
                          </a:solidFill>
                          <a:effectLst/>
                        </a:rPr>
                        <a:t>₺</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614,75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330736550"/>
                  </a:ext>
                </a:extLst>
              </a:tr>
            </a:tbl>
          </a:graphicData>
        </a:graphic>
      </p:graphicFrame>
      <p:graphicFrame>
        <p:nvGraphicFramePr>
          <p:cNvPr id="6" name="Tablo 5"/>
          <p:cNvGraphicFramePr>
            <a:graphicFrameLocks noGrp="1"/>
          </p:cNvGraphicFramePr>
          <p:nvPr>
            <p:extLst>
              <p:ext uri="{D42A27DB-BD31-4B8C-83A1-F6EECF244321}">
                <p14:modId xmlns:p14="http://schemas.microsoft.com/office/powerpoint/2010/main" val="4147270532"/>
              </p:ext>
            </p:extLst>
          </p:nvPr>
        </p:nvGraphicFramePr>
        <p:xfrm>
          <a:off x="1443435" y="3984502"/>
          <a:ext cx="9305127" cy="1739568"/>
        </p:xfrm>
        <a:graphic>
          <a:graphicData uri="http://schemas.openxmlformats.org/drawingml/2006/table">
            <a:tbl>
              <a:tblPr/>
              <a:tblGrid>
                <a:gridCol w="3101709">
                  <a:extLst>
                    <a:ext uri="{9D8B030D-6E8A-4147-A177-3AD203B41FA5}">
                      <a16:colId xmlns:a16="http://schemas.microsoft.com/office/drawing/2014/main" val="1471402631"/>
                    </a:ext>
                  </a:extLst>
                </a:gridCol>
                <a:gridCol w="3101709">
                  <a:extLst>
                    <a:ext uri="{9D8B030D-6E8A-4147-A177-3AD203B41FA5}">
                      <a16:colId xmlns:a16="http://schemas.microsoft.com/office/drawing/2014/main" val="1625104074"/>
                    </a:ext>
                  </a:extLst>
                </a:gridCol>
                <a:gridCol w="3101709">
                  <a:extLst>
                    <a:ext uri="{9D8B030D-6E8A-4147-A177-3AD203B41FA5}">
                      <a16:colId xmlns:a16="http://schemas.microsoft.com/office/drawing/2014/main" val="933555006"/>
                    </a:ext>
                  </a:extLst>
                </a:gridCol>
              </a:tblGrid>
              <a:tr h="347958">
                <a:tc gridSpan="3">
                  <a:txBody>
                    <a:bodyPr/>
                    <a:lstStyle/>
                    <a:p>
                      <a:pPr algn="ctr" fontAlgn="t"/>
                      <a:r>
                        <a:rPr lang="tr-TR" b="1" dirty="0">
                          <a:solidFill>
                            <a:srgbClr val="00B0F0"/>
                          </a:solidFill>
                          <a:effectLst/>
                        </a:rPr>
                        <a:t>5/G SİGORTALILAR İÇİN SPEK ÜST SINIRINDAN (6.471,00 x 3 = 19.413,00 TL)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2181459564"/>
                  </a:ext>
                </a:extLst>
              </a:tr>
              <a:tr h="367968">
                <a:tc>
                  <a:txBody>
                    <a:bodyPr/>
                    <a:lstStyle/>
                    <a:p>
                      <a:pPr algn="ctr" fontAlgn="t"/>
                      <a:r>
                        <a:rPr lang="tr-TR">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93438930"/>
                  </a:ext>
                </a:extLst>
              </a:tr>
              <a:tr h="608927">
                <a:tc>
                  <a:txBody>
                    <a:bodyPr/>
                    <a:lstStyle/>
                    <a:p>
                      <a:pPr algn="ctr" fontAlgn="t"/>
                      <a:r>
                        <a:rPr lang="tr-TR" dirty="0">
                          <a:effectLst/>
                        </a:rPr>
                        <a:t>% 14,5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marL="0" marR="0" indent="0" algn="ctr" defTabSz="914400" rtl="0" eaLnBrk="1" fontAlgn="t" latinLnBrk="0" hangingPunct="1">
                        <a:lnSpc>
                          <a:spcPct val="100000"/>
                        </a:lnSpc>
                        <a:spcBef>
                          <a:spcPts val="0"/>
                        </a:spcBef>
                        <a:spcAft>
                          <a:spcPts val="0"/>
                        </a:spcAft>
                        <a:buClrTx/>
                        <a:buSzTx/>
                        <a:buFontTx/>
                        <a:buNone/>
                        <a:tabLst/>
                        <a:defRPr/>
                      </a:pPr>
                      <a:r>
                        <a:rPr lang="tr-TR" dirty="0">
                          <a:effectLst/>
                        </a:rPr>
                        <a:t>(SPEK</a:t>
                      </a:r>
                      <a:r>
                        <a:rPr lang="tr-TR" baseline="0" dirty="0">
                          <a:effectLst/>
                        </a:rPr>
                        <a:t> X </a:t>
                      </a:r>
                      <a:r>
                        <a:rPr lang="tr-TR" dirty="0">
                          <a:effectLst/>
                        </a:rPr>
                        <a:t>%5)</a:t>
                      </a:r>
                    </a:p>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marL="0" marR="0" indent="0" algn="ctr" defTabSz="914400" rtl="0" eaLnBrk="1" fontAlgn="t" latinLnBrk="0" hangingPunct="1">
                        <a:lnSpc>
                          <a:spcPct val="100000"/>
                        </a:lnSpc>
                        <a:spcBef>
                          <a:spcPts val="0"/>
                        </a:spcBef>
                        <a:spcAft>
                          <a:spcPts val="0"/>
                        </a:spcAft>
                        <a:buClrTx/>
                        <a:buSzTx/>
                        <a:buFontTx/>
                        <a:buNone/>
                        <a:tabLst/>
                        <a:defRPr/>
                      </a:pPr>
                      <a:r>
                        <a:rPr lang="tr-TR" dirty="0">
                          <a:effectLst/>
                        </a:rPr>
                        <a:t>(SPEK</a:t>
                      </a:r>
                      <a:r>
                        <a:rPr lang="tr-TR" baseline="0" dirty="0">
                          <a:effectLst/>
                        </a:rPr>
                        <a:t> X </a:t>
                      </a:r>
                      <a:r>
                        <a:rPr lang="tr-TR" dirty="0">
                          <a:effectLst/>
                        </a:rPr>
                        <a:t>% 9,5)</a:t>
                      </a:r>
                    </a:p>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444755807"/>
                  </a:ext>
                </a:extLst>
              </a:tr>
              <a:tr h="347958">
                <a:tc>
                  <a:txBody>
                    <a:bodyPr/>
                    <a:lstStyle/>
                    <a:p>
                      <a:pPr algn="ctr" fontAlgn="t"/>
                      <a:r>
                        <a:rPr lang="tr-TR" dirty="0">
                          <a:solidFill>
                            <a:srgbClr val="363636"/>
                          </a:solidFill>
                          <a:effectLst/>
                        </a:rPr>
                        <a:t>2.814,89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970,65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1.844,24₺</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081457164"/>
                  </a:ext>
                </a:extLst>
              </a:tr>
            </a:tbl>
          </a:graphicData>
        </a:graphic>
      </p:graphicFrame>
      <p:pic>
        <p:nvPicPr>
          <p:cNvPr id="5" name="Resim 4">
            <a:extLst>
              <a:ext uri="{FF2B5EF4-FFF2-40B4-BE49-F238E27FC236}">
                <a16:creationId xmlns:a16="http://schemas.microsoft.com/office/drawing/2014/main" id="{96789383-F970-9E9C-8561-9C1F841CAEA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5265253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dirty="0">
                <a:solidFill>
                  <a:schemeClr val="accent2"/>
                </a:solidFill>
              </a:rPr>
              <a:t>       SİGORTA PRİM TEŞVİKLERİ 05510</a:t>
            </a:r>
            <a:br>
              <a:rPr lang="tr-TR" dirty="0">
                <a:solidFill>
                  <a:schemeClr val="accent2"/>
                </a:solidFill>
              </a:rPr>
            </a:br>
            <a:endParaRPr lang="tr-TR" dirty="0">
              <a:solidFill>
                <a:schemeClr val="accent2"/>
              </a:solidFill>
            </a:endParaRPr>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1078089624"/>
              </p:ext>
            </p:extLst>
          </p:nvPr>
        </p:nvGraphicFramePr>
        <p:xfrm>
          <a:off x="1717705" y="1053543"/>
          <a:ext cx="8161233" cy="5119561"/>
        </p:xfrm>
        <a:graphic>
          <a:graphicData uri="http://schemas.openxmlformats.org/drawingml/2006/table">
            <a:tbl>
              <a:tblPr firstRow="1" firstCol="1" bandRow="1">
                <a:tableStyleId>{5C22544A-7EE6-4342-B048-85BDC9FD1C3A}</a:tableStyleId>
              </a:tblPr>
              <a:tblGrid>
                <a:gridCol w="4113201">
                  <a:extLst>
                    <a:ext uri="{9D8B030D-6E8A-4147-A177-3AD203B41FA5}">
                      <a16:colId xmlns:a16="http://schemas.microsoft.com/office/drawing/2014/main" val="20000"/>
                    </a:ext>
                  </a:extLst>
                </a:gridCol>
                <a:gridCol w="4048032">
                  <a:extLst>
                    <a:ext uri="{9D8B030D-6E8A-4147-A177-3AD203B41FA5}">
                      <a16:colId xmlns:a16="http://schemas.microsoft.com/office/drawing/2014/main" val="20001"/>
                    </a:ext>
                  </a:extLst>
                </a:gridCol>
              </a:tblGrid>
              <a:tr h="259055">
                <a:tc>
                  <a:txBody>
                    <a:bodyPr/>
                    <a:lstStyle/>
                    <a:p>
                      <a:pPr algn="ctr" fontAlgn="ctr"/>
                      <a:r>
                        <a:rPr lang="tr-TR" sz="1200" b="1" i="0" u="sng" strike="noStrike" dirty="0">
                          <a:solidFill>
                            <a:schemeClr val="bg1"/>
                          </a:solidFill>
                          <a:effectLst/>
                          <a:latin typeface="Arial" panose="020B0604020202020204" pitchFamily="34" charset="0"/>
                        </a:rPr>
                        <a:t>YURT</a:t>
                      </a:r>
                      <a:r>
                        <a:rPr lang="tr-TR" sz="1200" b="1" i="0" u="sng" strike="noStrike" baseline="0" dirty="0">
                          <a:solidFill>
                            <a:schemeClr val="bg1"/>
                          </a:solidFill>
                          <a:effectLst/>
                          <a:latin typeface="Arial" panose="020B0604020202020204" pitchFamily="34" charset="0"/>
                        </a:rPr>
                        <a:t> DIŞINA GÖTÜRÜLEN SİGORTALILAR</a:t>
                      </a:r>
                      <a:endParaRPr lang="tr-TR" sz="1200" b="1" i="0" u="sng" strike="noStrike" dirty="0">
                        <a:solidFill>
                          <a:schemeClr val="bg1"/>
                        </a:solidFill>
                        <a:effectLst/>
                        <a:latin typeface="Arial" panose="020B0604020202020204" pitchFamily="34" charset="0"/>
                      </a:endParaRPr>
                    </a:p>
                  </a:txBody>
                  <a:tcPr marL="8808" marR="8808" marT="8808" marB="0" anchor="ctr"/>
                </a:tc>
                <a:tc>
                  <a:txBody>
                    <a:bodyPr/>
                    <a:lstStyle/>
                    <a:p>
                      <a:pPr algn="ctr" fontAlgn="ctr"/>
                      <a:r>
                        <a:rPr lang="tr-TR" sz="1600" b="1" i="0" u="sng" strike="noStrike" dirty="0">
                          <a:solidFill>
                            <a:schemeClr val="bg1"/>
                          </a:solidFill>
                          <a:effectLst/>
                          <a:latin typeface="+mn-lt"/>
                        </a:rPr>
                        <a:t>ARANILAN</a:t>
                      </a:r>
                      <a:r>
                        <a:rPr lang="tr-TR" sz="1600" b="1" i="0" u="sng" strike="noStrike" baseline="0" dirty="0">
                          <a:solidFill>
                            <a:schemeClr val="bg1"/>
                          </a:solidFill>
                          <a:effectLst/>
                          <a:latin typeface="+mn-lt"/>
                        </a:rPr>
                        <a:t> ŞARTLAR</a:t>
                      </a:r>
                      <a:endParaRPr lang="tr-TR" sz="1600" b="1" i="0" u="sng" strike="noStrike" dirty="0">
                        <a:solidFill>
                          <a:schemeClr val="bg1"/>
                        </a:solidFill>
                        <a:effectLst/>
                        <a:latin typeface="Arial" panose="020B0604020202020204" pitchFamily="34" charset="0"/>
                      </a:endParaRPr>
                    </a:p>
                  </a:txBody>
                  <a:tcPr marL="8808" marR="8808" marT="8808" marB="0" anchor="ctr"/>
                </a:tc>
                <a:extLst>
                  <a:ext uri="{0D108BD9-81ED-4DB2-BD59-A6C34878D82A}">
                    <a16:rowId xmlns:a16="http://schemas.microsoft.com/office/drawing/2014/main" val="10000"/>
                  </a:ext>
                </a:extLst>
              </a:tr>
              <a:tr h="259055">
                <a:tc>
                  <a:txBody>
                    <a:bodyPr/>
                    <a:lstStyle/>
                    <a:p>
                      <a:pPr algn="l" fontAlgn="ctr"/>
                      <a:r>
                        <a:rPr lang="tr-TR" sz="1400" u="none" strike="noStrike" dirty="0">
                          <a:effectLst/>
                        </a:rPr>
                        <a:t>SEÇİLECEK</a:t>
                      </a:r>
                      <a:r>
                        <a:rPr lang="tr-TR" sz="1400" u="none" strike="noStrike" baseline="0" dirty="0">
                          <a:effectLst/>
                        </a:rPr>
                        <a:t> </a:t>
                      </a:r>
                      <a:r>
                        <a:rPr lang="tr-TR" sz="1400" u="none" strike="noStrike" dirty="0">
                          <a:effectLst/>
                        </a:rPr>
                        <a:t>KANUN NUMARASI</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400" b="1" u="none" strike="noStrike" kern="1200" dirty="0">
                          <a:solidFill>
                            <a:schemeClr val="dk1"/>
                          </a:solidFill>
                          <a:effectLst/>
                          <a:latin typeface="+mn-lt"/>
                          <a:ea typeface="+mn-ea"/>
                          <a:cs typeface="+mn-cs"/>
                        </a:rPr>
                        <a:t>06486</a:t>
                      </a:r>
                    </a:p>
                  </a:txBody>
                  <a:tcPr marL="79275" marR="8808" marT="8808" marB="0" anchor="ctr"/>
                </a:tc>
                <a:extLst>
                  <a:ext uri="{0D108BD9-81ED-4DB2-BD59-A6C34878D82A}">
                    <a16:rowId xmlns:a16="http://schemas.microsoft.com/office/drawing/2014/main" val="10001"/>
                  </a:ext>
                </a:extLst>
              </a:tr>
              <a:tr h="25905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400" u="none" strike="noStrike" dirty="0">
                          <a:effectLst/>
                        </a:rPr>
                        <a:t>5 PUAN İNDİRİMİ İLE BİRLİKTE UYGULANMA</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4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2"/>
                  </a:ext>
                </a:extLst>
              </a:tr>
              <a:tr h="259055">
                <a:tc>
                  <a:txBody>
                    <a:bodyPr/>
                    <a:lstStyle/>
                    <a:p>
                      <a:pPr algn="l" fontAlgn="ctr"/>
                      <a:r>
                        <a:rPr lang="tr-TR" sz="1400" u="none" strike="noStrike" dirty="0">
                          <a:effectLst/>
                        </a:rPr>
                        <a:t>ÖDEME VADESİ GEÇMİŞ BORCUN BULUNMAMA SARTI</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400" b="1" u="none" strike="noStrike" kern="1200">
                          <a:solidFill>
                            <a:schemeClr val="dk1"/>
                          </a:solidFill>
                          <a:effectLst/>
                          <a:latin typeface="+mn-lt"/>
                          <a:ea typeface="+mn-ea"/>
                          <a:cs typeface="+mn-cs"/>
                        </a:rPr>
                        <a:t>EVET (İŞYERİ BAZINDA)</a:t>
                      </a:r>
                      <a:endParaRPr lang="tr-TR" sz="1400" b="1" u="none" strike="noStrike" kern="1200" dirty="0">
                        <a:solidFill>
                          <a:schemeClr val="dk1"/>
                        </a:solidFill>
                        <a:effectLst/>
                        <a:latin typeface="+mn-lt"/>
                        <a:ea typeface="+mn-ea"/>
                        <a:cs typeface="+mn-cs"/>
                      </a:endParaRPr>
                    </a:p>
                  </a:txBody>
                  <a:tcPr marL="79275" marR="8808" marT="8808" marB="0" anchor="ctr"/>
                </a:tc>
                <a:extLst>
                  <a:ext uri="{0D108BD9-81ED-4DB2-BD59-A6C34878D82A}">
                    <a16:rowId xmlns:a16="http://schemas.microsoft.com/office/drawing/2014/main" val="10003"/>
                  </a:ext>
                </a:extLst>
              </a:tr>
              <a:tr h="259055">
                <a:tc>
                  <a:txBody>
                    <a:bodyPr/>
                    <a:lstStyle/>
                    <a:p>
                      <a:pPr algn="l" fontAlgn="ctr"/>
                      <a:r>
                        <a:rPr lang="tr-TR" sz="1400" u="none" strike="noStrike" dirty="0">
                          <a:effectLst/>
                        </a:rPr>
                        <a:t>PRİMLERİN SÜRESİ İÇİNDE ÖDENME ŞARTI</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4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4"/>
                  </a:ext>
                </a:extLst>
              </a:tr>
              <a:tr h="259055">
                <a:tc>
                  <a:txBody>
                    <a:bodyPr/>
                    <a:lstStyle/>
                    <a:p>
                      <a:pPr algn="l" fontAlgn="ctr"/>
                      <a:r>
                        <a:rPr lang="tr-TR" sz="1400" u="none" strike="noStrike" dirty="0">
                          <a:effectLst/>
                        </a:rPr>
                        <a:t>MUHSGK’NIN SÜRESİ İÇİNDE VERİLME</a:t>
                      </a:r>
                      <a:r>
                        <a:rPr lang="tr-TR" sz="1400" u="none" strike="noStrike" baseline="0" dirty="0">
                          <a:effectLst/>
                        </a:rPr>
                        <a:t> ŞARTI</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4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5"/>
                  </a:ext>
                </a:extLst>
              </a:tr>
              <a:tr h="466300">
                <a:tc>
                  <a:txBody>
                    <a:bodyPr/>
                    <a:lstStyle/>
                    <a:p>
                      <a:pPr algn="l" fontAlgn="ctr"/>
                      <a:r>
                        <a:rPr lang="tr-TR" sz="1400" b="1" i="0" u="none" strike="noStrike" dirty="0">
                          <a:solidFill>
                            <a:schemeClr val="lt1"/>
                          </a:solidFill>
                          <a:effectLst/>
                          <a:latin typeface="+mn-lt"/>
                        </a:rPr>
                        <a:t>SİGORTALININ</a:t>
                      </a:r>
                      <a:r>
                        <a:rPr lang="tr-TR" sz="1400" b="1" i="0" u="none" strike="noStrike" baseline="0" dirty="0">
                          <a:solidFill>
                            <a:schemeClr val="lt1"/>
                          </a:solidFill>
                          <a:effectLst/>
                          <a:latin typeface="+mn-lt"/>
                        </a:rPr>
                        <a:t> İŞE  ALINDIĞI TARİHTEN ÖNCE İŞSİZ OLMA ŞARTI</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4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6"/>
                  </a:ext>
                </a:extLst>
              </a:tr>
              <a:tr h="466300">
                <a:tc>
                  <a:txBody>
                    <a:bodyPr/>
                    <a:lstStyle/>
                    <a:p>
                      <a:pPr algn="l" fontAlgn="ctr"/>
                      <a:r>
                        <a:rPr lang="tr-TR" sz="1400" u="none" strike="noStrike" dirty="0">
                          <a:effectLst/>
                        </a:rPr>
                        <a:t>SİGORTALININ ORTALAMAYA İLAVE OLMA ŞARTI</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4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7"/>
                  </a:ext>
                </a:extLst>
              </a:tr>
              <a:tr h="259055">
                <a:tc>
                  <a:txBody>
                    <a:bodyPr/>
                    <a:lstStyle/>
                    <a:p>
                      <a:pPr algn="l" fontAlgn="ctr"/>
                      <a:r>
                        <a:rPr lang="tr-TR" sz="1400" u="none" strike="noStrike" dirty="0">
                          <a:effectLst/>
                        </a:rPr>
                        <a:t>SİGORTALININ İŞKUR’A KAYITLI OLMA ŞARTI</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4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8"/>
                  </a:ext>
                </a:extLst>
              </a:tr>
              <a:tr h="259055">
                <a:tc>
                  <a:txBody>
                    <a:bodyPr/>
                    <a:lstStyle/>
                    <a:p>
                      <a:pPr algn="l" fontAlgn="ctr"/>
                      <a:r>
                        <a:rPr lang="tr-TR" sz="1400" u="none" strike="noStrike" dirty="0">
                          <a:effectLst/>
                        </a:rPr>
                        <a:t>18  YAŞ ALTI SİGORTALI</a:t>
                      </a:r>
                      <a:r>
                        <a:rPr lang="tr-TR" sz="1400" u="none" strike="noStrike" baseline="0" dirty="0">
                          <a:effectLst/>
                        </a:rPr>
                        <a:t> İÇİN YARARLANMA ŞARTI</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400" b="1" u="none" strike="noStrike" kern="1200" dirty="0">
                          <a:solidFill>
                            <a:schemeClr val="dk1"/>
                          </a:solidFill>
                          <a:effectLst/>
                          <a:latin typeface="+mn-lt"/>
                          <a:ea typeface="+mn-ea"/>
                          <a:cs typeface="+mn-cs"/>
                        </a:rPr>
                        <a:t>YARARLANIR</a:t>
                      </a:r>
                    </a:p>
                  </a:txBody>
                  <a:tcPr marL="79275" marR="8808" marT="8808" marB="0" anchor="ctr"/>
                </a:tc>
                <a:extLst>
                  <a:ext uri="{0D108BD9-81ED-4DB2-BD59-A6C34878D82A}">
                    <a16:rowId xmlns:a16="http://schemas.microsoft.com/office/drawing/2014/main" val="10009"/>
                  </a:ext>
                </a:extLst>
              </a:tr>
              <a:tr h="466300">
                <a:tc>
                  <a:txBody>
                    <a:bodyPr/>
                    <a:lstStyle/>
                    <a:p>
                      <a:pPr algn="l" fontAlgn="ctr"/>
                      <a:r>
                        <a:rPr lang="tr-TR" sz="1400" u="none" strike="noStrike" dirty="0">
                          <a:effectLst/>
                        </a:rPr>
                        <a:t>KAYITDIŞI SİGORTALI YASAKLAMA</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4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10"/>
                  </a:ext>
                </a:extLst>
              </a:tr>
              <a:tr h="259055">
                <a:tc>
                  <a:txBody>
                    <a:bodyPr/>
                    <a:lstStyle/>
                    <a:p>
                      <a:pPr algn="l" fontAlgn="ctr"/>
                      <a:r>
                        <a:rPr lang="tr-TR" sz="1400" u="none" strike="noStrike" dirty="0">
                          <a:effectLst/>
                        </a:rPr>
                        <a:t>SAHTE SİGORTALI YASAKLAMA</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4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11"/>
                  </a:ext>
                </a:extLst>
              </a:tr>
              <a:tr h="25905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400" u="none" strike="noStrike" dirty="0">
                          <a:effectLst/>
                        </a:rPr>
                        <a:t>YARARLANILACAK TEŞVİKİN</a:t>
                      </a:r>
                      <a:r>
                        <a:rPr lang="tr-TR" sz="1400" u="none" strike="noStrike" baseline="0" dirty="0">
                          <a:effectLst/>
                        </a:rPr>
                        <a:t> HESAPLANMA ŞEKLİ</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400" b="1" u="none" strike="noStrike" kern="1200" dirty="0">
                          <a:solidFill>
                            <a:schemeClr val="dk1"/>
                          </a:solidFill>
                          <a:effectLst/>
                          <a:latin typeface="+mn-lt"/>
                          <a:ea typeface="+mn-ea"/>
                          <a:cs typeface="+mn-cs"/>
                        </a:rPr>
                        <a:t>SPEK TUTARININ % 5’i</a:t>
                      </a:r>
                    </a:p>
                  </a:txBody>
                  <a:tcPr marL="79275" marR="8808" marT="8808" marB="0" anchor="ctr"/>
                </a:tc>
                <a:extLst>
                  <a:ext uri="{0D108BD9-81ED-4DB2-BD59-A6C34878D82A}">
                    <a16:rowId xmlns:a16="http://schemas.microsoft.com/office/drawing/2014/main" val="10012"/>
                  </a:ext>
                </a:extLst>
              </a:tr>
              <a:tr h="416915">
                <a:tc>
                  <a:txBody>
                    <a:bodyPr/>
                    <a:lstStyle/>
                    <a:p>
                      <a:pPr algn="l" fontAlgn="ctr"/>
                      <a:r>
                        <a:rPr lang="tr-TR" sz="1400" u="none" strike="noStrike" dirty="0">
                          <a:effectLst/>
                        </a:rPr>
                        <a:t>30 GÜNLÜK </a:t>
                      </a:r>
                      <a:r>
                        <a:rPr lang="tr-TR" sz="1400" u="sng" strike="noStrike" dirty="0">
                          <a:effectLst/>
                        </a:rPr>
                        <a:t>ALT SINIR </a:t>
                      </a:r>
                      <a:r>
                        <a:rPr lang="tr-TR" sz="1400" u="none" strike="noStrike" dirty="0">
                          <a:effectLst/>
                        </a:rPr>
                        <a:t>ÜZERİNDEN</a:t>
                      </a:r>
                      <a:r>
                        <a:rPr lang="tr-TR" sz="1400" u="none" strike="noStrike" baseline="0" dirty="0">
                          <a:effectLst/>
                        </a:rPr>
                        <a:t> YARARLANILACA</a:t>
                      </a:r>
                      <a:r>
                        <a:rPr lang="tr-TR" sz="1400" u="none" strike="noStrike" dirty="0">
                          <a:effectLst/>
                        </a:rPr>
                        <a:t>K TEŞVİK TUTARI</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400" b="1" u="none" strike="noStrike" kern="1200" dirty="0">
                          <a:solidFill>
                            <a:schemeClr val="dk1"/>
                          </a:solidFill>
                          <a:effectLst/>
                          <a:latin typeface="+mn-lt"/>
                          <a:ea typeface="+mn-ea"/>
                          <a:cs typeface="+mn-cs"/>
                        </a:rPr>
                        <a:t>6.471 x 5 / 100 = 323,55 TL</a:t>
                      </a:r>
                    </a:p>
                  </a:txBody>
                  <a:tcPr marL="79275" marR="8808" marT="8808" marB="0" anchor="ctr"/>
                </a:tc>
                <a:extLst>
                  <a:ext uri="{0D108BD9-81ED-4DB2-BD59-A6C34878D82A}">
                    <a16:rowId xmlns:a16="http://schemas.microsoft.com/office/drawing/2014/main" val="10013"/>
                  </a:ext>
                </a:extLst>
              </a:tr>
              <a:tr h="41691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400" u="none" strike="noStrike" dirty="0">
                          <a:effectLst/>
                        </a:rPr>
                        <a:t>30 GÜNLÜK </a:t>
                      </a:r>
                      <a:r>
                        <a:rPr lang="tr-TR" sz="1400" u="sng" strike="noStrike" dirty="0">
                          <a:effectLst/>
                        </a:rPr>
                        <a:t>ÜST SINIR </a:t>
                      </a:r>
                      <a:r>
                        <a:rPr lang="tr-TR" sz="1400" u="none" strike="noStrike" dirty="0">
                          <a:effectLst/>
                        </a:rPr>
                        <a:t>ÜZERİNDEN</a:t>
                      </a:r>
                      <a:r>
                        <a:rPr lang="tr-TR" sz="1400" u="none" strike="noStrike" baseline="0" dirty="0">
                          <a:effectLst/>
                        </a:rPr>
                        <a:t> YARARLANILACA</a:t>
                      </a:r>
                      <a:r>
                        <a:rPr lang="tr-TR" sz="1400" u="none" strike="noStrike" dirty="0">
                          <a:effectLst/>
                        </a:rPr>
                        <a:t>K TEŞVİK TUTARI </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400" b="1" u="none" strike="noStrike" kern="1200" dirty="0">
                          <a:solidFill>
                            <a:schemeClr val="dk1"/>
                          </a:solidFill>
                          <a:effectLst/>
                          <a:latin typeface="+mn-lt"/>
                          <a:ea typeface="+mn-ea"/>
                          <a:cs typeface="+mn-cs"/>
                        </a:rPr>
                        <a:t>19.413 x 5 / 100 = 970,65 TL  (5510/5-g)</a:t>
                      </a:r>
                    </a:p>
                  </a:txBody>
                  <a:tcPr marL="79275" marR="8808" marT="8808" marB="0" anchor="ctr"/>
                </a:tc>
                <a:extLst>
                  <a:ext uri="{0D108BD9-81ED-4DB2-BD59-A6C34878D82A}">
                    <a16:rowId xmlns:a16="http://schemas.microsoft.com/office/drawing/2014/main" val="10014"/>
                  </a:ext>
                </a:extLst>
              </a:tr>
              <a:tr h="259055">
                <a:tc>
                  <a:txBody>
                    <a:bodyPr/>
                    <a:lstStyle/>
                    <a:p>
                      <a:pPr algn="l" fontAlgn="ctr"/>
                      <a:r>
                        <a:rPr lang="tr-TR" sz="1400" u="none" strike="noStrike" dirty="0">
                          <a:effectLst/>
                        </a:rPr>
                        <a:t>SÜRE SINIRI</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400" b="1" u="none" strike="noStrike" kern="1200" dirty="0">
                          <a:solidFill>
                            <a:schemeClr val="dk1"/>
                          </a:solidFill>
                          <a:effectLst/>
                          <a:latin typeface="+mn-lt"/>
                          <a:ea typeface="+mn-ea"/>
                          <a:cs typeface="+mn-cs"/>
                        </a:rPr>
                        <a:t>YOK</a:t>
                      </a:r>
                    </a:p>
                  </a:txBody>
                  <a:tcPr marL="79275" marR="8808" marT="8808" marB="0" anchor="ctr"/>
                </a:tc>
                <a:extLst>
                  <a:ext uri="{0D108BD9-81ED-4DB2-BD59-A6C34878D82A}">
                    <a16:rowId xmlns:a16="http://schemas.microsoft.com/office/drawing/2014/main" val="10015"/>
                  </a:ext>
                </a:extLst>
              </a:tr>
            </a:tbl>
          </a:graphicData>
        </a:graphic>
      </p:graphicFrame>
      <p:pic>
        <p:nvPicPr>
          <p:cNvPr id="3" name="Resim 2">
            <a:extLst>
              <a:ext uri="{FF2B5EF4-FFF2-40B4-BE49-F238E27FC236}">
                <a16:creationId xmlns:a16="http://schemas.microsoft.com/office/drawing/2014/main" id="{F984C04E-17A3-99C1-709C-20DBE541714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553533331"/>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8000</TotalTime>
  <Words>613</Words>
  <Application>Microsoft Office PowerPoint</Application>
  <PresentationFormat>Geniş ekran</PresentationFormat>
  <Paragraphs>94</Paragraphs>
  <Slides>8</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8</vt:i4>
      </vt:variant>
    </vt:vector>
  </HeadingPairs>
  <TitlesOfParts>
    <vt:vector size="13" baseType="lpstr">
      <vt:lpstr>Arial</vt:lpstr>
      <vt:lpstr>Calibri</vt:lpstr>
      <vt:lpstr>Calibri Light</vt:lpstr>
      <vt:lpstr>Times New Roman</vt:lpstr>
      <vt:lpstr>Office Teması</vt:lpstr>
      <vt:lpstr>YURT DIŞINA GÖTÜRÜLEN SİGORTALILAR (06486)</vt:lpstr>
      <vt:lpstr>YURT DIŞINA GÖTÜRÜLEN SİGORTALILAR (06486)</vt:lpstr>
      <vt:lpstr>YURT DIŞINA GÖTÜRÜLEN SİGORTALILAR(06486)</vt:lpstr>
      <vt:lpstr>YURT DIŞINA GÖTÜRÜLEN SİGORTALILAR(06486)</vt:lpstr>
      <vt:lpstr>YURT DIŞINA GÖTÜRÜLEN SİGORTALILAR(06486)</vt:lpstr>
      <vt:lpstr>YURT DIŞINA GÖTÜRÜLEN SİGORTALILAR(06486)</vt:lpstr>
      <vt:lpstr>YURT DIŞINA GÖTÜRÜLEN SİGORTALILAR(06486)</vt:lpstr>
      <vt:lpstr>       SİGORTA PRİM TEŞVİKLERİ 05510 </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PUANLIK PRİM İNDİRİMİ(05510)</dc:title>
  <dc:creator>Ömer Demirci</dc:creator>
  <cp:lastModifiedBy>Eyup Sabri Demirci</cp:lastModifiedBy>
  <cp:revision>340</cp:revision>
  <dcterms:created xsi:type="dcterms:W3CDTF">2020-03-17T08:40:25Z</dcterms:created>
  <dcterms:modified xsi:type="dcterms:W3CDTF">2022-11-29T18:38:36Z</dcterms:modified>
</cp:coreProperties>
</file>