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53" r:id="rId2"/>
    <p:sldId id="351" r:id="rId3"/>
    <p:sldId id="352" r:id="rId4"/>
    <p:sldId id="347" r:id="rId5"/>
    <p:sldId id="354" r:id="rId6"/>
    <p:sldId id="348" r:id="rId7"/>
    <p:sldId id="349" r:id="rId8"/>
    <p:sldId id="357" r:id="rId9"/>
    <p:sldId id="355" r:id="rId10"/>
    <p:sldId id="350" r:id="rId11"/>
    <p:sldId id="359" r:id="rId12"/>
    <p:sldId id="360" r:id="rId13"/>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28.11.2022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28.11.2022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28.11.2022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28.11.2022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mevzuat.gov.tr/MevzuatMetin/1.5.4857.pdf#page=18"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200" b="1" dirty="0">
                <a:solidFill>
                  <a:srgbClr val="00B050"/>
                </a:solidFill>
                <a:latin typeface="+mn-lt"/>
              </a:rPr>
              <a:t>İŞ SAĞLIĞI VE GÜVENLİĞİ HİZMETLERİNİN DESTEKLENMESİ</a:t>
            </a:r>
          </a:p>
        </p:txBody>
      </p:sp>
      <p:sp>
        <p:nvSpPr>
          <p:cNvPr id="3" name="İçerik Yer Tutucusu 2"/>
          <p:cNvSpPr>
            <a:spLocks noGrp="1"/>
          </p:cNvSpPr>
          <p:nvPr>
            <p:ph idx="1"/>
          </p:nvPr>
        </p:nvSpPr>
        <p:spPr/>
        <p:txBody>
          <a:bodyPr>
            <a:normAutofit fontScale="70000" lnSpcReduction="20000"/>
          </a:bodyPr>
          <a:lstStyle/>
          <a:p>
            <a:r>
              <a:rPr lang="tr-TR" b="1" i="1" dirty="0">
                <a:solidFill>
                  <a:srgbClr val="FF0000"/>
                </a:solidFill>
              </a:rPr>
              <a:t>İş sağlığı ve güvenliği hizmetlerinin desteklenmesi</a:t>
            </a:r>
          </a:p>
          <a:p>
            <a:r>
              <a:rPr lang="tr-TR" b="1" i="1" dirty="0"/>
              <a:t>MADDE 7 – </a:t>
            </a:r>
            <a:r>
              <a:rPr lang="tr-TR" i="1" dirty="0"/>
              <a:t>(1) İş sağlığı ve güvenliği hizmetlerinin yerine getirilmesi için, Bakanlıkça aşağıdaki şartlarla destek sağlanabilir:</a:t>
            </a:r>
          </a:p>
          <a:p>
            <a:pPr marL="0" indent="0">
              <a:buNone/>
            </a:pPr>
            <a:r>
              <a:rPr lang="tr-TR" b="1" i="1" dirty="0"/>
              <a:t>a) </a:t>
            </a:r>
            <a:r>
              <a:rPr lang="tr-TR" b="1" i="1" dirty="0">
                <a:highlight>
                  <a:srgbClr val="FFFF00"/>
                </a:highlight>
              </a:rPr>
              <a:t>Kamu kurum ve kuruluşları hariç ondan az çalışanı bulunanlardan, çok tehlikeli ve tehlikeli sınıfta yer alan işyerleri faydalanabilir. </a:t>
            </a:r>
            <a:r>
              <a:rPr lang="tr-TR" b="1" i="1" dirty="0"/>
              <a:t>Ancak, Cumhurbaşkanı, ondan az çalışanı bulunanlardan az tehlikeli sınıfta yer alan işyerlerinin de faydalanmasına karar verebilir.</a:t>
            </a:r>
            <a:r>
              <a:rPr lang="tr-TR" b="1" i="1" baseline="30000" dirty="0"/>
              <a:t>(3)</a:t>
            </a:r>
            <a:endParaRPr lang="tr-TR" b="1" i="1" dirty="0"/>
          </a:p>
          <a:p>
            <a:pPr marL="0" indent="0">
              <a:buNone/>
            </a:pPr>
            <a:r>
              <a:rPr lang="tr-TR" i="1" dirty="0"/>
              <a:t>b) Giderler, iş kazası ve meslek hastalığı bakımından kısa vadeli sigorta kolları için toplanan primlerden kaynak aktarılmak suretiyle, Sosyal Güvenlik Kurumu tarafından finanse edilir.</a:t>
            </a:r>
          </a:p>
          <a:p>
            <a:pPr marL="0" indent="0">
              <a:buNone/>
            </a:pPr>
            <a:r>
              <a:rPr lang="tr-TR" i="1" dirty="0"/>
              <a:t>c) Uygulamada, Sosyal Güvenlik Kurumu kayıtları esas alınır.</a:t>
            </a:r>
          </a:p>
          <a:p>
            <a:pPr marL="0" indent="0">
              <a:buNone/>
            </a:pPr>
            <a:r>
              <a:rPr lang="tr-TR" b="1" i="1" dirty="0"/>
              <a:t>ç) Bu Kanun ve diğer mevzuat gereğince yapılan kontrol ve denetimlerde; istihdam ettiği kişilerin sigortalılık bildiriminde bulunmadığı tespit edilen işverenlerden, tespit tarihine kadar yapılan ödemeler yasal faizi ile birlikte Sosyal Güvenlik Kurumunca tahsil edilir ve bu durumdaki işverenler, sağlanan destekten üç yıl süreyle faydalanamaz</a:t>
            </a:r>
            <a:r>
              <a:rPr lang="tr-TR" i="1" dirty="0"/>
              <a:t>.</a:t>
            </a:r>
          </a:p>
          <a:p>
            <a:pPr marL="0" indent="0">
              <a:buNone/>
            </a:pPr>
            <a:r>
              <a:rPr lang="tr-TR" i="1" dirty="0"/>
              <a:t>d) Uygulamaya ilişkin olarak ortaya çıkabilecek tereddütleri gidermeye, uygulamayı yönlendirmeye ve doğabilecek sorunları çözmeye Bakanlık yetkilidir.</a:t>
            </a:r>
            <a:r>
              <a:rPr lang="tr-TR" dirty="0"/>
              <a:t> </a:t>
            </a:r>
            <a:r>
              <a:rPr lang="tr-TR" i="1" dirty="0"/>
              <a:t> (6331 sayılı Kanun)</a:t>
            </a:r>
            <a:endParaRPr lang="tr-TR" b="1" dirty="0">
              <a:solidFill>
                <a:srgbClr val="FF0000"/>
              </a:solidFill>
            </a:endParaRPr>
          </a:p>
        </p:txBody>
      </p:sp>
      <p:pic>
        <p:nvPicPr>
          <p:cNvPr id="4" name="Resim 3">
            <a:extLst>
              <a:ext uri="{FF2B5EF4-FFF2-40B4-BE49-F238E27FC236}">
                <a16:creationId xmlns:a16="http://schemas.microsoft.com/office/drawing/2014/main" id="{3C72F6A3-3DE6-B91A-2DF7-4FD64F5F99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451510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b="1" dirty="0">
                <a:solidFill>
                  <a:srgbClr val="00B050"/>
                </a:solidFill>
                <a:latin typeface="Calibri" panose="020F0502020204030204"/>
              </a:rPr>
              <a:t>İŞ SAĞLIĞI VE GÜVENLİĞİ HİZMETLERİNİN DESTEKLENMESİ</a:t>
            </a:r>
            <a:endParaRPr lang="tr-TR" dirty="0"/>
          </a:p>
        </p:txBody>
      </p:sp>
      <p:sp>
        <p:nvSpPr>
          <p:cNvPr id="3" name="İçerik Yer Tutucusu 2"/>
          <p:cNvSpPr>
            <a:spLocks noGrp="1"/>
          </p:cNvSpPr>
          <p:nvPr>
            <p:ph idx="1"/>
          </p:nvPr>
        </p:nvSpPr>
        <p:spPr/>
        <p:txBody>
          <a:bodyPr>
            <a:normAutofit/>
          </a:bodyPr>
          <a:lstStyle/>
          <a:p>
            <a:pPr algn="ctr"/>
            <a:r>
              <a:rPr lang="tr-TR" b="1" dirty="0">
                <a:solidFill>
                  <a:srgbClr val="FF0000"/>
                </a:solidFill>
              </a:rPr>
              <a:t>DİĞER HUSUSLAR</a:t>
            </a:r>
          </a:p>
          <a:p>
            <a:r>
              <a:rPr lang="tr-TR" dirty="0"/>
              <a:t>İşyeri  bazında çalışan sayısının </a:t>
            </a:r>
            <a:r>
              <a:rPr lang="tr-TR" dirty="0">
                <a:solidFill>
                  <a:prstClr val="black"/>
                </a:solidFill>
              </a:rPr>
              <a:t>9 veya altında </a:t>
            </a:r>
            <a:r>
              <a:rPr lang="tr-TR" dirty="0"/>
              <a:t>olup olmadığının tespitinde, alt işverenlerce çalıştırılan sigortalılar da toplam çalışan sayısına dahil edilir.</a:t>
            </a:r>
          </a:p>
          <a:p>
            <a:r>
              <a:rPr lang="tr-TR" dirty="0"/>
              <a:t>Destek nakit olarak yapılmakla birlikte </a:t>
            </a:r>
            <a:r>
              <a:rPr lang="tr-TR" dirty="0" err="1"/>
              <a:t>SGK’ya</a:t>
            </a:r>
            <a:r>
              <a:rPr lang="tr-TR" dirty="0"/>
              <a:t> borcu bulunan işletmeler için destek tutarı borçlarına mahsup edilmek suretiyle ödenmektedir.</a:t>
            </a:r>
          </a:p>
        </p:txBody>
      </p:sp>
      <p:pic>
        <p:nvPicPr>
          <p:cNvPr id="4" name="Resim 3">
            <a:extLst>
              <a:ext uri="{FF2B5EF4-FFF2-40B4-BE49-F238E27FC236}">
                <a16:creationId xmlns:a16="http://schemas.microsoft.com/office/drawing/2014/main" id="{49E5D51C-F816-1E78-EF25-60E52AE73D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513732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b="1" dirty="0">
                <a:solidFill>
                  <a:srgbClr val="00B050"/>
                </a:solidFill>
                <a:latin typeface="Calibri" panose="020F0502020204030204"/>
              </a:rPr>
              <a:t>İŞ SAĞLIĞI VE GÜVENLİĞİ HİZMETLERİNİN DESTEKLENMESİ</a:t>
            </a:r>
            <a:endParaRPr lang="tr-TR" dirty="0"/>
          </a:p>
        </p:txBody>
      </p:sp>
      <p:sp>
        <p:nvSpPr>
          <p:cNvPr id="3" name="İçerik Yer Tutucusu 2"/>
          <p:cNvSpPr>
            <a:spLocks noGrp="1"/>
          </p:cNvSpPr>
          <p:nvPr>
            <p:ph idx="1"/>
          </p:nvPr>
        </p:nvSpPr>
        <p:spPr/>
        <p:txBody>
          <a:bodyPr>
            <a:normAutofit/>
          </a:bodyPr>
          <a:lstStyle/>
          <a:p>
            <a:r>
              <a:rPr lang="tr-TR" b="1" dirty="0">
                <a:solidFill>
                  <a:srgbClr val="FF0000"/>
                </a:solidFill>
              </a:rPr>
              <a:t>KAYIT DIŞI SİGORTALI ÇALIŞTIRDIĞI TESPİT EDİLEN İŞVERENLER</a:t>
            </a:r>
          </a:p>
          <a:p>
            <a:r>
              <a:rPr lang="tr-TR" dirty="0"/>
              <a:t>«</a:t>
            </a:r>
            <a:r>
              <a:rPr lang="tr-TR" i="1" dirty="0"/>
              <a:t>Bu Kanun ve diğer mevzuat gereğince yapılan kontrol ve denetimlerde; istihdam ettiği kişilerin sigortalılık bildiriminde bulunmadığı tespit edilen işverenlerden, tespit tarihine kadar yapılan ödemeler yasal faizi ile birlikte Sosyal Güvenlik Kurumunca tahsil edilir ve bu durumdaki işverenler, sağlanan destekten üç yıl süreyle faydalanamaz</a:t>
            </a:r>
            <a:r>
              <a:rPr lang="tr-TR" dirty="0"/>
              <a:t>.» 6331/7-1.ç bendi)</a:t>
            </a:r>
          </a:p>
        </p:txBody>
      </p:sp>
      <p:pic>
        <p:nvPicPr>
          <p:cNvPr id="4" name="Resim 3">
            <a:extLst>
              <a:ext uri="{FF2B5EF4-FFF2-40B4-BE49-F238E27FC236}">
                <a16:creationId xmlns:a16="http://schemas.microsoft.com/office/drawing/2014/main" id="{8A8D76F3-549B-C5AB-1E3D-A5082AC2CF2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9287878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latin typeface="Calibri" panose="020F0502020204030204"/>
              </a:rPr>
              <a:t>İŞ SAĞLIĞI VE GÜVENLİĞİ HİZMETLERİNİN DESTEKLENMESİ</a:t>
            </a:r>
            <a:endParaRPr lang="tr-TR" dirty="0"/>
          </a:p>
        </p:txBody>
      </p:sp>
      <p:sp>
        <p:nvSpPr>
          <p:cNvPr id="3" name="İçerik Yer Tutucusu 2"/>
          <p:cNvSpPr>
            <a:spLocks noGrp="1"/>
          </p:cNvSpPr>
          <p:nvPr>
            <p:ph idx="1"/>
          </p:nvPr>
        </p:nvSpPr>
        <p:spPr/>
        <p:txBody>
          <a:bodyPr>
            <a:normAutofit/>
          </a:bodyPr>
          <a:lstStyle/>
          <a:p>
            <a:r>
              <a:rPr lang="tr-TR" b="1" dirty="0">
                <a:solidFill>
                  <a:srgbClr val="FF0000"/>
                </a:solidFill>
              </a:rPr>
              <a:t>Mevzuat Düzenlemeleri:</a:t>
            </a:r>
          </a:p>
          <a:p>
            <a:r>
              <a:rPr lang="tr-TR" dirty="0">
                <a:hlinkClick r:id="rId2"/>
              </a:rPr>
              <a:t>6331 sayılı Kanun 7. Madde</a:t>
            </a:r>
            <a:endParaRPr lang="tr-TR" dirty="0"/>
          </a:p>
          <a:p>
            <a:r>
              <a:rPr lang="tr-TR" u="sng" dirty="0">
                <a:solidFill>
                  <a:schemeClr val="accent1">
                    <a:lumMod val="75000"/>
                  </a:schemeClr>
                </a:solidFill>
              </a:rPr>
              <a:t>İş Sağlığı Ve Güvenliği Hizmetlerinin Desteklenmesi Hakkında Tebliğ</a:t>
            </a:r>
          </a:p>
          <a:p>
            <a:endParaRPr lang="tr-TR" u="sng" dirty="0">
              <a:solidFill>
                <a:schemeClr val="accent1">
                  <a:lumMod val="75000"/>
                </a:schemeClr>
              </a:solidFill>
            </a:endParaRPr>
          </a:p>
        </p:txBody>
      </p:sp>
      <p:pic>
        <p:nvPicPr>
          <p:cNvPr id="4" name="Resim 3">
            <a:extLst>
              <a:ext uri="{FF2B5EF4-FFF2-40B4-BE49-F238E27FC236}">
                <a16:creationId xmlns:a16="http://schemas.microsoft.com/office/drawing/2014/main" id="{23176010-B49F-6565-C39F-A3B72EFE86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619455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b="1" dirty="0">
                <a:solidFill>
                  <a:srgbClr val="00B050"/>
                </a:solidFill>
                <a:latin typeface="Calibri" panose="020F0502020204030204"/>
              </a:rPr>
              <a:t>İŞ SAĞLIĞI VE GÜVENLİĞİ HİZMETLERİNİN DESTEKLENMESİ</a:t>
            </a:r>
            <a:endParaRPr lang="tr-TR" dirty="0"/>
          </a:p>
        </p:txBody>
      </p:sp>
      <p:sp>
        <p:nvSpPr>
          <p:cNvPr id="3" name="İçerik Yer Tutucusu 2"/>
          <p:cNvSpPr>
            <a:spLocks noGrp="1"/>
          </p:cNvSpPr>
          <p:nvPr>
            <p:ph idx="1"/>
          </p:nvPr>
        </p:nvSpPr>
        <p:spPr/>
        <p:txBody>
          <a:bodyPr>
            <a:normAutofit/>
          </a:bodyPr>
          <a:lstStyle/>
          <a:p>
            <a:pPr algn="ctr"/>
            <a:r>
              <a:rPr lang="tr-TR" b="1" dirty="0">
                <a:solidFill>
                  <a:srgbClr val="FF0000"/>
                </a:solidFill>
              </a:rPr>
              <a:t>YARARLANILACAK DESTEK TUTARI</a:t>
            </a:r>
          </a:p>
          <a:p>
            <a:r>
              <a:rPr lang="tr-TR" dirty="0"/>
              <a:t>Destekten yararlanılmasına ilişkin usul ve esaslar ile yararlanılacak destek tutarları «İş Sağlığı Ve Güvenliği Hizmetlerinin Desteklenmesi Hakkında Tebliğ» de açıklanmıştır.</a:t>
            </a:r>
          </a:p>
          <a:p>
            <a:r>
              <a:rPr lang="tr-TR" dirty="0"/>
              <a:t>Kapsama giren işverenlere, sigortalıların prim gün sayıları dikkate alınarak, günlük brüt asgari ücretin;</a:t>
            </a:r>
          </a:p>
          <a:p>
            <a:pPr marL="0" indent="0">
              <a:buNone/>
            </a:pPr>
            <a:r>
              <a:rPr lang="tr-TR" dirty="0"/>
              <a:t>-Tehlikeli sınıfta yer alan işyerlerinde %1,4’ü oranında,</a:t>
            </a:r>
          </a:p>
          <a:p>
            <a:pPr marL="0" indent="0">
              <a:buNone/>
            </a:pPr>
            <a:r>
              <a:rPr lang="tr-TR" dirty="0"/>
              <a:t>-Çok tehlikeli sınıfta yer alan işyerlerinde %1,6’sı oranında,</a:t>
            </a:r>
          </a:p>
          <a:p>
            <a:pPr marL="0" indent="0">
              <a:buNone/>
            </a:pPr>
            <a:r>
              <a:rPr lang="tr-TR" dirty="0"/>
              <a:t>destek verilmektedir.</a:t>
            </a:r>
          </a:p>
          <a:p>
            <a:endParaRPr lang="tr-TR" b="1" dirty="0">
              <a:solidFill>
                <a:srgbClr val="FF0000"/>
              </a:solidFill>
            </a:endParaRPr>
          </a:p>
        </p:txBody>
      </p:sp>
      <p:pic>
        <p:nvPicPr>
          <p:cNvPr id="4" name="Resim 3">
            <a:extLst>
              <a:ext uri="{FF2B5EF4-FFF2-40B4-BE49-F238E27FC236}">
                <a16:creationId xmlns:a16="http://schemas.microsoft.com/office/drawing/2014/main" id="{670BEE40-386A-7CA6-E7F9-43BA9206B6E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057672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b="1" dirty="0">
                <a:solidFill>
                  <a:srgbClr val="00B050"/>
                </a:solidFill>
                <a:latin typeface="Calibri" panose="020F0502020204030204"/>
              </a:rPr>
              <a:t>İŞ SAĞLIĞI VE GÜVENLİĞİ HİZMETLERİNİN DESTEKLENMESİ</a:t>
            </a:r>
            <a:endParaRPr lang="tr-TR" dirty="0"/>
          </a:p>
        </p:txBody>
      </p:sp>
      <p:sp>
        <p:nvSpPr>
          <p:cNvPr id="3" name="İçerik Yer Tutucusu 2"/>
          <p:cNvSpPr>
            <a:spLocks noGrp="1"/>
          </p:cNvSpPr>
          <p:nvPr>
            <p:ph idx="1"/>
          </p:nvPr>
        </p:nvSpPr>
        <p:spPr/>
        <p:txBody>
          <a:bodyPr>
            <a:normAutofit lnSpcReduction="10000"/>
          </a:bodyPr>
          <a:lstStyle/>
          <a:p>
            <a:pPr algn="ctr"/>
            <a:r>
              <a:rPr lang="tr-TR" b="1" dirty="0">
                <a:solidFill>
                  <a:srgbClr val="FF0000"/>
                </a:solidFill>
              </a:rPr>
              <a:t>YARARLANILACAK DESTEK TUTARI</a:t>
            </a:r>
          </a:p>
          <a:p>
            <a:r>
              <a:rPr lang="tr-TR" dirty="0"/>
              <a:t>2022 yılı Temmuz ila Aralık aylarına ilişkin yararlanılacak </a:t>
            </a:r>
            <a:r>
              <a:rPr lang="tr-TR" b="1" dirty="0">
                <a:solidFill>
                  <a:srgbClr val="0070C0"/>
                </a:solidFill>
              </a:rPr>
              <a:t>günlük destek tutarı;</a:t>
            </a:r>
          </a:p>
          <a:p>
            <a:pPr marL="0" indent="0">
              <a:buNone/>
            </a:pPr>
            <a:r>
              <a:rPr lang="tr-TR" dirty="0"/>
              <a:t>-Tehlikeli sınıfta yer alan işyerlerinde 215,70 X 1,4 / 100 = 3,02 TL</a:t>
            </a:r>
          </a:p>
          <a:p>
            <a:pPr marL="0" indent="0">
              <a:buNone/>
            </a:pPr>
            <a:r>
              <a:rPr lang="tr-TR" dirty="0"/>
              <a:t>-Çok tehlikeli sınıfta yer alan işyerlerinde 215,70 X 1,6 / 100 = 3,45 TL</a:t>
            </a:r>
          </a:p>
          <a:p>
            <a:pPr marL="0" indent="0">
              <a:buNone/>
            </a:pPr>
            <a:r>
              <a:rPr lang="tr-TR" dirty="0"/>
              <a:t>Olacaktır.</a:t>
            </a:r>
          </a:p>
          <a:p>
            <a:pPr marL="0" indent="0">
              <a:buNone/>
            </a:pPr>
            <a:r>
              <a:rPr lang="tr-TR" dirty="0"/>
              <a:t>Örnek- (A) LTD Şirketinin çok tehlikeli sınıfta faaliyet gösteren bir işyerlerinde 2022/Kasım ayında çalışan 8 sigortalının prim gün sayısının 215 gün olduğu düşünüldüğünde ödenecek destek tutarı;</a:t>
            </a:r>
          </a:p>
          <a:p>
            <a:r>
              <a:rPr lang="tr-TR" dirty="0"/>
              <a:t>3,45 X 215 =741,75 TL olarak hesaplanacaktır.</a:t>
            </a:r>
          </a:p>
          <a:p>
            <a:endParaRPr lang="tr-TR" dirty="0"/>
          </a:p>
        </p:txBody>
      </p:sp>
      <p:pic>
        <p:nvPicPr>
          <p:cNvPr id="4" name="Resim 3">
            <a:extLst>
              <a:ext uri="{FF2B5EF4-FFF2-40B4-BE49-F238E27FC236}">
                <a16:creationId xmlns:a16="http://schemas.microsoft.com/office/drawing/2014/main" id="{8F211BBC-BACF-945B-829D-8E7CEA7618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038411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200" b="1" dirty="0">
                <a:solidFill>
                  <a:srgbClr val="00B050"/>
                </a:solidFill>
                <a:latin typeface="+mn-lt"/>
              </a:rPr>
              <a:t>İŞ SAĞLIĞI VE GÜVENLİĞİ HİZMETLERİNİN DESTEKLENMESİ</a:t>
            </a:r>
          </a:p>
        </p:txBody>
      </p:sp>
      <p:sp>
        <p:nvSpPr>
          <p:cNvPr id="3" name="İçerik Yer Tutucusu 2"/>
          <p:cNvSpPr>
            <a:spLocks noGrp="1"/>
          </p:cNvSpPr>
          <p:nvPr>
            <p:ph idx="1"/>
          </p:nvPr>
        </p:nvSpPr>
        <p:spPr/>
        <p:txBody>
          <a:bodyPr>
            <a:normAutofit fontScale="92500" lnSpcReduction="20000"/>
          </a:bodyPr>
          <a:lstStyle/>
          <a:p>
            <a:pPr algn="ctr"/>
            <a:r>
              <a:rPr lang="tr-TR" b="1" dirty="0">
                <a:solidFill>
                  <a:srgbClr val="FF0000"/>
                </a:solidFill>
              </a:rPr>
              <a:t>DESTEKTEN YARARLANMA ŞARTLARI</a:t>
            </a:r>
          </a:p>
          <a:p>
            <a:r>
              <a:rPr lang="tr-TR" dirty="0"/>
              <a:t>İşyerinin tehlikeli veya çok tehlikeli sınıfta yer alması,</a:t>
            </a:r>
          </a:p>
          <a:p>
            <a:r>
              <a:rPr lang="tr-TR" dirty="0"/>
              <a:t>Türkiye geneli çalışan sayısının 9 veya altında olması,</a:t>
            </a:r>
          </a:p>
          <a:p>
            <a:r>
              <a:rPr lang="tr-TR" dirty="0" err="1"/>
              <a:t>MUHSGK’ların</a:t>
            </a:r>
            <a:r>
              <a:rPr lang="tr-TR" dirty="0"/>
              <a:t> </a:t>
            </a:r>
            <a:r>
              <a:rPr lang="tr-TR" dirty="0" err="1"/>
              <a:t>SGK’ya</a:t>
            </a:r>
            <a:r>
              <a:rPr lang="tr-TR" dirty="0"/>
              <a:t> süresi içinde gönderilmesi,</a:t>
            </a:r>
          </a:p>
          <a:p>
            <a:r>
              <a:rPr lang="tr-TR" dirty="0"/>
              <a:t>İSG-</a:t>
            </a:r>
            <a:r>
              <a:rPr lang="tr-TR" dirty="0" err="1"/>
              <a:t>KATİP’e</a:t>
            </a:r>
            <a:r>
              <a:rPr lang="tr-TR" dirty="0"/>
              <a:t> kayıtlı onaylanmış ve devam eden iş sağlığı ve güvenliği hizmetlerinin verilmesine ilişkin hizmet sunucusu ile yapılmış bir sözleşmenin bulunması,</a:t>
            </a:r>
          </a:p>
          <a:p>
            <a:r>
              <a:rPr lang="tr-TR" dirty="0"/>
              <a:t>Tebliğ ekinde yer alan (Ek-1) başvuru formu ile merkez adresinin bağlı bulunduğu sosyal güvenlik merkezine başvuruda bulunulması</a:t>
            </a:r>
          </a:p>
          <a:p>
            <a:r>
              <a:rPr lang="tr-TR" dirty="0"/>
              <a:t>Yansıtma faturası düzenlenmesi,</a:t>
            </a:r>
          </a:p>
          <a:p>
            <a:r>
              <a:rPr lang="tr-TR" dirty="0"/>
              <a:t>Kayıt dışı sigortalı çalıştırıldığına yönelik bir tespitin yapılmamış olması</a:t>
            </a:r>
          </a:p>
          <a:p>
            <a:endParaRPr lang="tr-TR" b="1" dirty="0">
              <a:solidFill>
                <a:srgbClr val="FF0000"/>
              </a:solidFill>
            </a:endParaRPr>
          </a:p>
        </p:txBody>
      </p:sp>
      <p:pic>
        <p:nvPicPr>
          <p:cNvPr id="4" name="Resim 3">
            <a:extLst>
              <a:ext uri="{FF2B5EF4-FFF2-40B4-BE49-F238E27FC236}">
                <a16:creationId xmlns:a16="http://schemas.microsoft.com/office/drawing/2014/main" id="{0E316CCD-F600-A1CE-6991-DCBA900EAA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879979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218051"/>
            <a:ext cx="10515600" cy="1325563"/>
          </a:xfrm>
        </p:spPr>
        <p:txBody>
          <a:bodyPr/>
          <a:lstStyle/>
          <a:p>
            <a:r>
              <a:rPr lang="tr-TR" sz="3200" b="1" dirty="0">
                <a:solidFill>
                  <a:srgbClr val="00B050"/>
                </a:solidFill>
                <a:latin typeface="Calibri" panose="020F0502020204030204"/>
              </a:rPr>
              <a:t>İŞ SAĞLIĞI VE GÜVENLİĞİ HİZMETLERİNİN DESTEKLENMESİ</a:t>
            </a:r>
            <a:endParaRPr lang="tr-TR" dirty="0"/>
          </a:p>
        </p:txBody>
      </p:sp>
      <p:sp>
        <p:nvSpPr>
          <p:cNvPr id="3" name="İçerik Yer Tutucusu 2"/>
          <p:cNvSpPr>
            <a:spLocks noGrp="1"/>
          </p:cNvSpPr>
          <p:nvPr>
            <p:ph idx="1"/>
          </p:nvPr>
        </p:nvSpPr>
        <p:spPr>
          <a:xfrm>
            <a:off x="838200" y="1543614"/>
            <a:ext cx="10515600" cy="4351338"/>
          </a:xfrm>
        </p:spPr>
        <p:txBody>
          <a:bodyPr>
            <a:normAutofit fontScale="92500" lnSpcReduction="10000"/>
          </a:bodyPr>
          <a:lstStyle/>
          <a:p>
            <a:pPr marL="0" indent="0">
              <a:buNone/>
            </a:pPr>
            <a:r>
              <a:rPr lang="tr-TR" b="1" dirty="0">
                <a:solidFill>
                  <a:srgbClr val="FF0000"/>
                </a:solidFill>
              </a:rPr>
              <a:t>DESTEK BAŞVURUSU</a:t>
            </a:r>
          </a:p>
          <a:p>
            <a:r>
              <a:rPr lang="tr-TR" dirty="0"/>
              <a:t> Başvurular, işyerinin bağlı bulunduğu SGK Müdürlüğüne İş Sağlığı Ve Güvenliği Hizmetlerinin Desteklenmesi Hakkında Tebliğin 1 </a:t>
            </a:r>
            <a:r>
              <a:rPr lang="tr-TR" dirty="0" err="1"/>
              <a:t>nolu</a:t>
            </a:r>
            <a:r>
              <a:rPr lang="tr-TR" dirty="0"/>
              <a:t> ekinde yer alan başvuru formu ile Nisan/Temmuz/Ekim/Ocak ayının sonuna kadar yapılır.</a:t>
            </a:r>
          </a:p>
          <a:p>
            <a:r>
              <a:rPr lang="tr-TR" dirty="0"/>
              <a:t>Aynı işverenin Türkiye genelinde birden fazla tescilli işyerinin bulunması halinde müracaat, tehlikeli ve çok tehlikeli sınıfta yer alan işyerleri başvuru formunda ayrı ayrı belirtilmek suretiyle işverenin merkez işyerinin tescilli olduğu SGK Müdürlüğüne yapılır.</a:t>
            </a:r>
          </a:p>
          <a:p>
            <a:r>
              <a:rPr lang="tr-TR" dirty="0"/>
              <a:t> Başvuru formunda tehlikeli ve çok tehlikeli sınıfta yer alan işyerleri için ayrı ayrı olacak şekilde destekten yararlanmak istenilen işyerlerine ait işyeri sicil numaraları ile ödemenin yapılacağı banka hesap numarası (IBAN) belirtilir.</a:t>
            </a:r>
          </a:p>
        </p:txBody>
      </p:sp>
      <p:pic>
        <p:nvPicPr>
          <p:cNvPr id="4" name="Resim 3">
            <a:extLst>
              <a:ext uri="{FF2B5EF4-FFF2-40B4-BE49-F238E27FC236}">
                <a16:creationId xmlns:a16="http://schemas.microsoft.com/office/drawing/2014/main" id="{C1A52BE8-D096-C066-DE0B-913FB10A742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707853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b="1" dirty="0">
                <a:solidFill>
                  <a:srgbClr val="00B050"/>
                </a:solidFill>
                <a:latin typeface="Calibri" panose="020F0502020204030204"/>
              </a:rPr>
              <a:t>İŞ SAĞLIĞI VE GÜVENLİĞİ HİZMETLERİNİN DESTEKLENMESİ</a:t>
            </a:r>
            <a:endParaRPr lang="tr-TR" dirty="0"/>
          </a:p>
        </p:txBody>
      </p:sp>
      <p:sp>
        <p:nvSpPr>
          <p:cNvPr id="3" name="İçerik Yer Tutucusu 2"/>
          <p:cNvSpPr>
            <a:spLocks noGrp="1"/>
          </p:cNvSpPr>
          <p:nvPr>
            <p:ph idx="1"/>
          </p:nvPr>
        </p:nvSpPr>
        <p:spPr/>
        <p:txBody>
          <a:bodyPr/>
          <a:lstStyle/>
          <a:p>
            <a:pPr algn="ctr"/>
            <a:r>
              <a:rPr lang="tr-TR" b="1" dirty="0">
                <a:solidFill>
                  <a:srgbClr val="FF0000"/>
                </a:solidFill>
              </a:rPr>
              <a:t>BAŞVURULAR NE ZAMAN YAPILIR?</a:t>
            </a:r>
          </a:p>
          <a:p>
            <a:pPr marL="0" indent="0">
              <a:buNone/>
            </a:pPr>
            <a:r>
              <a:rPr lang="tr-TR" b="1" dirty="0">
                <a:solidFill>
                  <a:srgbClr val="0070C0"/>
                </a:solidFill>
              </a:rPr>
              <a:t>Destek Başvuruları:</a:t>
            </a:r>
            <a:endParaRPr lang="tr-TR" dirty="0">
              <a:solidFill>
                <a:srgbClr val="0070C0"/>
              </a:solidFill>
            </a:endParaRPr>
          </a:p>
          <a:p>
            <a:r>
              <a:rPr lang="tr-TR" dirty="0"/>
              <a:t>Ocak, Şubat ve Mart ayları için </a:t>
            </a:r>
            <a:r>
              <a:rPr lang="tr-TR" b="1" u="sng" dirty="0"/>
              <a:t>Nisan ayının sonuna kadar</a:t>
            </a:r>
            <a:r>
              <a:rPr lang="tr-TR" dirty="0"/>
              <a:t>,</a:t>
            </a:r>
          </a:p>
          <a:p>
            <a:r>
              <a:rPr lang="tr-TR" dirty="0"/>
              <a:t>Nisan, Mayıs ve Haziran ayları için </a:t>
            </a:r>
            <a:r>
              <a:rPr lang="tr-TR" b="1" u="sng" dirty="0"/>
              <a:t>Temmuz ayının sonuna kadar,</a:t>
            </a:r>
          </a:p>
          <a:p>
            <a:r>
              <a:rPr lang="tr-TR" dirty="0"/>
              <a:t>Temmuz, Ağustos ve Eylül ayları için </a:t>
            </a:r>
            <a:r>
              <a:rPr lang="tr-TR" b="1" u="sng" dirty="0"/>
              <a:t>Ekim ayının sonuna kadar</a:t>
            </a:r>
            <a:r>
              <a:rPr lang="tr-TR" dirty="0"/>
              <a:t>,</a:t>
            </a:r>
          </a:p>
          <a:p>
            <a:r>
              <a:rPr lang="tr-TR" dirty="0"/>
              <a:t>Ekim, Kasım ve Aralık ayları için </a:t>
            </a:r>
            <a:r>
              <a:rPr lang="tr-TR" b="1" u="sng" dirty="0"/>
              <a:t>izleyen yılın Ocak ayının sonuna kadar</a:t>
            </a:r>
          </a:p>
          <a:p>
            <a:pPr marL="0" indent="0">
              <a:buNone/>
            </a:pPr>
            <a:r>
              <a:rPr lang="tr-TR" dirty="0"/>
              <a:t>Yapılır.</a:t>
            </a:r>
          </a:p>
          <a:p>
            <a:endParaRPr lang="tr-TR" dirty="0"/>
          </a:p>
        </p:txBody>
      </p:sp>
      <p:pic>
        <p:nvPicPr>
          <p:cNvPr id="4" name="Resim 3">
            <a:extLst>
              <a:ext uri="{FF2B5EF4-FFF2-40B4-BE49-F238E27FC236}">
                <a16:creationId xmlns:a16="http://schemas.microsoft.com/office/drawing/2014/main" id="{B1B3DD10-D264-453F-09A8-C3CEE85B669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127137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b="1" dirty="0">
                <a:solidFill>
                  <a:srgbClr val="00B050"/>
                </a:solidFill>
                <a:latin typeface="Calibri" panose="020F0502020204030204"/>
              </a:rPr>
              <a:t>İŞ SAĞLIĞI VE GÜVENLİĞİ HİZMETLERİNİN DESTEKLENMESİ</a:t>
            </a:r>
            <a:endParaRPr lang="tr-TR" dirty="0"/>
          </a:p>
        </p:txBody>
      </p:sp>
      <p:sp>
        <p:nvSpPr>
          <p:cNvPr id="3" name="İçerik Yer Tutucusu 2"/>
          <p:cNvSpPr>
            <a:spLocks noGrp="1"/>
          </p:cNvSpPr>
          <p:nvPr>
            <p:ph idx="1"/>
          </p:nvPr>
        </p:nvSpPr>
        <p:spPr/>
        <p:txBody>
          <a:bodyPr/>
          <a:lstStyle/>
          <a:p>
            <a:pPr algn="ctr"/>
            <a:r>
              <a:rPr lang="tr-TR" b="1" dirty="0">
                <a:solidFill>
                  <a:srgbClr val="FF0000"/>
                </a:solidFill>
              </a:rPr>
              <a:t>ÖDEMELER NE ZAMAN YAPILIR?</a:t>
            </a:r>
          </a:p>
          <a:p>
            <a:r>
              <a:rPr lang="tr-TR" b="1" dirty="0">
                <a:solidFill>
                  <a:srgbClr val="0070C0"/>
                </a:solidFill>
              </a:rPr>
              <a:t>Destek Ödemeleri:</a:t>
            </a:r>
            <a:endParaRPr lang="tr-TR" dirty="0">
              <a:solidFill>
                <a:srgbClr val="0070C0"/>
              </a:solidFill>
            </a:endParaRPr>
          </a:p>
          <a:p>
            <a:r>
              <a:rPr lang="tr-TR" dirty="0"/>
              <a:t>Ocak, Şubat ve Mart ayları için </a:t>
            </a:r>
            <a:r>
              <a:rPr lang="tr-TR" b="1" u="sng" dirty="0"/>
              <a:t>Mayıs ayının sonunda,</a:t>
            </a:r>
          </a:p>
          <a:p>
            <a:r>
              <a:rPr lang="tr-TR" dirty="0"/>
              <a:t>Nisan, Mayıs ve Haziran ayları için </a:t>
            </a:r>
            <a:r>
              <a:rPr lang="tr-TR" b="1" u="sng" dirty="0"/>
              <a:t>Ağustos ayının sonunda</a:t>
            </a:r>
            <a:r>
              <a:rPr lang="tr-TR" dirty="0"/>
              <a:t>,</a:t>
            </a:r>
          </a:p>
          <a:p>
            <a:r>
              <a:rPr lang="tr-TR" dirty="0"/>
              <a:t>Temmuz, Ağustos ve Eylül ayları için </a:t>
            </a:r>
            <a:r>
              <a:rPr lang="tr-TR" b="1" u="sng" dirty="0"/>
              <a:t>Kasım ayının sonunda</a:t>
            </a:r>
            <a:r>
              <a:rPr lang="tr-TR" dirty="0"/>
              <a:t>,</a:t>
            </a:r>
          </a:p>
          <a:p>
            <a:r>
              <a:rPr lang="tr-TR" dirty="0"/>
              <a:t>Ekim, Kasım ve Aralık ayları için </a:t>
            </a:r>
            <a:r>
              <a:rPr lang="tr-TR" b="1" u="sng" dirty="0"/>
              <a:t>izleyen yılın Şubat ayının sonunda</a:t>
            </a:r>
          </a:p>
          <a:p>
            <a:pPr marL="0" indent="0">
              <a:buNone/>
            </a:pPr>
            <a:r>
              <a:rPr lang="tr-TR" dirty="0"/>
              <a:t>Yapılır.</a:t>
            </a:r>
          </a:p>
        </p:txBody>
      </p:sp>
      <p:pic>
        <p:nvPicPr>
          <p:cNvPr id="4" name="Resim 3">
            <a:extLst>
              <a:ext uri="{FF2B5EF4-FFF2-40B4-BE49-F238E27FC236}">
                <a16:creationId xmlns:a16="http://schemas.microsoft.com/office/drawing/2014/main" id="{B2BBDD40-8823-D644-E015-6F05B0D89F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361282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b="1" dirty="0">
                <a:solidFill>
                  <a:srgbClr val="00B050"/>
                </a:solidFill>
                <a:latin typeface="Calibri" panose="020F0502020204030204"/>
              </a:rPr>
              <a:t>İŞ SAĞLIĞI VE GÜVENLİĞİ HİZMETLERİNİN DESTEKLENMESİ</a:t>
            </a:r>
            <a:endParaRPr lang="tr-TR" dirty="0"/>
          </a:p>
        </p:txBody>
      </p:sp>
      <p:sp>
        <p:nvSpPr>
          <p:cNvPr id="3" name="İçerik Yer Tutucusu 2"/>
          <p:cNvSpPr>
            <a:spLocks noGrp="1"/>
          </p:cNvSpPr>
          <p:nvPr>
            <p:ph idx="1"/>
          </p:nvPr>
        </p:nvSpPr>
        <p:spPr/>
        <p:txBody>
          <a:bodyPr>
            <a:normAutofit fontScale="92500" lnSpcReduction="10000"/>
          </a:bodyPr>
          <a:lstStyle/>
          <a:p>
            <a:pPr marL="0" indent="0">
              <a:buNone/>
            </a:pPr>
            <a:r>
              <a:rPr lang="tr-TR" b="1" dirty="0">
                <a:solidFill>
                  <a:srgbClr val="FF0000"/>
                </a:solidFill>
              </a:rPr>
              <a:t>YANSITMA FATURALARININ DÜZENLENMESİ</a:t>
            </a:r>
          </a:p>
          <a:p>
            <a:pPr marL="0" indent="0">
              <a:buNone/>
            </a:pPr>
            <a:r>
              <a:rPr lang="tr-TR" b="1" dirty="0"/>
              <a:t>-</a:t>
            </a:r>
            <a:r>
              <a:rPr lang="tr-TR" dirty="0"/>
              <a:t>İşverenler destek ödemelerini almak için Kurum adına tehlikeli ve çok tehlikeli işyerleri için tek bir yansıtma faturası düzenlerler. </a:t>
            </a:r>
          </a:p>
          <a:p>
            <a:pPr marL="0" indent="0">
              <a:buNone/>
            </a:pPr>
            <a:r>
              <a:rPr lang="tr-TR" dirty="0"/>
              <a:t>- Düzenlenecek yansıtma faturalarında Kurumun vergi numarası olarak Hitit Vergi Dairesi Müdürlüğü 7750409379 vergi numarası kullanılır.</a:t>
            </a:r>
          </a:p>
          <a:p>
            <a:pPr>
              <a:buFontTx/>
              <a:buChar char="-"/>
            </a:pPr>
            <a:r>
              <a:rPr lang="tr-TR" dirty="0"/>
              <a:t>Yansıtma faturalarında iş sağlığı ve iş güvenliği destek tutarlarını tehlikeli ve çok tehlikeli işyerleri için ödenecek destek tutarları ayrı ayrı gösterilir.</a:t>
            </a:r>
          </a:p>
          <a:p>
            <a:pPr>
              <a:buFontTx/>
              <a:buChar char="-"/>
            </a:pPr>
            <a:r>
              <a:rPr lang="tr-TR" dirty="0"/>
              <a:t>Toplam destek tutarına KDV uygulanarak fatura toplamı bulunur. </a:t>
            </a:r>
          </a:p>
          <a:p>
            <a:pPr>
              <a:buFontTx/>
              <a:buChar char="-"/>
            </a:pPr>
            <a:r>
              <a:rPr lang="tr-TR" dirty="0"/>
              <a:t>Yansıtma faturaları, ilgili olduğu dönem için Mayıs/Ağustos/Kasım/Şubat ayının 10’una kadar, Tebliğ ek-2’de belirtilen dilekçe örneği ile ilgili SGK Müdürlüğüne verilir.</a:t>
            </a:r>
          </a:p>
          <a:p>
            <a:pPr>
              <a:buFontTx/>
              <a:buChar char="-"/>
            </a:pPr>
            <a:endParaRPr lang="tr-TR" dirty="0"/>
          </a:p>
          <a:p>
            <a:pPr marL="0" indent="0">
              <a:buNone/>
            </a:pPr>
            <a:endParaRPr lang="tr-TR" dirty="0"/>
          </a:p>
        </p:txBody>
      </p:sp>
      <p:pic>
        <p:nvPicPr>
          <p:cNvPr id="4" name="Resim 3">
            <a:extLst>
              <a:ext uri="{FF2B5EF4-FFF2-40B4-BE49-F238E27FC236}">
                <a16:creationId xmlns:a16="http://schemas.microsoft.com/office/drawing/2014/main" id="{D54F896B-E6F0-10E4-6B50-4A143AF337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006379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200" b="1" dirty="0">
                <a:solidFill>
                  <a:srgbClr val="00B050"/>
                </a:solidFill>
                <a:latin typeface="Calibri" panose="020F0502020204030204"/>
              </a:rPr>
              <a:t>İŞ SAĞLIĞI VE GÜVENLİĞİ HİZMETLERİNİN DESTEKLENMESİ</a:t>
            </a:r>
            <a:endParaRPr lang="tr-TR" dirty="0"/>
          </a:p>
        </p:txBody>
      </p:sp>
      <p:sp>
        <p:nvSpPr>
          <p:cNvPr id="3" name="İçerik Yer Tutucusu 2"/>
          <p:cNvSpPr>
            <a:spLocks noGrp="1"/>
          </p:cNvSpPr>
          <p:nvPr>
            <p:ph idx="1"/>
          </p:nvPr>
        </p:nvSpPr>
        <p:spPr/>
        <p:txBody>
          <a:bodyPr>
            <a:normAutofit/>
          </a:bodyPr>
          <a:lstStyle/>
          <a:p>
            <a:pPr marL="0" indent="0">
              <a:buNone/>
            </a:pPr>
            <a:r>
              <a:rPr lang="tr-TR" b="1" dirty="0">
                <a:solidFill>
                  <a:srgbClr val="FF0000"/>
                </a:solidFill>
              </a:rPr>
              <a:t>DESTEK BAŞVURULARIN DEĞERLENDİRİLMESİ</a:t>
            </a:r>
          </a:p>
          <a:p>
            <a:r>
              <a:rPr lang="tr-TR" dirty="0"/>
              <a:t> İşverenin başvurunda belirttiği işyerlerinin dışında, varsa Türkiye genelinde kendi adına kayıtlı diğer tehlikeli ve çok tehlikeli sınıfta yer alan işyerlerinin olup olmadığı tespit edilerek, başvuruda bulunan işverenin destek kapsamına girip girmediği SGK Müdürlüğünce belirlenir. </a:t>
            </a:r>
          </a:p>
        </p:txBody>
      </p:sp>
      <p:pic>
        <p:nvPicPr>
          <p:cNvPr id="4" name="Resim 3">
            <a:extLst>
              <a:ext uri="{FF2B5EF4-FFF2-40B4-BE49-F238E27FC236}">
                <a16:creationId xmlns:a16="http://schemas.microsoft.com/office/drawing/2014/main" id="{0A44C33D-FEA4-2D6E-EA9F-2D77590402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583546135"/>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7999</TotalTime>
  <Words>968</Words>
  <Application>Microsoft Office PowerPoint</Application>
  <PresentationFormat>Geniş ekran</PresentationFormat>
  <Paragraphs>74</Paragraphs>
  <Slides>12</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12</vt:i4>
      </vt:variant>
    </vt:vector>
  </HeadingPairs>
  <TitlesOfParts>
    <vt:vector size="16" baseType="lpstr">
      <vt:lpstr>Arial</vt:lpstr>
      <vt:lpstr>Calibri</vt:lpstr>
      <vt:lpstr>Calibri Light</vt:lpstr>
      <vt:lpstr>Office Teması</vt:lpstr>
      <vt:lpstr>İŞ SAĞLIĞI VE GÜVENLİĞİ HİZMETLERİNİN DESTEKLENMESİ</vt:lpstr>
      <vt:lpstr>İŞ SAĞLIĞI VE GÜVENLİĞİ HİZMETLERİNİN DESTEKLENMESİ</vt:lpstr>
      <vt:lpstr>İŞ SAĞLIĞI VE GÜVENLİĞİ HİZMETLERİNİN DESTEKLENMESİ</vt:lpstr>
      <vt:lpstr>İŞ SAĞLIĞI VE GÜVENLİĞİ HİZMETLERİNİN DESTEKLENMESİ</vt:lpstr>
      <vt:lpstr>İŞ SAĞLIĞI VE GÜVENLİĞİ HİZMETLERİNİN DESTEKLENMESİ</vt:lpstr>
      <vt:lpstr>İŞ SAĞLIĞI VE GÜVENLİĞİ HİZMETLERİNİN DESTEKLENMESİ</vt:lpstr>
      <vt:lpstr>İŞ SAĞLIĞI VE GÜVENLİĞİ HİZMETLERİNİN DESTEKLENMESİ</vt:lpstr>
      <vt:lpstr>İŞ SAĞLIĞI VE GÜVENLİĞİ HİZMETLERİNİN DESTEKLENMESİ</vt:lpstr>
      <vt:lpstr>İŞ SAĞLIĞI VE GÜVENLİĞİ HİZMETLERİNİN DESTEKLENMESİ</vt:lpstr>
      <vt:lpstr>İŞ SAĞLIĞI VE GÜVENLİĞİ HİZMETLERİNİN DESTEKLENMESİ</vt:lpstr>
      <vt:lpstr>İŞ SAĞLIĞI VE GÜVENLİĞİ HİZMETLERİNİN DESTEKLENMESİ</vt:lpstr>
      <vt:lpstr>İŞ SAĞLIĞI VE GÜVENLİĞİ HİZMETLERİNİN DESTEKLENMESİ</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346</cp:revision>
  <dcterms:created xsi:type="dcterms:W3CDTF">2020-03-17T08:40:25Z</dcterms:created>
  <dcterms:modified xsi:type="dcterms:W3CDTF">2022-11-28T17:24:49Z</dcterms:modified>
</cp:coreProperties>
</file>