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35" r:id="rId2"/>
    <p:sldId id="327" r:id="rId3"/>
    <p:sldId id="328" r:id="rId4"/>
    <p:sldId id="334" r:id="rId5"/>
    <p:sldId id="329" r:id="rId6"/>
    <p:sldId id="332" r:id="rId7"/>
    <p:sldId id="330" r:id="rId8"/>
    <p:sldId id="333" r:id="rId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29.11.2022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29.11.2022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29.11.2022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29.11.2022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destekal.gov.tr/dokumanlar/2018-7.pdf" TargetMode="External"/><Relationship Id="rId2" Type="http://schemas.openxmlformats.org/officeDocument/2006/relationships/hyperlink" Target="http://www.mevzuat.gov.tr/MevzuatMetin/1.5.2828.pdf#page=14"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600" b="1" dirty="0">
                <a:solidFill>
                  <a:srgbClr val="00B050"/>
                </a:solidFill>
              </a:rPr>
              <a:t>SOSYAL HİZMETLERDEN YARARLANAN ÇOCUKLAR(02828)</a:t>
            </a:r>
          </a:p>
        </p:txBody>
      </p:sp>
      <p:sp>
        <p:nvSpPr>
          <p:cNvPr id="3" name="İçerik Yer Tutucusu 2"/>
          <p:cNvSpPr>
            <a:spLocks noGrp="1"/>
          </p:cNvSpPr>
          <p:nvPr>
            <p:ph idx="1"/>
          </p:nvPr>
        </p:nvSpPr>
        <p:spPr>
          <a:xfrm>
            <a:off x="838200" y="1228436"/>
            <a:ext cx="10515600" cy="4948527"/>
          </a:xfrm>
        </p:spPr>
        <p:txBody>
          <a:bodyPr/>
          <a:lstStyle/>
          <a:p>
            <a:r>
              <a:rPr lang="tr-TR" i="1" dirty="0"/>
              <a:t>«…</a:t>
            </a:r>
            <a:r>
              <a:rPr lang="tr-TR" b="1" i="1" dirty="0"/>
              <a:t>prime esas kazanç alt sınırı üzerinden hesaplanan </a:t>
            </a:r>
            <a:r>
              <a:rPr lang="tr-TR" i="1" dirty="0"/>
              <a:t>malullük, yaşlılık ve ölüm sigortası primi, kısa vadeli sigorta kolları primi ve genel sağlık sigortası primi, </a:t>
            </a:r>
            <a:r>
              <a:rPr lang="tr-TR" b="1" i="1" dirty="0"/>
              <a:t>sigortalı ve işveren hissesi primlerinin tamamı ile </a:t>
            </a:r>
            <a:r>
              <a:rPr lang="tr-TR" i="1" dirty="0"/>
              <a:t>25/8/1999 tarihli ve 4447 sayılı İşsizlik Sigortası Kanununun 49 uncu maddesinin birinci fıkrasına göre ödenmesi gereken </a:t>
            </a:r>
            <a:r>
              <a:rPr lang="tr-TR" b="1" i="1" dirty="0"/>
              <a:t>işsizlik sigortası primi, sigortalı ve işveren hissesinin tamamı </a:t>
            </a:r>
            <a:r>
              <a:rPr lang="tr-TR" i="1" dirty="0"/>
              <a:t>sigortalının işe giriş tarihinden itibaren beş yıl süre ile Hazine tarafından karşılanır.» </a:t>
            </a:r>
          </a:p>
          <a:p>
            <a:r>
              <a:rPr lang="tr-TR" i="1" dirty="0"/>
              <a:t>2828/Ek madde 1</a:t>
            </a:r>
          </a:p>
        </p:txBody>
      </p:sp>
      <p:pic>
        <p:nvPicPr>
          <p:cNvPr id="5" name="Resim 4">
            <a:extLst>
              <a:ext uri="{FF2B5EF4-FFF2-40B4-BE49-F238E27FC236}">
                <a16:creationId xmlns:a16="http://schemas.microsoft.com/office/drawing/2014/main" id="{D0215F7F-F5CF-27FB-A9CE-14AD4AF21A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226077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600" b="1" dirty="0">
                <a:solidFill>
                  <a:srgbClr val="00B050"/>
                </a:solidFill>
              </a:rPr>
              <a:t>SOSYAL HİZMETLERDEN YARARLANAN ÇOCUKLAR(02828)</a:t>
            </a:r>
          </a:p>
        </p:txBody>
      </p:sp>
      <p:sp>
        <p:nvSpPr>
          <p:cNvPr id="3" name="İçerik Yer Tutucusu 2"/>
          <p:cNvSpPr>
            <a:spLocks noGrp="1"/>
          </p:cNvSpPr>
          <p:nvPr>
            <p:ph idx="1"/>
          </p:nvPr>
        </p:nvSpPr>
        <p:spPr>
          <a:xfrm>
            <a:off x="838200" y="1228436"/>
            <a:ext cx="10515600" cy="4948527"/>
          </a:xfrm>
        </p:spPr>
        <p:txBody>
          <a:bodyPr/>
          <a:lstStyle/>
          <a:p>
            <a:pPr lvl="0" algn="ctr"/>
            <a:r>
              <a:rPr lang="tr-TR" b="1" dirty="0">
                <a:solidFill>
                  <a:srgbClr val="FF0000"/>
                </a:solidFill>
              </a:rPr>
              <a:t>TEŞVİKTEN YARARLANMA ŞARTLARI</a:t>
            </a:r>
          </a:p>
          <a:p>
            <a:pPr algn="ctr"/>
            <a:endParaRPr lang="tr-TR" dirty="0"/>
          </a:p>
        </p:txBody>
      </p:sp>
      <p:sp>
        <p:nvSpPr>
          <p:cNvPr id="4" name="Dikdörtgen 3"/>
          <p:cNvSpPr/>
          <p:nvPr/>
        </p:nvSpPr>
        <p:spPr>
          <a:xfrm>
            <a:off x="1302327" y="2133600"/>
            <a:ext cx="9873673" cy="4016484"/>
          </a:xfrm>
          <a:prstGeom prst="rect">
            <a:avLst/>
          </a:prstGeom>
        </p:spPr>
        <p:txBody>
          <a:bodyPr wrap="square">
            <a:spAutoFit/>
          </a:bodyPr>
          <a:lstStyle/>
          <a:p>
            <a:pPr algn="just"/>
            <a:r>
              <a:rPr lang="tr-TR" sz="2000" b="1" dirty="0">
                <a:solidFill>
                  <a:srgbClr val="0070C0"/>
                </a:solidFill>
              </a:rPr>
              <a:t>SİGORTALI YÖNÜNDEN</a:t>
            </a:r>
            <a:r>
              <a:rPr lang="tr-TR" sz="2000" b="1" dirty="0">
                <a:solidFill>
                  <a:srgbClr val="363636"/>
                </a:solidFill>
              </a:rPr>
              <a:t>:</a:t>
            </a:r>
          </a:p>
          <a:p>
            <a:pPr marL="285750" indent="-285750" algn="just">
              <a:buFont typeface="Arial" panose="020B0604020202020204" pitchFamily="34" charset="0"/>
              <a:buChar char="•"/>
            </a:pPr>
            <a:r>
              <a:rPr lang="tr-TR" sz="2000" dirty="0"/>
              <a:t>2828 veya 5395 sayılı Kanun uyarınca haklarında korunma veya bakım tedbir kararı alınmış olup fasılalı olarak geçen yararlanma süreleri dâhil iki yıldan az olmamak üzere, Aile ve Sosyal Politikalar Bakanlığının sosyal hizmet modellerinden yararlanmış olması, </a:t>
            </a:r>
          </a:p>
          <a:p>
            <a:pPr marL="285750" indent="-285750" algn="just">
              <a:buFont typeface="Arial" panose="020B0604020202020204" pitchFamily="34" charset="0"/>
              <a:buChar char="•"/>
            </a:pPr>
            <a:endParaRPr lang="tr-TR" sz="2000" dirty="0"/>
          </a:p>
          <a:p>
            <a:pPr algn="just"/>
            <a:r>
              <a:rPr lang="tr-TR" sz="2000" b="1" dirty="0">
                <a:solidFill>
                  <a:srgbClr val="0070C0"/>
                </a:solidFill>
              </a:rPr>
              <a:t>İŞYERİ YÖNÜNDEN:</a:t>
            </a:r>
          </a:p>
          <a:p>
            <a:pPr marL="342900" indent="-342900">
              <a:buFont typeface="Arial" panose="020B0604020202020204" pitchFamily="34" charset="0"/>
              <a:buChar char="•"/>
            </a:pPr>
            <a:r>
              <a:rPr lang="tr-TR" sz="2000" dirty="0"/>
              <a:t>İşyerinin özel sektör işverenine ait olması</a:t>
            </a:r>
          </a:p>
          <a:p>
            <a:pPr marL="228600" lvl="0" indent="-228600">
              <a:lnSpc>
                <a:spcPct val="90000"/>
              </a:lnSpc>
              <a:spcBef>
                <a:spcPts val="1000"/>
              </a:spcBef>
              <a:buFont typeface="Arial" panose="020B0604020202020204" pitchFamily="34" charset="0"/>
              <a:buChar char="•"/>
            </a:pPr>
            <a:r>
              <a:rPr lang="tr-TR" sz="2000" dirty="0" err="1"/>
              <a:t>MUHSGK’nın</a:t>
            </a:r>
            <a:r>
              <a:rPr lang="tr-TR" sz="2000" dirty="0"/>
              <a:t> yasal süresi içerisinde 02828 sayılı kanun numarası seçilmek suretiyle gönderilmesi, </a:t>
            </a:r>
          </a:p>
          <a:p>
            <a:pPr marL="228600" lvl="0" indent="-228600">
              <a:lnSpc>
                <a:spcPct val="90000"/>
              </a:lnSpc>
              <a:spcBef>
                <a:spcPts val="1000"/>
              </a:spcBef>
              <a:buFont typeface="Arial" panose="020B0604020202020204" pitchFamily="34" charset="0"/>
              <a:buChar char="•"/>
            </a:pPr>
            <a:r>
              <a:rPr lang="tr-TR" sz="2000" dirty="0"/>
              <a:t>İşverenin Türkiye geneli ödeme vadesi geçmiş prim ve İPC borcunun bulunmaması veya bulunmakla birlikte taksitlendirilmiş yada yapılandırılmış olması</a:t>
            </a:r>
          </a:p>
          <a:p>
            <a:pPr marL="228600" lvl="0" indent="-228600">
              <a:lnSpc>
                <a:spcPct val="90000"/>
              </a:lnSpc>
              <a:spcBef>
                <a:spcPts val="1000"/>
              </a:spcBef>
              <a:buFont typeface="Arial" panose="020B0604020202020204" pitchFamily="34" charset="0"/>
              <a:buChar char="•"/>
            </a:pPr>
            <a:r>
              <a:rPr lang="tr-TR" sz="2000" dirty="0"/>
              <a:t>Tahakkuk eden primlerin yasal süre içerisinde ödenmesi,</a:t>
            </a:r>
          </a:p>
        </p:txBody>
      </p:sp>
      <p:pic>
        <p:nvPicPr>
          <p:cNvPr id="5" name="Resim 4">
            <a:extLst>
              <a:ext uri="{FF2B5EF4-FFF2-40B4-BE49-F238E27FC236}">
                <a16:creationId xmlns:a16="http://schemas.microsoft.com/office/drawing/2014/main" id="{D0215F7F-F5CF-27FB-A9CE-14AD4AF21A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769269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600" b="1" dirty="0">
                <a:solidFill>
                  <a:srgbClr val="00B050"/>
                </a:solidFill>
              </a:rPr>
              <a:t>SOSYAL HİZMETLERDEN YARARLANAN ÇOCUKLAR(02828)</a:t>
            </a:r>
            <a:endParaRPr lang="tr-TR" sz="3600" dirty="0"/>
          </a:p>
        </p:txBody>
      </p:sp>
      <p:sp>
        <p:nvSpPr>
          <p:cNvPr id="3" name="İçerik Yer Tutucusu 2"/>
          <p:cNvSpPr>
            <a:spLocks noGrp="1"/>
          </p:cNvSpPr>
          <p:nvPr>
            <p:ph idx="1"/>
          </p:nvPr>
        </p:nvSpPr>
        <p:spPr/>
        <p:txBody>
          <a:bodyPr>
            <a:normAutofit/>
          </a:bodyPr>
          <a:lstStyle/>
          <a:p>
            <a:pPr algn="ctr"/>
            <a:r>
              <a:rPr lang="tr-TR" b="1" dirty="0">
                <a:solidFill>
                  <a:srgbClr val="FF0000"/>
                </a:solidFill>
              </a:rPr>
              <a:t>TEŞVİKTEN YARARLANMA SÜRESİ</a:t>
            </a:r>
          </a:p>
          <a:p>
            <a:r>
              <a:rPr lang="tr-TR" dirty="0"/>
              <a:t>Teşvikten yararlanılacak sigortalının öncelikle SGK işveren sistemine tanımlanması gerekir.</a:t>
            </a:r>
          </a:p>
          <a:p>
            <a:r>
              <a:rPr lang="tr-TR" dirty="0"/>
              <a:t>Teşvikten sigortalının işe alındığı tarihten itibaren </a:t>
            </a:r>
            <a:r>
              <a:rPr lang="tr-TR" b="1" u="sng" dirty="0"/>
              <a:t>5 yıl süreyle yararlanılabilecektir. </a:t>
            </a:r>
          </a:p>
          <a:p>
            <a:r>
              <a:rPr lang="tr-TR" dirty="0"/>
              <a:t>Sigortalı teşvik süresi dolmadan işten ayrılıp başka bir işyerinde çalışmaya başlarsa, yeni işveren kalan süre boyunca teşvikten yararlanabilecektir.</a:t>
            </a:r>
          </a:p>
          <a:p>
            <a:endParaRPr lang="tr-TR" b="1" u="sng" dirty="0"/>
          </a:p>
        </p:txBody>
      </p:sp>
      <p:pic>
        <p:nvPicPr>
          <p:cNvPr id="4" name="Resim 3">
            <a:extLst>
              <a:ext uri="{FF2B5EF4-FFF2-40B4-BE49-F238E27FC236}">
                <a16:creationId xmlns:a16="http://schemas.microsoft.com/office/drawing/2014/main" id="{C168CB6F-A238-D59B-3D83-96B872007F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876608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1302318" y="352514"/>
            <a:ext cx="9587363" cy="5390260"/>
          </a:xfrm>
          <a:prstGeom prst="rect">
            <a:avLst/>
          </a:prstGeom>
        </p:spPr>
      </p:pic>
      <p:pic>
        <p:nvPicPr>
          <p:cNvPr id="5" name="Resim 4">
            <a:extLst>
              <a:ext uri="{FF2B5EF4-FFF2-40B4-BE49-F238E27FC236}">
                <a16:creationId xmlns:a16="http://schemas.microsoft.com/office/drawing/2014/main" id="{01946254-85FB-B521-0A3B-E8FBA9F4CF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881628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rPr>
              <a:t>SOSYAL HİZMETLERDEN YARARLANAN ÇOCUKLAR(02828)</a:t>
            </a:r>
            <a:endParaRPr lang="tr-TR" dirty="0"/>
          </a:p>
        </p:txBody>
      </p:sp>
      <p:sp>
        <p:nvSpPr>
          <p:cNvPr id="3" name="İçerik Yer Tutucusu 2"/>
          <p:cNvSpPr>
            <a:spLocks noGrp="1"/>
          </p:cNvSpPr>
          <p:nvPr>
            <p:ph idx="1"/>
          </p:nvPr>
        </p:nvSpPr>
        <p:spPr/>
        <p:txBody>
          <a:bodyPr/>
          <a:lstStyle/>
          <a:p>
            <a:pPr lvl="0" algn="ctr"/>
            <a:r>
              <a:rPr lang="tr-TR" b="1" dirty="0">
                <a:solidFill>
                  <a:srgbClr val="FF0000"/>
                </a:solidFill>
              </a:rPr>
              <a:t>YARARLANILACAK TEŞVİK TUTARI</a:t>
            </a:r>
            <a:endParaRPr lang="tr-TR" b="1" u="sng" dirty="0"/>
          </a:p>
          <a:p>
            <a:r>
              <a:rPr lang="tr-TR" dirty="0">
                <a:solidFill>
                  <a:prstClr val="black"/>
                </a:solidFill>
              </a:rPr>
              <a:t>Teşvik kapsamında öncelikle </a:t>
            </a:r>
            <a:r>
              <a:rPr lang="tr-TR" b="1" u="sng" dirty="0">
                <a:solidFill>
                  <a:prstClr val="black"/>
                </a:solidFill>
              </a:rPr>
              <a:t>SPEK üst sınırına kadar </a:t>
            </a:r>
            <a:r>
              <a:rPr lang="tr-TR" dirty="0">
                <a:solidFill>
                  <a:prstClr val="black"/>
                </a:solidFill>
              </a:rPr>
              <a:t>olan kazançlar üzerinden </a:t>
            </a:r>
            <a:r>
              <a:rPr lang="tr-TR" b="1" u="sng" dirty="0">
                <a:solidFill>
                  <a:prstClr val="black"/>
                </a:solidFill>
              </a:rPr>
              <a:t>5 puanlık indirim </a:t>
            </a:r>
            <a:r>
              <a:rPr lang="tr-TR" dirty="0">
                <a:solidFill>
                  <a:prstClr val="black"/>
                </a:solidFill>
              </a:rPr>
              <a:t>verilir. </a:t>
            </a:r>
          </a:p>
          <a:p>
            <a:r>
              <a:rPr lang="tr-TR" dirty="0">
                <a:solidFill>
                  <a:prstClr val="black"/>
                </a:solidFill>
              </a:rPr>
              <a:t>Ardından, </a:t>
            </a:r>
            <a:r>
              <a:rPr lang="tr-TR" b="1" dirty="0">
                <a:solidFill>
                  <a:prstClr val="black"/>
                </a:solidFill>
              </a:rPr>
              <a:t>SPEK </a:t>
            </a:r>
            <a:r>
              <a:rPr lang="tr-TR" b="1" u="sng" dirty="0">
                <a:solidFill>
                  <a:prstClr val="black"/>
                </a:solidFill>
              </a:rPr>
              <a:t>alt sınırına kadar </a:t>
            </a:r>
            <a:r>
              <a:rPr lang="tr-TR" b="1" dirty="0">
                <a:solidFill>
                  <a:prstClr val="black"/>
                </a:solidFill>
              </a:rPr>
              <a:t>olan kazançlar üzerinden kalan işveren hissesi sigorta primi ve işsizlik sigortası prim tutarının </a:t>
            </a:r>
            <a:r>
              <a:rPr lang="tr-TR" b="1" u="sng" dirty="0">
                <a:solidFill>
                  <a:prstClr val="black"/>
                </a:solidFill>
              </a:rPr>
              <a:t>tamamı (%32,5)</a:t>
            </a:r>
            <a:r>
              <a:rPr lang="tr-TR" dirty="0">
                <a:solidFill>
                  <a:prstClr val="black"/>
                </a:solidFill>
              </a:rPr>
              <a:t> Hazinece karşılanır.</a:t>
            </a:r>
          </a:p>
          <a:p>
            <a:r>
              <a:rPr lang="tr-TR" dirty="0">
                <a:solidFill>
                  <a:prstClr val="black"/>
                </a:solidFill>
              </a:rPr>
              <a:t>İşsizlik sigortası primleri üzerinden de teşvik verilir.</a:t>
            </a:r>
          </a:p>
          <a:p>
            <a:endParaRPr lang="tr-TR" b="1" dirty="0">
              <a:solidFill>
                <a:srgbClr val="FF0000"/>
              </a:solidFill>
            </a:endParaRPr>
          </a:p>
          <a:p>
            <a:endParaRPr lang="tr-TR" dirty="0"/>
          </a:p>
          <a:p>
            <a:endParaRPr lang="tr-TR" dirty="0"/>
          </a:p>
        </p:txBody>
      </p:sp>
      <p:pic>
        <p:nvPicPr>
          <p:cNvPr id="4" name="Resim 3">
            <a:extLst>
              <a:ext uri="{FF2B5EF4-FFF2-40B4-BE49-F238E27FC236}">
                <a16:creationId xmlns:a16="http://schemas.microsoft.com/office/drawing/2014/main" id="{2D794211-4326-485B-3A64-F26EFDA859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951909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rPr>
              <a:t>SOSYAL HİZMETLERDEN YARARLANAN ÇOCUKLAR(02828)</a:t>
            </a:r>
            <a:endParaRPr lang="tr-TR" dirty="0"/>
          </a:p>
        </p:txBody>
      </p:sp>
      <p:sp>
        <p:nvSpPr>
          <p:cNvPr id="3" name="İçerik Yer Tutucusu 2"/>
          <p:cNvSpPr>
            <a:spLocks noGrp="1"/>
          </p:cNvSpPr>
          <p:nvPr>
            <p:ph idx="1"/>
          </p:nvPr>
        </p:nvSpPr>
        <p:spPr/>
        <p:txBody>
          <a:bodyPr/>
          <a:lstStyle/>
          <a:p>
            <a:pPr lvl="0"/>
            <a:r>
              <a:rPr lang="tr-TR" b="1" dirty="0">
                <a:solidFill>
                  <a:srgbClr val="FF0000"/>
                </a:solidFill>
              </a:rPr>
              <a:t>Mevzuat düzenlemeleri:</a:t>
            </a:r>
          </a:p>
          <a:p>
            <a:r>
              <a:rPr lang="tr-TR" dirty="0">
                <a:hlinkClick r:id="rId2"/>
              </a:rPr>
              <a:t>2828 sayılı Kanun Ek 1. Madde</a:t>
            </a:r>
            <a:endParaRPr lang="tr-TR" dirty="0"/>
          </a:p>
          <a:p>
            <a:r>
              <a:rPr lang="tr-TR" dirty="0">
                <a:hlinkClick r:id="rId3"/>
              </a:rPr>
              <a:t>2018/7 Sayılı Genelge</a:t>
            </a:r>
            <a:endParaRPr lang="tr-TR" dirty="0"/>
          </a:p>
          <a:p>
            <a:pPr lvl="0"/>
            <a:endParaRPr lang="tr-TR" b="1" u="sng" dirty="0"/>
          </a:p>
        </p:txBody>
      </p:sp>
      <p:pic>
        <p:nvPicPr>
          <p:cNvPr id="4" name="Resim 3">
            <a:extLst>
              <a:ext uri="{FF2B5EF4-FFF2-40B4-BE49-F238E27FC236}">
                <a16:creationId xmlns:a16="http://schemas.microsoft.com/office/drawing/2014/main" id="{48E66CB3-0F67-BE0F-DB87-2E52EC0596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600876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rPr>
              <a:t>SOSYAL HİZMETLERDEN YARARLANAN ÇOCUKLAR(02828)</a:t>
            </a:r>
            <a:endParaRPr lang="tr-TR" dirty="0"/>
          </a:p>
        </p:txBody>
      </p:sp>
      <p:sp>
        <p:nvSpPr>
          <p:cNvPr id="3" name="İçerik Yer Tutucusu 2"/>
          <p:cNvSpPr>
            <a:spLocks noGrp="1"/>
          </p:cNvSpPr>
          <p:nvPr>
            <p:ph idx="1"/>
          </p:nvPr>
        </p:nvSpPr>
        <p:spPr>
          <a:xfrm>
            <a:off x="838200" y="1466701"/>
            <a:ext cx="10515600" cy="4351338"/>
          </a:xfrm>
        </p:spPr>
        <p: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Calibri" panose="020F0502020204030204"/>
                <a:ea typeface="+mn-ea"/>
                <a:cs typeface="+mn-cs"/>
              </a:rPr>
              <a:t>2022/TEMMUZ İLA ARALIK AYLARI İÇİN İNDİRİMDEN YARARLANILACAK TUTAR</a:t>
            </a:r>
          </a:p>
          <a:p>
            <a:endParaRPr lang="tr-TR" dirty="0"/>
          </a:p>
        </p:txBody>
      </p:sp>
      <p:graphicFrame>
        <p:nvGraphicFramePr>
          <p:cNvPr id="6" name="Tablo 5"/>
          <p:cNvGraphicFramePr>
            <a:graphicFrameLocks noGrp="1"/>
          </p:cNvGraphicFramePr>
          <p:nvPr>
            <p:extLst>
              <p:ext uri="{D42A27DB-BD31-4B8C-83A1-F6EECF244321}">
                <p14:modId xmlns:p14="http://schemas.microsoft.com/office/powerpoint/2010/main" val="250712232"/>
              </p:ext>
            </p:extLst>
          </p:nvPr>
        </p:nvGraphicFramePr>
        <p:xfrm>
          <a:off x="829984" y="1965960"/>
          <a:ext cx="10032999" cy="1463040"/>
        </p:xfrm>
        <a:graphic>
          <a:graphicData uri="http://schemas.openxmlformats.org/drawingml/2006/table">
            <a:tbl>
              <a:tblPr/>
              <a:tblGrid>
                <a:gridCol w="3344333">
                  <a:extLst>
                    <a:ext uri="{9D8B030D-6E8A-4147-A177-3AD203B41FA5}">
                      <a16:colId xmlns:a16="http://schemas.microsoft.com/office/drawing/2014/main" val="3144352095"/>
                    </a:ext>
                  </a:extLst>
                </a:gridCol>
                <a:gridCol w="3344333">
                  <a:extLst>
                    <a:ext uri="{9D8B030D-6E8A-4147-A177-3AD203B41FA5}">
                      <a16:colId xmlns:a16="http://schemas.microsoft.com/office/drawing/2014/main" val="4064219413"/>
                    </a:ext>
                  </a:extLst>
                </a:gridCol>
                <a:gridCol w="3344333">
                  <a:extLst>
                    <a:ext uri="{9D8B030D-6E8A-4147-A177-3AD203B41FA5}">
                      <a16:colId xmlns:a16="http://schemas.microsoft.com/office/drawing/2014/main" val="999842444"/>
                    </a:ext>
                  </a:extLst>
                </a:gridCol>
              </a:tblGrid>
              <a:tr h="332509">
                <a:tc gridSpan="3">
                  <a:txBody>
                    <a:bodyPr/>
                    <a:lstStyle/>
                    <a:p>
                      <a:pPr algn="ctr" fontAlgn="t"/>
                      <a:r>
                        <a:rPr lang="tr-TR" b="1" dirty="0">
                          <a:solidFill>
                            <a:srgbClr val="FF0000"/>
                          </a:solidFill>
                          <a:effectLst/>
                        </a:rPr>
                        <a:t>SPEK ALT SINIRINDAN (6.471,00)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47197009"/>
                  </a:ext>
                </a:extLst>
              </a:tr>
              <a:tr h="332509">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505222686"/>
                  </a:ext>
                </a:extLst>
              </a:tr>
              <a:tr h="332509">
                <a:tc>
                  <a:txBody>
                    <a:bodyPr/>
                    <a:lstStyle/>
                    <a:p>
                      <a:pPr algn="ctr" fontAlgn="t"/>
                      <a:r>
                        <a:rPr lang="tr-TR" dirty="0">
                          <a:effectLst/>
                        </a:rPr>
                        <a:t>% 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 5 + A.Ü</a:t>
                      </a:r>
                      <a:r>
                        <a:rPr lang="tr-TR" baseline="0" dirty="0">
                          <a:effectLst/>
                        </a:rPr>
                        <a:t> X </a:t>
                      </a:r>
                      <a:r>
                        <a:rPr lang="tr-TR" dirty="0">
                          <a:effectLst/>
                        </a:rPr>
                        <a:t>% 32,5)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39750734"/>
                  </a:ext>
                </a:extLst>
              </a:tr>
              <a:tr h="332509">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323,55 + 2.103,08 = 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0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174228374"/>
                  </a:ext>
                </a:extLst>
              </a:tr>
            </a:tbl>
          </a:graphicData>
        </a:graphic>
      </p:graphicFrame>
      <p:sp>
        <p:nvSpPr>
          <p:cNvPr id="7" name="Rectangle 2"/>
          <p:cNvSpPr>
            <a:spLocks noChangeArrowheads="1"/>
          </p:cNvSpPr>
          <p:nvPr/>
        </p:nvSpPr>
        <p:spPr bwMode="auto">
          <a:xfrm>
            <a:off x="1274619" y="2570281"/>
            <a:ext cx="878412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tr-TR" altLang="tr-TR" sz="1200" b="0" i="0" u="none" strike="noStrike" cap="none" normalizeH="0" baseline="0">
                <a:ln>
                  <a:noFill/>
                </a:ln>
                <a:solidFill>
                  <a:srgbClr val="2C3E50"/>
                </a:solidFill>
                <a:effectLst/>
                <a:latin typeface="Nunito"/>
              </a:rPr>
            </a:br>
            <a:endParaRPr kumimoji="0" lang="tr-TR" altLang="tr-TR" sz="1800" b="0" i="0" u="none" strike="noStrike" cap="none" normalizeH="0" baseline="0">
              <a:ln>
                <a:noFill/>
              </a:ln>
              <a:solidFill>
                <a:schemeClr val="tx1"/>
              </a:solidFill>
              <a:effectLst/>
              <a:latin typeface="Arial" panose="020B0604020202020204" pitchFamily="34" charset="0"/>
            </a:endParaRPr>
          </a:p>
        </p:txBody>
      </p:sp>
      <p:graphicFrame>
        <p:nvGraphicFramePr>
          <p:cNvPr id="8" name="Tablo 7"/>
          <p:cNvGraphicFramePr>
            <a:graphicFrameLocks noGrp="1"/>
          </p:cNvGraphicFramePr>
          <p:nvPr>
            <p:extLst>
              <p:ext uri="{D42A27DB-BD31-4B8C-83A1-F6EECF244321}">
                <p14:modId xmlns:p14="http://schemas.microsoft.com/office/powerpoint/2010/main" val="3715028155"/>
              </p:ext>
            </p:extLst>
          </p:nvPr>
        </p:nvGraphicFramePr>
        <p:xfrm>
          <a:off x="838200" y="3871925"/>
          <a:ext cx="10032999" cy="1477470"/>
        </p:xfrm>
        <a:graphic>
          <a:graphicData uri="http://schemas.openxmlformats.org/drawingml/2006/table">
            <a:tbl>
              <a:tblPr/>
              <a:tblGrid>
                <a:gridCol w="3344333">
                  <a:extLst>
                    <a:ext uri="{9D8B030D-6E8A-4147-A177-3AD203B41FA5}">
                      <a16:colId xmlns:a16="http://schemas.microsoft.com/office/drawing/2014/main" val="817992952"/>
                    </a:ext>
                  </a:extLst>
                </a:gridCol>
                <a:gridCol w="3344333">
                  <a:extLst>
                    <a:ext uri="{9D8B030D-6E8A-4147-A177-3AD203B41FA5}">
                      <a16:colId xmlns:a16="http://schemas.microsoft.com/office/drawing/2014/main" val="1483485754"/>
                    </a:ext>
                  </a:extLst>
                </a:gridCol>
                <a:gridCol w="3344333">
                  <a:extLst>
                    <a:ext uri="{9D8B030D-6E8A-4147-A177-3AD203B41FA5}">
                      <a16:colId xmlns:a16="http://schemas.microsoft.com/office/drawing/2014/main" val="2965757943"/>
                    </a:ext>
                  </a:extLst>
                </a:gridCol>
              </a:tblGrid>
              <a:tr h="149190">
                <a:tc gridSpan="3">
                  <a:txBody>
                    <a:bodyPr/>
                    <a:lstStyle/>
                    <a:p>
                      <a:pPr algn="ctr" fontAlgn="t"/>
                      <a:r>
                        <a:rPr lang="tr-TR" b="1" dirty="0">
                          <a:solidFill>
                            <a:srgbClr val="FF0000"/>
                          </a:solidFill>
                          <a:effectLst/>
                        </a:rPr>
                        <a:t>SPEK ÜST SINIRINDAN (48.532,50)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83560292"/>
                  </a:ext>
                </a:extLst>
              </a:tr>
              <a:tr h="372975">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579874532"/>
                  </a:ext>
                </a:extLst>
              </a:tr>
              <a:tr h="372975">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 5 + A.Ü</a:t>
                      </a:r>
                      <a:r>
                        <a:rPr lang="tr-TR" baseline="0" dirty="0">
                          <a:effectLst/>
                        </a:rPr>
                        <a:t> X </a:t>
                      </a:r>
                      <a:r>
                        <a:rPr lang="tr-TR" dirty="0">
                          <a:effectLst/>
                        </a:rPr>
                        <a:t>% 32,5)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401853071"/>
                  </a:ext>
                </a:extLst>
              </a:tr>
              <a:tr h="149190">
                <a:tc>
                  <a:txBody>
                    <a:bodyPr/>
                    <a:lstStyle/>
                    <a:p>
                      <a:pPr algn="ctr" fontAlgn="t"/>
                      <a:r>
                        <a:rPr lang="tr-TR" dirty="0">
                          <a:solidFill>
                            <a:srgbClr val="363636"/>
                          </a:solidFill>
                          <a:effectLst/>
                        </a:rPr>
                        <a:t>18.199,69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kumimoji="0" lang="tr-TR" sz="1800" b="0" i="0" u="none" strike="noStrike" kern="1200" cap="none" spc="0" normalizeH="0" baseline="0" noProof="0" dirty="0">
                          <a:ln>
                            <a:noFill/>
                          </a:ln>
                          <a:solidFill>
                            <a:srgbClr val="363636"/>
                          </a:solidFill>
                          <a:effectLst/>
                          <a:uLnTx/>
                          <a:uFillTx/>
                          <a:latin typeface="+mn-lt"/>
                          <a:ea typeface="+mn-ea"/>
                          <a:cs typeface="+mn-cs"/>
                        </a:rPr>
                        <a:t>2.426,63 </a:t>
                      </a:r>
                      <a:r>
                        <a:rPr lang="tr-TR" dirty="0">
                          <a:solidFill>
                            <a:srgbClr val="363636"/>
                          </a:solidFill>
                          <a:effectLst/>
                        </a:rPr>
                        <a:t>+ 2.103,08 =4.529,71₺</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13.669,98₺</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405008200"/>
                  </a:ext>
                </a:extLst>
              </a:tr>
            </a:tbl>
          </a:graphicData>
        </a:graphic>
      </p:graphicFrame>
      <p:pic>
        <p:nvPicPr>
          <p:cNvPr id="4" name="Resim 3">
            <a:extLst>
              <a:ext uri="{FF2B5EF4-FFF2-40B4-BE49-F238E27FC236}">
                <a16:creationId xmlns:a16="http://schemas.microsoft.com/office/drawing/2014/main" id="{4FFAFABF-BA0B-327E-1B9B-641C170A50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387148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t>       SİGORTA PRİM TEŞVİKLERİ 05510</a:t>
            </a:r>
            <a:br>
              <a:rPr lang="tr-TR" dirty="0"/>
            </a:b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067663062"/>
              </p:ext>
            </p:extLst>
          </p:nvPr>
        </p:nvGraphicFramePr>
        <p:xfrm>
          <a:off x="1913475" y="1136657"/>
          <a:ext cx="8365049" cy="5045621"/>
        </p:xfrm>
        <a:graphic>
          <a:graphicData uri="http://schemas.openxmlformats.org/drawingml/2006/table">
            <a:tbl>
              <a:tblPr firstRow="1" firstCol="1" bandRow="1">
                <a:tableStyleId>{5C22544A-7EE6-4342-B048-85BDC9FD1C3A}</a:tableStyleId>
              </a:tblPr>
              <a:tblGrid>
                <a:gridCol w="4083873">
                  <a:extLst>
                    <a:ext uri="{9D8B030D-6E8A-4147-A177-3AD203B41FA5}">
                      <a16:colId xmlns:a16="http://schemas.microsoft.com/office/drawing/2014/main" val="20000"/>
                    </a:ext>
                  </a:extLst>
                </a:gridCol>
                <a:gridCol w="4281176">
                  <a:extLst>
                    <a:ext uri="{9D8B030D-6E8A-4147-A177-3AD203B41FA5}">
                      <a16:colId xmlns:a16="http://schemas.microsoft.com/office/drawing/2014/main" val="20001"/>
                    </a:ext>
                  </a:extLst>
                </a:gridCol>
              </a:tblGrid>
              <a:tr h="265468">
                <a:tc>
                  <a:txBody>
                    <a:bodyPr/>
                    <a:lstStyle/>
                    <a:p>
                      <a:pPr algn="ctr" fontAlgn="ctr"/>
                      <a:r>
                        <a:rPr lang="tr-TR" sz="1000" b="1" i="0" u="sng" strike="noStrike" dirty="0">
                          <a:solidFill>
                            <a:schemeClr val="bg1"/>
                          </a:solidFill>
                          <a:effectLst/>
                          <a:latin typeface="Arial" panose="020B0604020202020204" pitchFamily="34" charset="0"/>
                        </a:rPr>
                        <a:t>SOSYAL</a:t>
                      </a:r>
                      <a:r>
                        <a:rPr lang="tr-TR" sz="1000" b="1" i="0" u="sng" strike="noStrike" baseline="0" dirty="0">
                          <a:solidFill>
                            <a:schemeClr val="bg1"/>
                          </a:solidFill>
                          <a:effectLst/>
                          <a:latin typeface="Arial" panose="020B0604020202020204" pitchFamily="34" charset="0"/>
                        </a:rPr>
                        <a:t> HİZMETLERDEN YARARLANAN ÇOCUKLAR (02828)</a:t>
                      </a:r>
                      <a:endParaRPr lang="tr-TR" sz="1000" b="1" i="0" u="sng" strike="noStrike" dirty="0">
                        <a:solidFill>
                          <a:schemeClr val="bg1"/>
                        </a:solidFill>
                        <a:effectLst/>
                        <a:latin typeface="Arial" panose="020B0604020202020204" pitchFamily="34" charset="0"/>
                      </a:endParaRPr>
                    </a:p>
                  </a:txBody>
                  <a:tcPr marL="8808" marR="8808" marT="8808" marB="0" anchor="ctr"/>
                </a:tc>
                <a:tc>
                  <a:txBody>
                    <a:bodyPr/>
                    <a:lstStyle/>
                    <a:p>
                      <a:pPr algn="ctr" fontAlgn="ctr"/>
                      <a:r>
                        <a:rPr lang="tr-TR" sz="1000" b="1" i="0" u="sng" strike="noStrike" dirty="0">
                          <a:solidFill>
                            <a:schemeClr val="bg1"/>
                          </a:solidFill>
                          <a:effectLst/>
                          <a:latin typeface="+mn-lt"/>
                        </a:rPr>
                        <a:t>ARANILAN</a:t>
                      </a:r>
                      <a:r>
                        <a:rPr lang="tr-TR" sz="1000" b="1" i="0" u="sng" strike="noStrike" baseline="0" dirty="0">
                          <a:solidFill>
                            <a:schemeClr val="bg1"/>
                          </a:solidFill>
                          <a:effectLst/>
                          <a:latin typeface="+mn-lt"/>
                        </a:rPr>
                        <a:t> ŞARTLAR</a:t>
                      </a:r>
                      <a:endParaRPr lang="tr-TR" sz="10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65468">
                <a:tc>
                  <a:txBody>
                    <a:bodyPr/>
                    <a:lstStyle/>
                    <a:p>
                      <a:pPr algn="l" fontAlgn="ctr"/>
                      <a:r>
                        <a:rPr lang="tr-TR" sz="1000" u="none" strike="noStrike" dirty="0">
                          <a:effectLst/>
                        </a:rPr>
                        <a:t>SEÇİLECEK</a:t>
                      </a:r>
                      <a:r>
                        <a:rPr lang="tr-TR" sz="1000" u="none" strike="noStrike" baseline="0" dirty="0">
                          <a:effectLst/>
                        </a:rPr>
                        <a:t> </a:t>
                      </a:r>
                      <a:r>
                        <a:rPr lang="tr-TR" sz="1000" u="none" strike="noStrike" dirty="0">
                          <a:effectLst/>
                        </a:rPr>
                        <a:t>KANUN NUMARASI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02828</a:t>
                      </a:r>
                    </a:p>
                  </a:txBody>
                  <a:tcPr marL="79275" marR="8808" marT="8808" marB="0" anchor="ctr"/>
                </a:tc>
                <a:extLst>
                  <a:ext uri="{0D108BD9-81ED-4DB2-BD59-A6C34878D82A}">
                    <a16:rowId xmlns:a16="http://schemas.microsoft.com/office/drawing/2014/main" val="10001"/>
                  </a:ext>
                </a:extLst>
              </a:tr>
              <a:tr h="26546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5 PUAN İNDİRİMİ İLE BİRLİKTE UYGULANMA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2"/>
                  </a:ext>
                </a:extLst>
              </a:tr>
              <a:tr h="265468">
                <a:tc>
                  <a:txBody>
                    <a:bodyPr/>
                    <a:lstStyle/>
                    <a:p>
                      <a:pPr algn="l" fontAlgn="ctr"/>
                      <a:r>
                        <a:rPr lang="tr-TR" sz="1000" u="none" strike="noStrike" dirty="0">
                          <a:effectLst/>
                        </a:rPr>
                        <a:t>ÖDEME VADESİ GEÇMİŞ BORCUN BULUNMAMA SARTI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3"/>
                  </a:ext>
                </a:extLst>
              </a:tr>
              <a:tr h="265468">
                <a:tc>
                  <a:txBody>
                    <a:bodyPr/>
                    <a:lstStyle/>
                    <a:p>
                      <a:pPr algn="l" fontAlgn="ctr"/>
                      <a:r>
                        <a:rPr lang="tr-TR" sz="1000" u="none" strike="noStrike" dirty="0">
                          <a:effectLst/>
                        </a:rPr>
                        <a:t>PRİMLERİN SÜRESİ İÇİNDE ÖDENME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4"/>
                  </a:ext>
                </a:extLst>
              </a:tr>
              <a:tr h="282056">
                <a:tc>
                  <a:txBody>
                    <a:bodyPr/>
                    <a:lstStyle/>
                    <a:p>
                      <a:pPr algn="l" fontAlgn="ctr"/>
                      <a:r>
                        <a:rPr lang="tr-TR" sz="1000" u="none" strike="noStrike" dirty="0">
                          <a:effectLst/>
                        </a:rPr>
                        <a:t>MUHSGK’NIN SÜRESİ İÇİNDE VERİLME</a:t>
                      </a:r>
                      <a:r>
                        <a:rPr lang="tr-TR" sz="1000" u="none" strike="noStrike" baseline="0" dirty="0">
                          <a:effectLst/>
                        </a:rPr>
                        <a:t>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477843">
                <a:tc>
                  <a:txBody>
                    <a:bodyPr/>
                    <a:lstStyle/>
                    <a:p>
                      <a:pPr algn="l" fontAlgn="ctr"/>
                      <a:r>
                        <a:rPr lang="tr-TR" sz="1000" b="1" i="0" u="none" strike="noStrike" dirty="0">
                          <a:solidFill>
                            <a:schemeClr val="lt1"/>
                          </a:solidFill>
                          <a:effectLst/>
                          <a:latin typeface="+mn-lt"/>
                        </a:rPr>
                        <a:t>SİGORTALININ</a:t>
                      </a:r>
                      <a:r>
                        <a:rPr lang="tr-TR" sz="1000" b="1" i="0" u="none" strike="noStrike" baseline="0" dirty="0">
                          <a:solidFill>
                            <a:schemeClr val="lt1"/>
                          </a:solidFill>
                          <a:effectLst/>
                          <a:latin typeface="+mn-lt"/>
                        </a:rPr>
                        <a:t> İŞE  ALINDIĞI TARİHTEN ÖNCE İŞSİZ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6"/>
                  </a:ext>
                </a:extLst>
              </a:tr>
              <a:tr h="477843">
                <a:tc>
                  <a:txBody>
                    <a:bodyPr/>
                    <a:lstStyle/>
                    <a:p>
                      <a:pPr algn="l" fontAlgn="ctr"/>
                      <a:r>
                        <a:rPr lang="tr-TR" sz="1000" u="none" strike="noStrike" dirty="0">
                          <a:effectLst/>
                        </a:rPr>
                        <a:t>SİGORTALININ ORTALAMAYA İLAVE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7"/>
                  </a:ext>
                </a:extLst>
              </a:tr>
              <a:tr h="265468">
                <a:tc>
                  <a:txBody>
                    <a:bodyPr/>
                    <a:lstStyle/>
                    <a:p>
                      <a:pPr algn="l" fontAlgn="ctr"/>
                      <a:r>
                        <a:rPr lang="tr-TR" sz="1000" u="none" strike="noStrike" dirty="0">
                          <a:effectLst/>
                        </a:rPr>
                        <a:t>SİGORTALININ İŞKUR’A KAYITLI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8"/>
                  </a:ext>
                </a:extLst>
              </a:tr>
              <a:tr h="265468">
                <a:tc>
                  <a:txBody>
                    <a:bodyPr/>
                    <a:lstStyle/>
                    <a:p>
                      <a:pPr algn="l" fontAlgn="ctr"/>
                      <a:r>
                        <a:rPr lang="tr-TR" sz="1000" u="none" strike="noStrike" dirty="0">
                          <a:effectLst/>
                        </a:rPr>
                        <a:t>18  YAŞ ALTI SİGORTALI</a:t>
                      </a:r>
                      <a:r>
                        <a:rPr lang="tr-TR" sz="1000" u="none" strike="noStrike" baseline="0" dirty="0">
                          <a:effectLst/>
                        </a:rPr>
                        <a:t> İÇİN YARARLANMA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9"/>
                  </a:ext>
                </a:extLst>
              </a:tr>
              <a:tr h="477843">
                <a:tc>
                  <a:txBody>
                    <a:bodyPr/>
                    <a:lstStyle/>
                    <a:p>
                      <a:pPr algn="l" fontAlgn="ctr"/>
                      <a:r>
                        <a:rPr lang="tr-TR" sz="1000" u="none" strike="noStrike" dirty="0">
                          <a:effectLst/>
                        </a:rPr>
                        <a:t>KAYITDIŞI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0"/>
                  </a:ext>
                </a:extLst>
              </a:tr>
              <a:tr h="265468">
                <a:tc>
                  <a:txBody>
                    <a:bodyPr/>
                    <a:lstStyle/>
                    <a:p>
                      <a:pPr algn="l" fontAlgn="ctr"/>
                      <a:r>
                        <a:rPr lang="tr-TR" sz="1000" u="none" strike="noStrike" dirty="0">
                          <a:effectLst/>
                        </a:rPr>
                        <a:t>SAHTE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1"/>
                  </a:ext>
                </a:extLst>
              </a:tr>
              <a:tr h="26546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YARARLANILACAK TEŞVİKİN</a:t>
                      </a:r>
                      <a:r>
                        <a:rPr lang="tr-TR" sz="1000" u="none" strike="noStrike" baseline="0" dirty="0">
                          <a:effectLst/>
                        </a:rPr>
                        <a:t> HESAPLANMA ŞEKLİ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SPEK TUTARININ % 5’İ İLE ASGARİ ÜCRETE KADAR OLAN KAZANCIN %32,5’İ</a:t>
                      </a:r>
                    </a:p>
                  </a:txBody>
                  <a:tcPr marL="79275" marR="8808" marT="8808" marB="0" anchor="ctr"/>
                </a:tc>
                <a:extLst>
                  <a:ext uri="{0D108BD9-81ED-4DB2-BD59-A6C34878D82A}">
                    <a16:rowId xmlns:a16="http://schemas.microsoft.com/office/drawing/2014/main" val="10012"/>
                  </a:ext>
                </a:extLst>
              </a:tr>
              <a:tr h="298142">
                <a:tc>
                  <a:txBody>
                    <a:bodyPr/>
                    <a:lstStyle/>
                    <a:p>
                      <a:pPr algn="l" fontAlgn="ctr"/>
                      <a:r>
                        <a:rPr lang="tr-TR" sz="1000" u="none" strike="noStrike" dirty="0">
                          <a:effectLst/>
                        </a:rPr>
                        <a:t>30 GÜNLÜK </a:t>
                      </a:r>
                      <a:r>
                        <a:rPr lang="tr-TR" sz="1000" u="sng" strike="noStrike" dirty="0">
                          <a:effectLst/>
                        </a:rPr>
                        <a:t>ALT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6.471,00 X 5 / 100 = 323,55 TL</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6.471,00 X 32,5 /100 = 2.103,08 TL TOPLAM=2.426,63 TL</a:t>
                      </a:r>
                    </a:p>
                  </a:txBody>
                  <a:tcPr marL="79275" marR="8808" marT="8808" marB="0" anchor="ctr"/>
                </a:tc>
                <a:extLst>
                  <a:ext uri="{0D108BD9-81ED-4DB2-BD59-A6C34878D82A}">
                    <a16:rowId xmlns:a16="http://schemas.microsoft.com/office/drawing/2014/main" val="10013"/>
                  </a:ext>
                </a:extLst>
              </a:tr>
              <a:tr h="29814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30 GÜNLÜK </a:t>
                      </a:r>
                      <a:r>
                        <a:rPr lang="tr-TR" sz="1000" u="sng" strike="noStrike" dirty="0">
                          <a:effectLst/>
                        </a:rPr>
                        <a:t>ÜST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 </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48.532,50 x 5/100 =2.426,63 TL</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6.471,00 X 32,5 / 100 =2.103,08 TL TOPLAM =4.529,71 TL</a:t>
                      </a:r>
                    </a:p>
                  </a:txBody>
                  <a:tcPr marL="79275" marR="8808" marT="8808" marB="0" anchor="ctr"/>
                </a:tc>
                <a:extLst>
                  <a:ext uri="{0D108BD9-81ED-4DB2-BD59-A6C34878D82A}">
                    <a16:rowId xmlns:a16="http://schemas.microsoft.com/office/drawing/2014/main" val="10014"/>
                  </a:ext>
                </a:extLst>
              </a:tr>
              <a:tr h="298142">
                <a:tc>
                  <a:txBody>
                    <a:bodyPr/>
                    <a:lstStyle/>
                    <a:p>
                      <a:pPr algn="l" fontAlgn="ctr"/>
                      <a:r>
                        <a:rPr lang="tr-TR" sz="1000" u="none" strike="noStrike" dirty="0">
                          <a:effectLst/>
                        </a:rPr>
                        <a:t>SÜRE SINIRI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dirty="0"/>
                        <a:t>5 YIL SÜREYLE YARARLANILABİLİR. </a:t>
                      </a:r>
                    </a:p>
                    <a:p>
                      <a:pPr marL="0" marR="0" indent="0" algn="l" defTabSz="914400" rtl="0" eaLnBrk="1" fontAlgn="ctr" latinLnBrk="0" hangingPunct="1">
                        <a:lnSpc>
                          <a:spcPct val="100000"/>
                        </a:lnSpc>
                        <a:spcBef>
                          <a:spcPts val="0"/>
                        </a:spcBef>
                        <a:spcAft>
                          <a:spcPts val="0"/>
                        </a:spcAft>
                        <a:buClrTx/>
                        <a:buSzTx/>
                        <a:buFontTx/>
                        <a:buNone/>
                        <a:tabLst/>
                        <a:defRPr/>
                      </a:pP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D00DD6D0-2F0C-88DE-42AE-5852E4483D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13185" y="5463104"/>
            <a:ext cx="3400353" cy="1913802"/>
          </a:xfrm>
          <a:prstGeom prst="rect">
            <a:avLst/>
          </a:prstGeom>
        </p:spPr>
      </p:pic>
    </p:spTree>
    <p:extLst>
      <p:ext uri="{BB962C8B-B14F-4D97-AF65-F5344CB8AC3E}">
        <p14:creationId xmlns:p14="http://schemas.microsoft.com/office/powerpoint/2010/main" val="1315230826"/>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8463</TotalTime>
  <Words>564</Words>
  <Application>Microsoft Office PowerPoint</Application>
  <PresentationFormat>Geniş ekran</PresentationFormat>
  <Paragraphs>84</Paragraphs>
  <Slides>8</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8</vt:i4>
      </vt:variant>
    </vt:vector>
  </HeadingPairs>
  <TitlesOfParts>
    <vt:vector size="13" baseType="lpstr">
      <vt:lpstr>Arial</vt:lpstr>
      <vt:lpstr>Calibri</vt:lpstr>
      <vt:lpstr>Calibri Light</vt:lpstr>
      <vt:lpstr>Nunito</vt:lpstr>
      <vt:lpstr>Office Teması</vt:lpstr>
      <vt:lpstr>SOSYAL HİZMETLERDEN YARARLANAN ÇOCUKLAR(02828)</vt:lpstr>
      <vt:lpstr>SOSYAL HİZMETLERDEN YARARLANAN ÇOCUKLAR(02828)</vt:lpstr>
      <vt:lpstr>SOSYAL HİZMETLERDEN YARARLANAN ÇOCUKLAR(02828)</vt:lpstr>
      <vt:lpstr>PowerPoint Sunusu</vt:lpstr>
      <vt:lpstr>SOSYAL HİZMETLERDEN YARARLANAN ÇOCUKLAR(02828)</vt:lpstr>
      <vt:lpstr>SOSYAL HİZMETLERDEN YARARLANAN ÇOCUKLAR(02828)</vt:lpstr>
      <vt:lpstr>SOSYAL HİZMETLERDEN YARARLANAN ÇOCUKLAR(02828)</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352</cp:revision>
  <dcterms:created xsi:type="dcterms:W3CDTF">2020-03-17T08:40:25Z</dcterms:created>
  <dcterms:modified xsi:type="dcterms:W3CDTF">2022-11-29T08:47:15Z</dcterms:modified>
</cp:coreProperties>
</file>