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39" r:id="rId2"/>
    <p:sldId id="327" r:id="rId3"/>
    <p:sldId id="333" r:id="rId4"/>
    <p:sldId id="336" r:id="rId5"/>
    <p:sldId id="334" r:id="rId6"/>
    <p:sldId id="330" r:id="rId7"/>
    <p:sldId id="331" r:id="rId8"/>
    <p:sldId id="332" r:id="rId9"/>
    <p:sldId id="328" r:id="rId10"/>
    <p:sldId id="337" r:id="rId11"/>
    <p:sldId id="338" r:id="rId1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29.11.2022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29.11.2022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29.11.2022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29.11.2022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destekal.gov.tr/dokumanlar/2018-22.pdf" TargetMode="External"/><Relationship Id="rId2" Type="http://schemas.openxmlformats.org/officeDocument/2006/relationships/hyperlink" Target="http://www.mevzuat.gov.tr/MevzuatMetin/1.5.4447.pdf#page=29"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2800" b="1" dirty="0">
                <a:solidFill>
                  <a:srgbClr val="00B050"/>
                </a:solidFill>
                <a:latin typeface="+mn-lt"/>
              </a:rPr>
              <a:t>SOSYAL YARDIM ALANLARIN İSTİHDAMINA İLİŞKİN TEŞVİK (03294)</a:t>
            </a:r>
          </a:p>
        </p:txBody>
      </p:sp>
      <p:sp>
        <p:nvSpPr>
          <p:cNvPr id="3" name="İçerik Yer Tutucusu 2"/>
          <p:cNvSpPr>
            <a:spLocks noGrp="1"/>
          </p:cNvSpPr>
          <p:nvPr>
            <p:ph idx="1"/>
          </p:nvPr>
        </p:nvSpPr>
        <p:spPr>
          <a:xfrm>
            <a:off x="838200" y="1690688"/>
            <a:ext cx="10515600" cy="4486275"/>
          </a:xfrm>
        </p:spPr>
        <p:txBody>
          <a:bodyPr>
            <a:normAutofit/>
          </a:bodyPr>
          <a:lstStyle/>
          <a:p>
            <a:r>
              <a:rPr lang="tr-TR" i="1" dirty="0"/>
              <a:t>«…prime esas kazanç alt sınırı üzerinden hesaplanan </a:t>
            </a:r>
            <a:r>
              <a:rPr lang="tr-TR" b="1" i="1" u="sng" dirty="0"/>
              <a:t>sigorta primlerinin işveren hisselerine ait tutarın tamamı</a:t>
            </a:r>
            <a:r>
              <a:rPr lang="tr-TR" i="1" dirty="0"/>
              <a:t> işe başladığı tarihten itibaren bir yıl süreyle Aile ve Sosyal Politikalar Bakanlığı tarafından karşılanır. Cumhurbaşkanı bu süreyi bir yıl uzatmaya yetkilidir.» </a:t>
            </a:r>
          </a:p>
          <a:p>
            <a:pPr marL="0" indent="0">
              <a:buNone/>
            </a:pPr>
            <a:r>
              <a:rPr lang="tr-TR" dirty="0"/>
              <a:t>3294/Ek-5. madde</a:t>
            </a:r>
          </a:p>
        </p:txBody>
      </p:sp>
      <p:pic>
        <p:nvPicPr>
          <p:cNvPr id="4" name="Resim 3">
            <a:extLst>
              <a:ext uri="{FF2B5EF4-FFF2-40B4-BE49-F238E27FC236}">
                <a16:creationId xmlns:a16="http://schemas.microsoft.com/office/drawing/2014/main" id="{29F0B0A6-1B83-AAA5-894F-B4694EE977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181371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72590" y="531380"/>
            <a:ext cx="10515600" cy="706293"/>
          </a:xfrm>
        </p:spPr>
        <p:txBody>
          <a:bodyPr>
            <a:normAutofit fontScale="90000"/>
          </a:bodyPr>
          <a:lstStyle/>
          <a:p>
            <a:r>
              <a:rPr lang="tr-TR" sz="3200" b="1" dirty="0">
                <a:solidFill>
                  <a:srgbClr val="00B050"/>
                </a:solidFill>
              </a:rPr>
              <a:t>SOSYAL YARDIM ALANLARIN İSTİHDAMINA İLİŞKİN TEŞVİK (03294)</a:t>
            </a:r>
            <a:endParaRPr lang="tr-TR" sz="3200"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4254486638"/>
              </p:ext>
            </p:extLst>
          </p:nvPr>
        </p:nvGraphicFramePr>
        <p:xfrm>
          <a:off x="997527" y="2004291"/>
          <a:ext cx="10356273" cy="1599390"/>
        </p:xfrm>
        <a:graphic>
          <a:graphicData uri="http://schemas.openxmlformats.org/drawingml/2006/table">
            <a:tbl>
              <a:tblPr/>
              <a:tblGrid>
                <a:gridCol w="3452091">
                  <a:extLst>
                    <a:ext uri="{9D8B030D-6E8A-4147-A177-3AD203B41FA5}">
                      <a16:colId xmlns:a16="http://schemas.microsoft.com/office/drawing/2014/main" val="947413799"/>
                    </a:ext>
                  </a:extLst>
                </a:gridCol>
                <a:gridCol w="3452091">
                  <a:extLst>
                    <a:ext uri="{9D8B030D-6E8A-4147-A177-3AD203B41FA5}">
                      <a16:colId xmlns:a16="http://schemas.microsoft.com/office/drawing/2014/main" val="2337539241"/>
                    </a:ext>
                  </a:extLst>
                </a:gridCol>
                <a:gridCol w="3452091">
                  <a:extLst>
                    <a:ext uri="{9D8B030D-6E8A-4147-A177-3AD203B41FA5}">
                      <a16:colId xmlns:a16="http://schemas.microsoft.com/office/drawing/2014/main" val="3173826449"/>
                    </a:ext>
                  </a:extLst>
                </a:gridCol>
              </a:tblGrid>
              <a:tr h="362181">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00B0F0"/>
                          </a:solidFill>
                          <a:effectLst/>
                          <a:uLnTx/>
                          <a:uFillTx/>
                          <a:latin typeface="+mn-lt"/>
                          <a:ea typeface="+mn-ea"/>
                          <a:cs typeface="+mn-cs"/>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420514026"/>
                  </a:ext>
                </a:extLst>
              </a:tr>
              <a:tr h="502110">
                <a:tc>
                  <a:txBody>
                    <a:bodyPr/>
                    <a:lstStyle/>
                    <a:p>
                      <a:pPr algn="ctr" fontAlgn="t"/>
                      <a:r>
                        <a:rPr lang="tr-TR" dirty="0">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745477790"/>
                  </a:ext>
                </a:extLst>
              </a:tr>
              <a:tr h="362181">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a:t>
                      </a:r>
                      <a:r>
                        <a:rPr lang="tr-TR" baseline="0" dirty="0">
                          <a:effectLst/>
                        </a:rPr>
                        <a:t> x </a:t>
                      </a:r>
                      <a:r>
                        <a:rPr lang="tr-TR" dirty="0">
                          <a:effectLst/>
                        </a:rPr>
                        <a:t>%5 + A.Ü x %15,5)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%17</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328067546"/>
                  </a:ext>
                </a:extLst>
              </a:tr>
              <a:tr h="362181">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323,55 + 1.003,01 = 1.326,56₺</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1.100,07₺</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693059271"/>
                  </a:ext>
                </a:extLst>
              </a:tr>
            </a:tbl>
          </a:graphicData>
        </a:graphic>
      </p:graphicFrame>
      <p:graphicFrame>
        <p:nvGraphicFramePr>
          <p:cNvPr id="5" name="Tablo 4"/>
          <p:cNvGraphicFramePr>
            <a:graphicFrameLocks noGrp="1"/>
          </p:cNvGraphicFramePr>
          <p:nvPr>
            <p:extLst>
              <p:ext uri="{D42A27DB-BD31-4B8C-83A1-F6EECF244321}">
                <p14:modId xmlns:p14="http://schemas.microsoft.com/office/powerpoint/2010/main" val="3130392731"/>
              </p:ext>
            </p:extLst>
          </p:nvPr>
        </p:nvGraphicFramePr>
        <p:xfrm>
          <a:off x="997526" y="4137888"/>
          <a:ext cx="10356273" cy="1884220"/>
        </p:xfrm>
        <a:graphic>
          <a:graphicData uri="http://schemas.openxmlformats.org/drawingml/2006/table">
            <a:tbl>
              <a:tblPr/>
              <a:tblGrid>
                <a:gridCol w="3452091">
                  <a:extLst>
                    <a:ext uri="{9D8B030D-6E8A-4147-A177-3AD203B41FA5}">
                      <a16:colId xmlns:a16="http://schemas.microsoft.com/office/drawing/2014/main" val="4018927403"/>
                    </a:ext>
                  </a:extLst>
                </a:gridCol>
                <a:gridCol w="3452091">
                  <a:extLst>
                    <a:ext uri="{9D8B030D-6E8A-4147-A177-3AD203B41FA5}">
                      <a16:colId xmlns:a16="http://schemas.microsoft.com/office/drawing/2014/main" val="4159548703"/>
                    </a:ext>
                  </a:extLst>
                </a:gridCol>
                <a:gridCol w="3452091">
                  <a:extLst>
                    <a:ext uri="{9D8B030D-6E8A-4147-A177-3AD203B41FA5}">
                      <a16:colId xmlns:a16="http://schemas.microsoft.com/office/drawing/2014/main" val="3028652097"/>
                    </a:ext>
                  </a:extLst>
                </a:gridCol>
              </a:tblGrid>
              <a:tr h="471055">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mn-lt"/>
                          <a:ea typeface="+mn-ea"/>
                          <a:cs typeface="+mn-cs"/>
                        </a:rPr>
                        <a:t>SPEK ÜST SINIRINDAN (48.532,50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806988469"/>
                  </a:ext>
                </a:extLst>
              </a:tr>
              <a:tr h="471055">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713288327"/>
                  </a:ext>
                </a:extLst>
              </a:tr>
              <a:tr h="471055">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 x %5 + A.Ü X %15,5)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4241873780"/>
                  </a:ext>
                </a:extLst>
              </a:tr>
              <a:tr h="471055">
                <a:tc>
                  <a:txBody>
                    <a:bodyPr/>
                    <a:lstStyle/>
                    <a:p>
                      <a:pPr algn="ctr" fontAlgn="t"/>
                      <a:r>
                        <a:rPr lang="tr-TR" dirty="0">
                          <a:solidFill>
                            <a:srgbClr val="363636"/>
                          </a:solidFill>
                          <a:effectLst/>
                        </a:rPr>
                        <a:t>18.199,69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2,426,63</a:t>
                      </a:r>
                      <a:r>
                        <a:rPr lang="tr-TR" baseline="0" dirty="0">
                          <a:solidFill>
                            <a:srgbClr val="363636"/>
                          </a:solidFill>
                          <a:effectLst/>
                        </a:rPr>
                        <a:t> + 1.003,01 =3.429,64</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14.770,05₺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25754195"/>
                  </a:ext>
                </a:extLst>
              </a:tr>
            </a:tbl>
          </a:graphicData>
        </a:graphic>
      </p:graphicFrame>
      <p:sp>
        <p:nvSpPr>
          <p:cNvPr id="6" name="Dikdörtgen 5"/>
          <p:cNvSpPr/>
          <p:nvPr/>
        </p:nvSpPr>
        <p:spPr>
          <a:xfrm>
            <a:off x="838200" y="1422400"/>
            <a:ext cx="10393218" cy="369332"/>
          </a:xfrm>
          <a:prstGeom prst="rect">
            <a:avLst/>
          </a:prstGeom>
        </p:spPr>
        <p:txBody>
          <a:bodyPr wrap="square">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tr-TR" sz="2000" b="1" i="0" u="none" strike="noStrike" kern="1200" cap="none" spc="0" normalizeH="0" baseline="0" noProof="0" dirty="0">
                <a:ln>
                  <a:noFill/>
                </a:ln>
                <a:solidFill>
                  <a:srgbClr val="0070C0"/>
                </a:solidFill>
                <a:effectLst/>
                <a:uLnTx/>
                <a:uFillTx/>
                <a:latin typeface="Calibri" panose="020F0502020204030204"/>
                <a:ea typeface="+mn-ea"/>
                <a:cs typeface="+mn-cs"/>
              </a:rPr>
              <a:t>2022/TEMMUZ İLA ARALIK AYLARI İÇİNDE TEŞVİKTEN YARARLANILACAK TUTAR</a:t>
            </a:r>
          </a:p>
        </p:txBody>
      </p:sp>
      <p:pic>
        <p:nvPicPr>
          <p:cNvPr id="3" name="Resim 2">
            <a:extLst>
              <a:ext uri="{FF2B5EF4-FFF2-40B4-BE49-F238E27FC236}">
                <a16:creationId xmlns:a16="http://schemas.microsoft.com/office/drawing/2014/main" id="{6BAA6665-5CD1-63FF-9758-535BCD3734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083206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204381"/>
            <a:ext cx="10515600" cy="1325563"/>
          </a:xfrm>
        </p:spPr>
        <p:txBody>
          <a:bodyPr>
            <a:normAutofit/>
          </a:bodyPr>
          <a:lstStyle/>
          <a:p>
            <a:r>
              <a:rPr lang="tr-TR" dirty="0"/>
              <a:t>       SİGORTA PRİM TEŞVİKLERİ 05510</a:t>
            </a:r>
            <a:br>
              <a:rPr lang="tr-TR" dirty="0"/>
            </a:b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4129503933"/>
              </p:ext>
            </p:extLst>
          </p:nvPr>
        </p:nvGraphicFramePr>
        <p:xfrm>
          <a:off x="1808580" y="974288"/>
          <a:ext cx="8113088" cy="5365446"/>
        </p:xfrm>
        <a:graphic>
          <a:graphicData uri="http://schemas.openxmlformats.org/drawingml/2006/table">
            <a:tbl>
              <a:tblPr firstRow="1" firstCol="1" bandRow="1">
                <a:tableStyleId>{5C22544A-7EE6-4342-B048-85BDC9FD1C3A}</a:tableStyleId>
              </a:tblPr>
              <a:tblGrid>
                <a:gridCol w="4088936">
                  <a:extLst>
                    <a:ext uri="{9D8B030D-6E8A-4147-A177-3AD203B41FA5}">
                      <a16:colId xmlns:a16="http://schemas.microsoft.com/office/drawing/2014/main" val="20000"/>
                    </a:ext>
                  </a:extLst>
                </a:gridCol>
                <a:gridCol w="4024152">
                  <a:extLst>
                    <a:ext uri="{9D8B030D-6E8A-4147-A177-3AD203B41FA5}">
                      <a16:colId xmlns:a16="http://schemas.microsoft.com/office/drawing/2014/main" val="20001"/>
                    </a:ext>
                  </a:extLst>
                </a:gridCol>
              </a:tblGrid>
              <a:tr h="287820">
                <a:tc>
                  <a:txBody>
                    <a:bodyPr/>
                    <a:lstStyle/>
                    <a:p>
                      <a:pPr algn="ctr" fontAlgn="ctr"/>
                      <a:r>
                        <a:rPr lang="tr-TR" sz="1000" b="1" dirty="0">
                          <a:solidFill>
                            <a:schemeClr val="bg1"/>
                          </a:solidFill>
                        </a:rPr>
                        <a:t>SOSYAL YARDIM ALANLARIN İSTİHDAMINA İLİŞKİN TEŞVİK (03294)</a:t>
                      </a:r>
                      <a:endParaRPr lang="tr-TR" sz="1000" b="1" i="0" u="sng" strike="noStrike" dirty="0">
                        <a:solidFill>
                          <a:schemeClr val="bg1"/>
                        </a:solidFill>
                        <a:effectLst/>
                        <a:latin typeface="Arial" panose="020B0604020202020204" pitchFamily="34" charset="0"/>
                      </a:endParaRPr>
                    </a:p>
                  </a:txBody>
                  <a:tcPr marL="8808" marR="8808" marT="8808" marB="0" anchor="ctr"/>
                </a:tc>
                <a:tc>
                  <a:txBody>
                    <a:bodyPr/>
                    <a:lstStyle/>
                    <a:p>
                      <a:pPr algn="ctr" fontAlgn="ctr"/>
                      <a:r>
                        <a:rPr lang="tr-TR" sz="1000" b="1" i="0" u="sng" strike="noStrike" dirty="0">
                          <a:solidFill>
                            <a:schemeClr val="bg1"/>
                          </a:solidFill>
                          <a:effectLst/>
                          <a:latin typeface="+mn-lt"/>
                        </a:rPr>
                        <a:t>ARANILAN</a:t>
                      </a:r>
                      <a:r>
                        <a:rPr lang="tr-TR" sz="1000" b="1" i="0" u="sng" strike="noStrike" baseline="0" dirty="0">
                          <a:solidFill>
                            <a:schemeClr val="bg1"/>
                          </a:solidFill>
                          <a:effectLst/>
                          <a:latin typeface="+mn-lt"/>
                        </a:rPr>
                        <a:t> ŞARTLAR</a:t>
                      </a:r>
                      <a:endParaRPr lang="tr-TR" sz="10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287820">
                <a:tc>
                  <a:txBody>
                    <a:bodyPr/>
                    <a:lstStyle/>
                    <a:p>
                      <a:pPr algn="l" fontAlgn="ctr"/>
                      <a:r>
                        <a:rPr lang="tr-TR" sz="1000" u="none" strike="noStrike" dirty="0">
                          <a:effectLst/>
                        </a:rPr>
                        <a:t>SEÇİLECEK</a:t>
                      </a:r>
                      <a:r>
                        <a:rPr lang="tr-TR" sz="1000" u="none" strike="noStrike" baseline="0" dirty="0">
                          <a:effectLst/>
                        </a:rPr>
                        <a:t> </a:t>
                      </a:r>
                      <a:r>
                        <a:rPr lang="tr-TR" sz="1000" u="none" strike="noStrike" dirty="0">
                          <a:effectLst/>
                        </a:rPr>
                        <a:t>KANUN NUMARASI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03294</a:t>
                      </a:r>
                    </a:p>
                  </a:txBody>
                  <a:tcPr marL="79275" marR="8808" marT="8808" marB="0" anchor="ctr"/>
                </a:tc>
                <a:extLst>
                  <a:ext uri="{0D108BD9-81ED-4DB2-BD59-A6C34878D82A}">
                    <a16:rowId xmlns:a16="http://schemas.microsoft.com/office/drawing/2014/main" val="10001"/>
                  </a:ext>
                </a:extLst>
              </a:tr>
              <a:tr h="28782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5 PUAN İNDİRİMİ İLE BİRLİKTE UYGULANMA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2"/>
                  </a:ext>
                </a:extLst>
              </a:tr>
              <a:tr h="287820">
                <a:tc>
                  <a:txBody>
                    <a:bodyPr/>
                    <a:lstStyle/>
                    <a:p>
                      <a:pPr algn="l" fontAlgn="ctr"/>
                      <a:r>
                        <a:rPr lang="tr-TR" sz="1000" u="none" strike="noStrike" dirty="0">
                          <a:effectLst/>
                        </a:rPr>
                        <a:t>ÖDEME VADESİ GEÇMİŞ BORCUN BULUNMAMA SARTI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 (İŞYERİ BAZLI)</a:t>
                      </a:r>
                    </a:p>
                  </a:txBody>
                  <a:tcPr marL="79275" marR="8808" marT="8808" marB="0" anchor="ctr"/>
                </a:tc>
                <a:extLst>
                  <a:ext uri="{0D108BD9-81ED-4DB2-BD59-A6C34878D82A}">
                    <a16:rowId xmlns:a16="http://schemas.microsoft.com/office/drawing/2014/main" val="10003"/>
                  </a:ext>
                </a:extLst>
              </a:tr>
              <a:tr h="287820">
                <a:tc>
                  <a:txBody>
                    <a:bodyPr/>
                    <a:lstStyle/>
                    <a:p>
                      <a:pPr algn="l" fontAlgn="ctr"/>
                      <a:r>
                        <a:rPr lang="tr-TR" sz="1000" u="none" strike="noStrike" dirty="0">
                          <a:effectLst/>
                        </a:rPr>
                        <a:t>PRİMLERİN SÜRESİ İÇİNDE ÖDENME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4"/>
                  </a:ext>
                </a:extLst>
              </a:tr>
              <a:tr h="305805">
                <a:tc>
                  <a:txBody>
                    <a:bodyPr/>
                    <a:lstStyle/>
                    <a:p>
                      <a:pPr algn="l" fontAlgn="ctr"/>
                      <a:r>
                        <a:rPr lang="tr-TR" sz="1000" u="none" strike="noStrike" dirty="0">
                          <a:effectLst/>
                        </a:rPr>
                        <a:t>MUHSGK’NINSÜRESİ İÇİNDE VERİLME</a:t>
                      </a:r>
                      <a:r>
                        <a:rPr lang="tr-TR" sz="1000" u="none" strike="noStrike" baseline="0" dirty="0">
                          <a:effectLst/>
                        </a:rPr>
                        <a:t>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5"/>
                  </a:ext>
                </a:extLst>
              </a:tr>
              <a:tr h="518075">
                <a:tc>
                  <a:txBody>
                    <a:bodyPr/>
                    <a:lstStyle/>
                    <a:p>
                      <a:pPr algn="l" fontAlgn="ctr"/>
                      <a:r>
                        <a:rPr lang="tr-TR" sz="1000" b="1" i="0" u="none" strike="noStrike" dirty="0">
                          <a:solidFill>
                            <a:schemeClr val="lt1"/>
                          </a:solidFill>
                          <a:effectLst/>
                          <a:latin typeface="+mn-lt"/>
                        </a:rPr>
                        <a:t>SİGORTALININ</a:t>
                      </a:r>
                      <a:r>
                        <a:rPr lang="tr-TR" sz="1000" b="1" i="0" u="none" strike="noStrike" baseline="0" dirty="0">
                          <a:solidFill>
                            <a:schemeClr val="lt1"/>
                          </a:solidFill>
                          <a:effectLst/>
                          <a:latin typeface="+mn-lt"/>
                        </a:rPr>
                        <a:t> İŞE  ALINDIĞI TARİHTEN ÖNCE İŞSİZ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6"/>
                  </a:ext>
                </a:extLst>
              </a:tr>
              <a:tr h="518075">
                <a:tc>
                  <a:txBody>
                    <a:bodyPr/>
                    <a:lstStyle/>
                    <a:p>
                      <a:pPr algn="l" fontAlgn="ctr"/>
                      <a:r>
                        <a:rPr lang="tr-TR" sz="1000" u="none" strike="noStrike" dirty="0">
                          <a:effectLst/>
                        </a:rPr>
                        <a:t>SİGORTALININ ORTALAMAYA İLAVE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dirty="0"/>
                        <a:t>SİGORTALININ İŞE ALINDIĞI YILDAN </a:t>
                      </a:r>
                      <a:r>
                        <a:rPr lang="tr-TR" sz="1000" b="1" u="sng" dirty="0"/>
                        <a:t>BİR ÖNCEKİ TAKVİM YILINDAKİ </a:t>
                      </a:r>
                      <a:r>
                        <a:rPr lang="tr-TR" sz="1000" b="1" dirty="0"/>
                        <a:t>SİGORTALI SAYISININ ORTALAMASINA İLAVE OLMASI GEREKİR.</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7"/>
                  </a:ext>
                </a:extLst>
              </a:tr>
              <a:tr h="287820">
                <a:tc>
                  <a:txBody>
                    <a:bodyPr/>
                    <a:lstStyle/>
                    <a:p>
                      <a:pPr algn="l" fontAlgn="ctr"/>
                      <a:r>
                        <a:rPr lang="tr-TR" sz="1000" u="none" strike="noStrike" dirty="0">
                          <a:effectLst/>
                        </a:rPr>
                        <a:t>SİGORTALININ İŞKUR’A KAYITLI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8"/>
                  </a:ext>
                </a:extLst>
              </a:tr>
              <a:tr h="287820">
                <a:tc>
                  <a:txBody>
                    <a:bodyPr/>
                    <a:lstStyle/>
                    <a:p>
                      <a:pPr algn="l" fontAlgn="ctr"/>
                      <a:r>
                        <a:rPr lang="tr-TR" sz="1000" u="none" strike="noStrike" dirty="0">
                          <a:effectLst/>
                        </a:rPr>
                        <a:t>18  YAŞ ALTI SİGORTALI</a:t>
                      </a:r>
                      <a:r>
                        <a:rPr lang="tr-TR" sz="1000" u="none" strike="noStrike" baseline="0" dirty="0">
                          <a:effectLst/>
                        </a:rPr>
                        <a:t> İÇİN YARARLANMA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9"/>
                  </a:ext>
                </a:extLst>
              </a:tr>
              <a:tr h="518075">
                <a:tc>
                  <a:txBody>
                    <a:bodyPr/>
                    <a:lstStyle/>
                    <a:p>
                      <a:pPr algn="l" fontAlgn="ctr"/>
                      <a:r>
                        <a:rPr lang="tr-TR" sz="1000" u="none" strike="noStrike" dirty="0">
                          <a:effectLst/>
                        </a:rPr>
                        <a:t>KAYITDIŞI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0"/>
                  </a:ext>
                </a:extLst>
              </a:tr>
              <a:tr h="287820">
                <a:tc>
                  <a:txBody>
                    <a:bodyPr/>
                    <a:lstStyle/>
                    <a:p>
                      <a:pPr algn="l" fontAlgn="ctr"/>
                      <a:r>
                        <a:rPr lang="tr-TR" sz="1000" u="none" strike="noStrike" dirty="0">
                          <a:effectLst/>
                        </a:rPr>
                        <a:t>SAHTE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11"/>
                  </a:ext>
                </a:extLst>
              </a:tr>
              <a:tr h="28782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YARARLANILACAK TEŞVİKİN</a:t>
                      </a:r>
                      <a:r>
                        <a:rPr lang="tr-TR" sz="1000" u="none" strike="noStrike" baseline="0" dirty="0">
                          <a:effectLst/>
                        </a:rPr>
                        <a:t> HESAPLANMA ŞEKLİ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SPEK TUTARININ % 5’İ İLE ASGARİ ÜCRETE KADAR KAZANCIN % 15,5’İ</a:t>
                      </a:r>
                    </a:p>
                  </a:txBody>
                  <a:tcPr marL="79275" marR="8808" marT="8808" marB="0" anchor="ctr"/>
                </a:tc>
                <a:extLst>
                  <a:ext uri="{0D108BD9-81ED-4DB2-BD59-A6C34878D82A}">
                    <a16:rowId xmlns:a16="http://schemas.microsoft.com/office/drawing/2014/main" val="10012"/>
                  </a:ext>
                </a:extLst>
              </a:tr>
              <a:tr h="297139">
                <a:tc>
                  <a:txBody>
                    <a:bodyPr/>
                    <a:lstStyle/>
                    <a:p>
                      <a:pPr algn="l" fontAlgn="ctr"/>
                      <a:r>
                        <a:rPr lang="tr-TR" sz="1000" u="none" strike="noStrike" dirty="0">
                          <a:effectLst/>
                        </a:rPr>
                        <a:t>30 GÜNLÜK </a:t>
                      </a:r>
                      <a:r>
                        <a:rPr lang="tr-TR" sz="1000" u="sng" strike="noStrike" dirty="0">
                          <a:effectLst/>
                        </a:rPr>
                        <a:t>ALT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6.471,00 X 5 / 100 = 323,55 TL</a:t>
                      </a: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6.471,00 X 15,5 /100 = 1.003,01 TL TOPLAM=1.326,56TL</a:t>
                      </a:r>
                    </a:p>
                  </a:txBody>
                  <a:tcPr marL="79275" marR="8808" marT="8808" marB="0" anchor="ctr"/>
                </a:tc>
                <a:extLst>
                  <a:ext uri="{0D108BD9-81ED-4DB2-BD59-A6C34878D82A}">
                    <a16:rowId xmlns:a16="http://schemas.microsoft.com/office/drawing/2014/main" val="10013"/>
                  </a:ext>
                </a:extLst>
              </a:tr>
              <a:tr h="297139">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30 GÜNLÜK </a:t>
                      </a:r>
                      <a:r>
                        <a:rPr lang="tr-TR" sz="1000" u="sng" strike="noStrike" dirty="0">
                          <a:effectLst/>
                        </a:rPr>
                        <a:t>ÜST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 </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48.532,50 x 5/100 =2.426,63 TL</a:t>
                      </a: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6.471,00 X 15,5 / 100 =1.003,01 TL TOPLAM =3.429,64 TL</a:t>
                      </a:r>
                    </a:p>
                  </a:txBody>
                  <a:tcPr marL="79275" marR="8808" marT="8808" marB="0" anchor="ctr"/>
                </a:tc>
                <a:extLst>
                  <a:ext uri="{0D108BD9-81ED-4DB2-BD59-A6C34878D82A}">
                    <a16:rowId xmlns:a16="http://schemas.microsoft.com/office/drawing/2014/main" val="10014"/>
                  </a:ext>
                </a:extLst>
              </a:tr>
              <a:tr h="287820">
                <a:tc>
                  <a:txBody>
                    <a:bodyPr/>
                    <a:lstStyle/>
                    <a:p>
                      <a:pPr algn="l" fontAlgn="ctr"/>
                      <a:r>
                        <a:rPr lang="tr-TR" sz="1000" u="none" strike="noStrike" dirty="0">
                          <a:effectLst/>
                        </a:rPr>
                        <a:t>SÜRE SINIRI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HER BİR SİGORTALI İÇİN 1 YILLIK SÜRE ZARFINDA YARARLANILABİLİR.</a:t>
                      </a: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126491B1-BD00-8496-129F-63300E1716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194525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2800" b="1" dirty="0">
                <a:solidFill>
                  <a:srgbClr val="00B050"/>
                </a:solidFill>
                <a:latin typeface="+mn-lt"/>
              </a:rPr>
              <a:t>SOSYAL YARDIM ALANLARIN İSTİHDAMINA İLİŞKİN TEŞVİK (03294)</a:t>
            </a:r>
          </a:p>
        </p:txBody>
      </p:sp>
      <p:sp>
        <p:nvSpPr>
          <p:cNvPr id="3" name="İçerik Yer Tutucusu 2"/>
          <p:cNvSpPr>
            <a:spLocks noGrp="1"/>
          </p:cNvSpPr>
          <p:nvPr>
            <p:ph idx="1"/>
          </p:nvPr>
        </p:nvSpPr>
        <p:spPr>
          <a:xfrm>
            <a:off x="838200" y="1690688"/>
            <a:ext cx="10515600" cy="4486275"/>
          </a:xfrm>
        </p:spPr>
        <p:txBody>
          <a:bodyPr>
            <a:normAutofit lnSpcReduction="10000"/>
          </a:bodyPr>
          <a:lstStyle/>
          <a:p>
            <a:pPr algn="ctr"/>
            <a:r>
              <a:rPr lang="tr-TR" b="1" dirty="0">
                <a:solidFill>
                  <a:srgbClr val="FF0000"/>
                </a:solidFill>
              </a:rPr>
              <a:t>TEŞVİKTEN YARARLANMA ŞARTLARI</a:t>
            </a:r>
          </a:p>
          <a:p>
            <a:r>
              <a:rPr lang="tr-TR" b="1" dirty="0">
                <a:solidFill>
                  <a:srgbClr val="0070C0"/>
                </a:solidFill>
              </a:rPr>
              <a:t>SİGORTALI YÖNÜNDEN ARANILAN ŞARTLAR</a:t>
            </a:r>
          </a:p>
          <a:p>
            <a:r>
              <a:rPr lang="tr-TR" dirty="0"/>
              <a:t>İşe başladığı tarihten önceki son bir yıl içerisinde Sosyal Yardımlaşma ve Dayanışmayı Teşvik Fonu Kurulu tarafından belirlenen </a:t>
            </a:r>
            <a:r>
              <a:rPr lang="tr-TR" u="sng" dirty="0"/>
              <a:t>nakdî düzenli sosyal yardımlardan en az bir defa yararlanmış olanların ikamet ettiği hanede bulunmak,</a:t>
            </a:r>
          </a:p>
          <a:p>
            <a:r>
              <a:rPr lang="tr-TR" dirty="0"/>
              <a:t>5510 sayılı Sosyal Sigortalar ve Genel Sağlık Sigortası Kanununun 60/1-c bendinin (1) numaralı alt bendi kapsamında bulunmak </a:t>
            </a:r>
          </a:p>
          <a:p>
            <a:r>
              <a:rPr lang="tr-TR" dirty="0"/>
              <a:t>Türkiye İş Kurumuna kayıtlı işsiz olmak,</a:t>
            </a:r>
          </a:p>
          <a:p>
            <a:r>
              <a:rPr lang="tr-TR" dirty="0"/>
              <a:t>26/4/2016 ve sonrasında işe alınmış olmak</a:t>
            </a:r>
          </a:p>
          <a:p>
            <a:endParaRPr lang="tr-TR" dirty="0"/>
          </a:p>
          <a:p>
            <a:endParaRPr lang="tr-TR" b="1" dirty="0">
              <a:solidFill>
                <a:srgbClr val="FF0000"/>
              </a:solidFill>
            </a:endParaRPr>
          </a:p>
          <a:p>
            <a:endParaRPr lang="tr-TR" dirty="0"/>
          </a:p>
        </p:txBody>
      </p:sp>
      <p:pic>
        <p:nvPicPr>
          <p:cNvPr id="4" name="Resim 3">
            <a:extLst>
              <a:ext uri="{FF2B5EF4-FFF2-40B4-BE49-F238E27FC236}">
                <a16:creationId xmlns:a16="http://schemas.microsoft.com/office/drawing/2014/main" id="{2ABF713F-F15E-6A79-64DE-146A163BD1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769269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2800" b="1" dirty="0">
                <a:solidFill>
                  <a:srgbClr val="00B050"/>
                </a:solidFill>
                <a:latin typeface="+mn-lt"/>
              </a:rPr>
              <a:t>SOSYAL YARDIM ALANLARIN İSTİHDAMINA İLİŞKİN TEŞVİK (03294)</a:t>
            </a:r>
          </a:p>
        </p:txBody>
      </p:sp>
      <p:sp>
        <p:nvSpPr>
          <p:cNvPr id="3" name="İçerik Yer Tutucusu 2"/>
          <p:cNvSpPr>
            <a:spLocks noGrp="1"/>
          </p:cNvSpPr>
          <p:nvPr>
            <p:ph idx="1"/>
          </p:nvPr>
        </p:nvSpPr>
        <p:spPr>
          <a:xfrm>
            <a:off x="838200" y="1690688"/>
            <a:ext cx="10515600" cy="4486275"/>
          </a:xfrm>
        </p:spPr>
        <p:txBody>
          <a:bodyPr>
            <a:normAutofit fontScale="92500" lnSpcReduction="10000"/>
          </a:bodyPr>
          <a:lstStyle/>
          <a:p>
            <a:pPr algn="ctr"/>
            <a:r>
              <a:rPr lang="tr-TR" b="1" dirty="0">
                <a:solidFill>
                  <a:srgbClr val="FF0000"/>
                </a:solidFill>
              </a:rPr>
              <a:t>TEŞVİKTEN YARARLANMA ŞARTLARI</a:t>
            </a:r>
          </a:p>
          <a:p>
            <a:r>
              <a:rPr lang="tr-TR" b="1" dirty="0">
                <a:solidFill>
                  <a:srgbClr val="0070C0"/>
                </a:solidFill>
              </a:rPr>
              <a:t>İŞYERİ YÖNÜNDEN ARANILAN ŞARTLAR</a:t>
            </a:r>
          </a:p>
          <a:p>
            <a:r>
              <a:rPr lang="tr-TR" dirty="0"/>
              <a:t>İşyerinin özel sektör işverenine ait olması,</a:t>
            </a:r>
          </a:p>
          <a:p>
            <a:r>
              <a:rPr lang="tr-TR" dirty="0"/>
              <a:t>Sigortalının işe alındığı yıldan </a:t>
            </a:r>
            <a:r>
              <a:rPr lang="tr-TR" b="1" u="sng" dirty="0"/>
              <a:t>bir önceki takvim yılındaki </a:t>
            </a:r>
            <a:r>
              <a:rPr lang="tr-TR" dirty="0"/>
              <a:t>sigortalı sayısının ortalamasına ilave olarak çalıştırılması,</a:t>
            </a:r>
          </a:p>
          <a:p>
            <a:r>
              <a:rPr lang="tr-TR" dirty="0" err="1"/>
              <a:t>MUHSGK’nın</a:t>
            </a:r>
            <a:r>
              <a:rPr lang="tr-TR" dirty="0"/>
              <a:t>; </a:t>
            </a:r>
            <a:r>
              <a:rPr lang="tr-TR" b="1" u="sng" dirty="0"/>
              <a:t>03294 kanun numarası </a:t>
            </a:r>
            <a:r>
              <a:rPr lang="tr-TR" dirty="0"/>
              <a:t>seçilerek yasal süresi içerisinde gönderilmesi,</a:t>
            </a:r>
          </a:p>
          <a:p>
            <a:r>
              <a:rPr lang="tr-TR" dirty="0"/>
              <a:t>Tahakkuk eden primlerin yasal süresi içerisinde ödenmesi,</a:t>
            </a:r>
          </a:p>
          <a:p>
            <a:r>
              <a:rPr lang="tr-TR" dirty="0"/>
              <a:t>İşverenin SGK’ya Türkiye geneli yasal ödeme süresi geçmiş borcunun bulunmaması veya yapılandırılmış ya da taksitlendirilmiş olması,</a:t>
            </a:r>
          </a:p>
          <a:p>
            <a:r>
              <a:rPr lang="tr-TR" dirty="0"/>
              <a:t>Kayıt dışı sigortalı çalıştırıldığı yönünde bir tespitin bulunmaması,</a:t>
            </a:r>
          </a:p>
          <a:p>
            <a:endParaRPr lang="tr-TR" dirty="0"/>
          </a:p>
          <a:p>
            <a:endParaRPr lang="tr-TR" b="1" dirty="0">
              <a:solidFill>
                <a:srgbClr val="FF0000"/>
              </a:solidFill>
            </a:endParaRPr>
          </a:p>
          <a:p>
            <a:endParaRPr lang="tr-TR" dirty="0"/>
          </a:p>
        </p:txBody>
      </p:sp>
      <p:pic>
        <p:nvPicPr>
          <p:cNvPr id="4" name="Resim 3">
            <a:extLst>
              <a:ext uri="{FF2B5EF4-FFF2-40B4-BE49-F238E27FC236}">
                <a16:creationId xmlns:a16="http://schemas.microsoft.com/office/drawing/2014/main" id="{EFBE0B90-7D05-145C-EFA3-797B04061D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995664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74568"/>
            <a:ext cx="10515600" cy="1325563"/>
          </a:xfrm>
        </p:spPr>
        <p:txBody>
          <a:bodyPr>
            <a:normAutofit/>
          </a:bodyPr>
          <a:lstStyle/>
          <a:p>
            <a:r>
              <a:rPr lang="tr-TR" sz="2800" b="1" dirty="0">
                <a:solidFill>
                  <a:srgbClr val="00B050"/>
                </a:solidFill>
                <a:latin typeface="+mn-lt"/>
              </a:rPr>
              <a:t>SOSYAL YARDIM ALANLARIN İSTİHDAMINA İLİŞKİN TEŞVİK (03294)</a:t>
            </a:r>
          </a:p>
        </p:txBody>
      </p:sp>
      <p:pic>
        <p:nvPicPr>
          <p:cNvPr id="4" name="İçerik Yer Tutucusu 3"/>
          <p:cNvPicPr>
            <a:picLocks noGrp="1" noChangeAspect="1"/>
          </p:cNvPicPr>
          <p:nvPr>
            <p:ph idx="1"/>
          </p:nvPr>
        </p:nvPicPr>
        <p:blipFill>
          <a:blip r:embed="rId2"/>
          <a:stretch>
            <a:fillRect/>
          </a:stretch>
        </p:blipFill>
        <p:spPr>
          <a:xfrm>
            <a:off x="1679061" y="1008405"/>
            <a:ext cx="8833878" cy="5016380"/>
          </a:xfrm>
          <a:prstGeom prst="rect">
            <a:avLst/>
          </a:prstGeom>
        </p:spPr>
      </p:pic>
      <p:pic>
        <p:nvPicPr>
          <p:cNvPr id="3" name="Resim 2">
            <a:extLst>
              <a:ext uri="{FF2B5EF4-FFF2-40B4-BE49-F238E27FC236}">
                <a16:creationId xmlns:a16="http://schemas.microsoft.com/office/drawing/2014/main" id="{0A935453-2074-0A96-1C28-19F762669D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1551" y="5386192"/>
            <a:ext cx="3400353" cy="1913802"/>
          </a:xfrm>
          <a:prstGeom prst="rect">
            <a:avLst/>
          </a:prstGeom>
        </p:spPr>
      </p:pic>
    </p:spTree>
    <p:extLst>
      <p:ext uri="{BB962C8B-B14F-4D97-AF65-F5344CB8AC3E}">
        <p14:creationId xmlns:p14="http://schemas.microsoft.com/office/powerpoint/2010/main" val="1378558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2800" b="1" dirty="0">
                <a:solidFill>
                  <a:srgbClr val="00B050"/>
                </a:solidFill>
                <a:latin typeface="+mn-lt"/>
              </a:rPr>
              <a:t>SOSYAL YARDIM ALANLARIN İSTİHDAMINA İLİŞKİN TEŞVİK (03294)</a:t>
            </a:r>
          </a:p>
        </p:txBody>
      </p:sp>
      <p:sp>
        <p:nvSpPr>
          <p:cNvPr id="3" name="İçerik Yer Tutucusu 2"/>
          <p:cNvSpPr>
            <a:spLocks noGrp="1"/>
          </p:cNvSpPr>
          <p:nvPr>
            <p:ph idx="1"/>
          </p:nvPr>
        </p:nvSpPr>
        <p:spPr>
          <a:xfrm>
            <a:off x="838200" y="1690688"/>
            <a:ext cx="10515600" cy="4486275"/>
          </a:xfrm>
        </p:spPr>
        <p:txBody>
          <a:bodyPr>
            <a:normAutofit/>
          </a:bodyPr>
          <a:lstStyle/>
          <a:p>
            <a:r>
              <a:rPr lang="tr-TR" b="1" dirty="0">
                <a:solidFill>
                  <a:srgbClr val="FF0000"/>
                </a:solidFill>
              </a:rPr>
              <a:t>TEŞVİKTEN YARARLANMAK İÇİN YAPILACAK İŞLEMLER</a:t>
            </a:r>
          </a:p>
          <a:p>
            <a:r>
              <a:rPr lang="tr-TR" dirty="0"/>
              <a:t>03294 kanun numaralı SGK bildirimi yapıldıktan sonra 3294/Ek-5. maddeye göre teşvikli bildirilen sigortalıların ortalama sigortalı sayısına ilave olarak bildirilip bildirilmediği «3294 SOSYAL YARDIM ALANLARIN İSTİHDAMI» seçeneği vasıtasıyla mutlaka kontrol edilmelidir.</a:t>
            </a:r>
          </a:p>
          <a:p>
            <a:r>
              <a:rPr lang="tr-TR" dirty="0"/>
              <a:t>Ortalamaya ilave olmadığı halde 03294 kanun numarası ile bildirilmiş sigortalılar için MUHSGK verilme süresi sona ermeden düzeltme beyannamesi düzenlenmelidir.</a:t>
            </a:r>
          </a:p>
        </p:txBody>
      </p:sp>
      <p:pic>
        <p:nvPicPr>
          <p:cNvPr id="4" name="Resim 3">
            <a:extLst>
              <a:ext uri="{FF2B5EF4-FFF2-40B4-BE49-F238E27FC236}">
                <a16:creationId xmlns:a16="http://schemas.microsoft.com/office/drawing/2014/main" id="{D6EE1BA2-9582-B4C7-32CE-C9C292A536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738458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2800" b="1" dirty="0">
                <a:solidFill>
                  <a:srgbClr val="00B050"/>
                </a:solidFill>
                <a:latin typeface="+mn-lt"/>
              </a:rPr>
              <a:t>SOSYAL YARDIM ALANLARIN İSTİHDAMINA İLİŞKİN TEŞVİK (03294)</a:t>
            </a:r>
          </a:p>
        </p:txBody>
      </p:sp>
      <p:sp>
        <p:nvSpPr>
          <p:cNvPr id="3" name="İçerik Yer Tutucusu 2"/>
          <p:cNvSpPr>
            <a:spLocks noGrp="1"/>
          </p:cNvSpPr>
          <p:nvPr>
            <p:ph idx="1"/>
          </p:nvPr>
        </p:nvSpPr>
        <p:spPr>
          <a:xfrm>
            <a:off x="838200" y="1690688"/>
            <a:ext cx="10515600" cy="4486275"/>
          </a:xfrm>
        </p:spPr>
        <p:txBody>
          <a:bodyPr>
            <a:normAutofit/>
          </a:bodyPr>
          <a:lstStyle/>
          <a:p>
            <a:pPr algn="ctr"/>
            <a:r>
              <a:rPr lang="tr-TR" b="1" dirty="0">
                <a:solidFill>
                  <a:srgbClr val="FF0000"/>
                </a:solidFill>
              </a:rPr>
              <a:t>TEŞVİKTEN YARARLANMA SÜRESİ</a:t>
            </a:r>
          </a:p>
          <a:p>
            <a:r>
              <a:rPr lang="tr-TR" dirty="0"/>
              <a:t>3294/Ek-5. Maddede yer alan prim teşvikinden her bir sigortalı için işe giriş tarihinden itibaren </a:t>
            </a:r>
            <a:r>
              <a:rPr lang="tr-TR" b="1" u="sng" dirty="0"/>
              <a:t>en fazla 1 yıl süre</a:t>
            </a:r>
            <a:r>
              <a:rPr lang="tr-TR" dirty="0"/>
              <a:t>yle yararlanılabilecektir.</a:t>
            </a:r>
          </a:p>
          <a:p>
            <a:r>
              <a:rPr lang="tr-TR" dirty="0"/>
              <a:t>Sigortalının teşvikten yararlanma süresi sona ermeden aynı veya farklı bir işyerinde yeniden işe başlamaları halinde yeniden işe başladıkları tarihteki ortalama sigortalı sayısına dikkate alınarak, teşvikten kalan ay sayısı kadar daha yararlanılabilecektir.</a:t>
            </a:r>
          </a:p>
        </p:txBody>
      </p:sp>
      <p:pic>
        <p:nvPicPr>
          <p:cNvPr id="4" name="Resim 3">
            <a:extLst>
              <a:ext uri="{FF2B5EF4-FFF2-40B4-BE49-F238E27FC236}">
                <a16:creationId xmlns:a16="http://schemas.microsoft.com/office/drawing/2014/main" id="{486716D0-BAB1-A4A6-3097-9557D8C1AF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969188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2800" b="1" dirty="0">
                <a:solidFill>
                  <a:srgbClr val="00B050"/>
                </a:solidFill>
                <a:latin typeface="+mn-lt"/>
              </a:rPr>
              <a:t>SOSYAL YARDIM ALANLARIN İSTİHDAMINA İLİŞKİN TEŞVİK (03294)</a:t>
            </a:r>
          </a:p>
        </p:txBody>
      </p:sp>
      <p:sp>
        <p:nvSpPr>
          <p:cNvPr id="3" name="İçerik Yer Tutucusu 2"/>
          <p:cNvSpPr>
            <a:spLocks noGrp="1"/>
          </p:cNvSpPr>
          <p:nvPr>
            <p:ph idx="1"/>
          </p:nvPr>
        </p:nvSpPr>
        <p:spPr>
          <a:xfrm>
            <a:off x="838200" y="1690688"/>
            <a:ext cx="10515600" cy="4486275"/>
          </a:xfrm>
        </p:spPr>
        <p:txBody>
          <a:bodyPr>
            <a:normAutofit fontScale="92500" lnSpcReduction="20000"/>
          </a:bodyPr>
          <a:lstStyle/>
          <a:p>
            <a:r>
              <a:rPr lang="tr-TR" b="1" dirty="0">
                <a:solidFill>
                  <a:srgbClr val="FF0000"/>
                </a:solidFill>
              </a:rPr>
              <a:t>ALT İŞVERENİ BULUNAN İŞYERLERİNDE ASIL İŞVERENLERİN VE ALT İŞVERENLERİN TEŞVİKTEN YARARLANMA ŞARTLARI</a:t>
            </a:r>
            <a:endParaRPr lang="tr-TR" dirty="0">
              <a:solidFill>
                <a:srgbClr val="FF0000"/>
              </a:solidFill>
            </a:endParaRPr>
          </a:p>
          <a:p>
            <a:r>
              <a:rPr lang="tr-TR" dirty="0"/>
              <a:t>2021/18 sayılı Genelgeye göre 3294/Ek-5. Maddedeki teşvikten;</a:t>
            </a:r>
          </a:p>
          <a:p>
            <a:pPr marL="0" indent="0">
              <a:buNone/>
            </a:pPr>
            <a:r>
              <a:rPr lang="tr-TR" dirty="0"/>
              <a:t>- Asıl işverenin yararlanabilmesi için hem kendi çalıştırmış olduğu sigortalılardan, hem de alt işverenlerin çalıştırmış olduğu sigortalılardan kaynaklanan borçların bulunmaması; alt işverenin yararlanabilmesi için her bir alt işverenin kendi çalıştırdığı sigortalılardan kaynaklanan borçlarının bulunmaması,</a:t>
            </a:r>
          </a:p>
          <a:p>
            <a:pPr marL="0" indent="0">
              <a:buNone/>
            </a:pPr>
            <a:r>
              <a:rPr lang="tr-TR" dirty="0"/>
              <a:t>- Asıl işverenin yararlanması sırasında ortalama sigortalı sayısı ile cari ayda çalışan sigortalıların hesabında sadece asıl işvereninin sigortalı sayısına bakılması; alt işverenin yararlanması sırasında her bir alt işverenin yalnızca kendi çalıştırdığı sigortalı sayısına bakılması</a:t>
            </a:r>
          </a:p>
          <a:p>
            <a:pPr marL="0" indent="0">
              <a:buNone/>
            </a:pPr>
            <a:r>
              <a:rPr lang="tr-TR" dirty="0"/>
              <a:t>Gerekir.</a:t>
            </a:r>
          </a:p>
          <a:p>
            <a:endParaRPr lang="tr-TR" dirty="0"/>
          </a:p>
        </p:txBody>
      </p:sp>
      <p:pic>
        <p:nvPicPr>
          <p:cNvPr id="4" name="Resim 3">
            <a:extLst>
              <a:ext uri="{FF2B5EF4-FFF2-40B4-BE49-F238E27FC236}">
                <a16:creationId xmlns:a16="http://schemas.microsoft.com/office/drawing/2014/main" id="{09AC40B7-0ECF-3835-AEC9-75A6D3599F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148312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2800" b="1" dirty="0">
                <a:solidFill>
                  <a:srgbClr val="00B050"/>
                </a:solidFill>
                <a:latin typeface="+mn-lt"/>
              </a:rPr>
              <a:t>SOSYAL YARDIM ALANLARIN İSTİHDAMINA İLİŞKİN TEŞVİK (03294)</a:t>
            </a:r>
          </a:p>
        </p:txBody>
      </p:sp>
      <p:sp>
        <p:nvSpPr>
          <p:cNvPr id="3" name="İçerik Yer Tutucusu 2"/>
          <p:cNvSpPr>
            <a:spLocks noGrp="1"/>
          </p:cNvSpPr>
          <p:nvPr>
            <p:ph idx="1"/>
          </p:nvPr>
        </p:nvSpPr>
        <p:spPr>
          <a:xfrm>
            <a:off x="838200" y="1690688"/>
            <a:ext cx="10515600" cy="4486275"/>
          </a:xfrm>
        </p:spPr>
        <p:txBody>
          <a:bodyPr/>
          <a:lstStyle/>
          <a:p>
            <a:r>
              <a:rPr lang="tr-TR" b="1" dirty="0">
                <a:solidFill>
                  <a:srgbClr val="FF0000"/>
                </a:solidFill>
              </a:rPr>
              <a:t>YARARLANILACAK TEŞVİK TUTARI</a:t>
            </a:r>
          </a:p>
          <a:p>
            <a:r>
              <a:rPr lang="tr-TR" dirty="0"/>
              <a:t>3294/Ek-5. maddede şartların sağlanmış olması halinde, </a:t>
            </a:r>
          </a:p>
          <a:p>
            <a:r>
              <a:rPr lang="tr-TR" dirty="0"/>
              <a:t>Öncelikle sigortalıların </a:t>
            </a:r>
            <a:r>
              <a:rPr lang="tr-TR" b="1" dirty="0"/>
              <a:t>SPEK üst sınırına (tavana) kadar olan kazançlarından dolayı 5 puanlık prim indiriminden </a:t>
            </a:r>
            <a:r>
              <a:rPr lang="tr-TR" dirty="0"/>
              <a:t>yararlandırılmakta, </a:t>
            </a:r>
          </a:p>
          <a:p>
            <a:r>
              <a:rPr lang="tr-TR" dirty="0"/>
              <a:t>Ardından </a:t>
            </a:r>
            <a:r>
              <a:rPr lang="tr-TR" b="1" dirty="0"/>
              <a:t>SPEK alt sınırına (asgari ücrete) kadar olan sigorta primi işveren hissesinin kalan kısmı (%15,5’lik kısmı) </a:t>
            </a:r>
            <a:r>
              <a:rPr lang="tr-TR" dirty="0"/>
              <a:t>Aile ve Sosyal Hizmetler Bakanlığı tarafından karşılanmaktadır.</a:t>
            </a:r>
          </a:p>
          <a:p>
            <a:endParaRPr lang="tr-TR" dirty="0"/>
          </a:p>
        </p:txBody>
      </p:sp>
      <p:pic>
        <p:nvPicPr>
          <p:cNvPr id="4" name="Resim 3">
            <a:extLst>
              <a:ext uri="{FF2B5EF4-FFF2-40B4-BE49-F238E27FC236}">
                <a16:creationId xmlns:a16="http://schemas.microsoft.com/office/drawing/2014/main" id="{0D7735A9-7DDA-BA4D-B8BC-E1ECC76F14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087226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200" b="1" dirty="0">
                <a:solidFill>
                  <a:srgbClr val="00B050"/>
                </a:solidFill>
              </a:rPr>
              <a:t>SOSYAL YARDIM ALANLARIN İSTİHDAMINA İLİŞKİN TEŞVİK (03294)</a:t>
            </a:r>
            <a:endParaRPr lang="tr-TR" sz="3200" dirty="0"/>
          </a:p>
        </p:txBody>
      </p:sp>
      <p:sp>
        <p:nvSpPr>
          <p:cNvPr id="3" name="İçerik Yer Tutucusu 2"/>
          <p:cNvSpPr>
            <a:spLocks noGrp="1"/>
          </p:cNvSpPr>
          <p:nvPr>
            <p:ph idx="1"/>
          </p:nvPr>
        </p:nvSpPr>
        <p:spPr/>
        <p:txBody>
          <a:bodyPr/>
          <a:lstStyle/>
          <a:p>
            <a:r>
              <a:rPr lang="tr-TR" b="1" dirty="0">
                <a:solidFill>
                  <a:srgbClr val="FF0000"/>
                </a:solidFill>
              </a:rPr>
              <a:t>Mevzuat düzenlemeleri:</a:t>
            </a:r>
          </a:p>
          <a:p>
            <a:r>
              <a:rPr lang="tr-TR" dirty="0">
                <a:hlinkClick r:id="rId2"/>
              </a:rPr>
              <a:t>3294 sayılı Kanun Ek/5. Madde</a:t>
            </a:r>
            <a:endParaRPr lang="tr-TR" dirty="0"/>
          </a:p>
          <a:p>
            <a:r>
              <a:rPr lang="tr-TR" dirty="0">
                <a:hlinkClick r:id="rId3"/>
              </a:rPr>
              <a:t>2018/8 Sayılı Genelge</a:t>
            </a:r>
            <a:endParaRPr lang="tr-TR" dirty="0"/>
          </a:p>
          <a:p>
            <a:r>
              <a:rPr lang="tr-TR" dirty="0">
                <a:hlinkClick r:id="rId3"/>
              </a:rPr>
              <a:t>2021/18 Sayılı Genelge</a:t>
            </a:r>
            <a:endParaRPr lang="tr-TR" dirty="0"/>
          </a:p>
          <a:p>
            <a:endParaRPr lang="tr-TR" dirty="0"/>
          </a:p>
          <a:p>
            <a:pPr marL="0" indent="0">
              <a:buNone/>
            </a:pPr>
            <a:endParaRPr lang="tr-TR" dirty="0"/>
          </a:p>
          <a:p>
            <a:pPr marL="0" indent="0">
              <a:buNone/>
            </a:pPr>
            <a:endParaRPr lang="tr-TR" b="1" dirty="0">
              <a:solidFill>
                <a:srgbClr val="FF0000"/>
              </a:solidFill>
            </a:endParaRPr>
          </a:p>
        </p:txBody>
      </p:sp>
      <p:pic>
        <p:nvPicPr>
          <p:cNvPr id="4" name="Resim 3">
            <a:extLst>
              <a:ext uri="{FF2B5EF4-FFF2-40B4-BE49-F238E27FC236}">
                <a16:creationId xmlns:a16="http://schemas.microsoft.com/office/drawing/2014/main" id="{4FB7760A-7B2D-7E4D-2C20-348F5EE489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06573072"/>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8551</TotalTime>
  <Words>843</Words>
  <Application>Microsoft Office PowerPoint</Application>
  <PresentationFormat>Geniş ekran</PresentationFormat>
  <Paragraphs>103</Paragraphs>
  <Slides>11</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11</vt:i4>
      </vt:variant>
    </vt:vector>
  </HeadingPairs>
  <TitlesOfParts>
    <vt:vector size="15" baseType="lpstr">
      <vt:lpstr>Arial</vt:lpstr>
      <vt:lpstr>Calibri</vt:lpstr>
      <vt:lpstr>Calibri Light</vt:lpstr>
      <vt:lpstr>Office Teması</vt:lpstr>
      <vt:lpstr>SOSYAL YARDIM ALANLARIN İSTİHDAMINA İLİŞKİN TEŞVİK (03294)</vt:lpstr>
      <vt:lpstr>SOSYAL YARDIM ALANLARIN İSTİHDAMINA İLİŞKİN TEŞVİK (03294)</vt:lpstr>
      <vt:lpstr>SOSYAL YARDIM ALANLARIN İSTİHDAMINA İLİŞKİN TEŞVİK (03294)</vt:lpstr>
      <vt:lpstr>SOSYAL YARDIM ALANLARIN İSTİHDAMINA İLİŞKİN TEŞVİK (03294)</vt:lpstr>
      <vt:lpstr>SOSYAL YARDIM ALANLARIN İSTİHDAMINA İLİŞKİN TEŞVİK (03294)</vt:lpstr>
      <vt:lpstr>SOSYAL YARDIM ALANLARIN İSTİHDAMINA İLİŞKİN TEŞVİK (03294)</vt:lpstr>
      <vt:lpstr>SOSYAL YARDIM ALANLARIN İSTİHDAMINA İLİŞKİN TEŞVİK (03294)</vt:lpstr>
      <vt:lpstr>SOSYAL YARDIM ALANLARIN İSTİHDAMINA İLİŞKİN TEŞVİK (03294)</vt:lpstr>
      <vt:lpstr>SOSYAL YARDIM ALANLARIN İSTİHDAMINA İLİŞKİN TEŞVİK (03294)</vt:lpstr>
      <vt:lpstr>SOSYAL YARDIM ALANLARIN İSTİHDAMINA İLİŞKİN TEŞVİK (03294)</vt:lpstr>
      <vt:lpstr>       SİGORTA PRİM TEŞVİKLERİ 05510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352</cp:revision>
  <dcterms:created xsi:type="dcterms:W3CDTF">2020-03-17T08:40:25Z</dcterms:created>
  <dcterms:modified xsi:type="dcterms:W3CDTF">2022-11-29T07:56:02Z</dcterms:modified>
</cp:coreProperties>
</file>