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42" r:id="rId2"/>
    <p:sldId id="425" r:id="rId3"/>
    <p:sldId id="426" r:id="rId4"/>
    <p:sldId id="427" r:id="rId5"/>
    <p:sldId id="428" r:id="rId6"/>
    <p:sldId id="429" r:id="rId7"/>
    <p:sldId id="430" r:id="rId8"/>
    <p:sldId id="432" r:id="rId9"/>
    <p:sldId id="441" r:id="rId10"/>
    <p:sldId id="424" r:id="rId1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28.11.2022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28.11.2022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28.11.2022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28.11.2022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a:xfrm>
            <a:off x="650631" y="1755287"/>
            <a:ext cx="10515600" cy="4351338"/>
          </a:xfrm>
        </p:spPr>
        <p:txBody>
          <a:bodyPr>
            <a:normAutofit fontScale="92500" lnSpcReduction="10000"/>
          </a:bodyPr>
          <a:lstStyle/>
          <a:p>
            <a:pPr marL="0" indent="0">
              <a:buNone/>
            </a:pPr>
            <a:r>
              <a:rPr lang="tr-TR" b="0" i="1" dirty="0">
                <a:solidFill>
                  <a:srgbClr val="000000"/>
                </a:solidFill>
                <a:effectLst/>
                <a:latin typeface="Times New Roman" panose="02020603050405020304" pitchFamily="18" charset="0"/>
              </a:rPr>
              <a:t>«…bu sigortalılar için 5510 sayılı Kanunun 82 </a:t>
            </a:r>
            <a:r>
              <a:rPr lang="tr-TR" b="0" i="1" dirty="0" err="1">
                <a:solidFill>
                  <a:srgbClr val="000000"/>
                </a:solidFill>
                <a:effectLst/>
                <a:latin typeface="Times New Roman" panose="02020603050405020304" pitchFamily="18" charset="0"/>
              </a:rPr>
              <a:t>nci</a:t>
            </a:r>
            <a:r>
              <a:rPr lang="tr-TR" b="0" i="1" dirty="0">
                <a:solidFill>
                  <a:srgbClr val="000000"/>
                </a:solidFill>
                <a:effectLst/>
                <a:latin typeface="Times New Roman" panose="02020603050405020304" pitchFamily="18" charset="0"/>
              </a:rPr>
              <a:t> maddesi uyarınca belirlenen </a:t>
            </a:r>
            <a:r>
              <a:rPr lang="tr-TR" b="0" i="1" dirty="0">
                <a:solidFill>
                  <a:srgbClr val="000000"/>
                </a:solidFill>
                <a:effectLst/>
                <a:highlight>
                  <a:srgbClr val="00FFFF"/>
                </a:highlight>
                <a:latin typeface="Times New Roman" panose="02020603050405020304" pitchFamily="18" charset="0"/>
              </a:rPr>
              <a:t>prime esas kazanç alt sınır üzerinden hesaplanan ve tamamı yasal süresi içinde ödenen sigorta primi ve işsizlik sigortası sigortalı ve işveren hissesi primlerinden bu Kanun veya diğer kanunlarla sağlanan prim teşvik, destek ya da indirimleri düşüldükten sonra kalan tutar</a:t>
            </a:r>
            <a:r>
              <a:rPr lang="tr-TR" b="0" i="1" dirty="0">
                <a:solidFill>
                  <a:srgbClr val="000000"/>
                </a:solidFill>
                <a:effectLst/>
                <a:latin typeface="Times New Roman" panose="02020603050405020304" pitchFamily="18" charset="0"/>
              </a:rPr>
              <a:t>, 28/3/2002 tarihli ve 4749 sayılı Kamu Finansmanı ve Borç Yönetiminin Düzenlenmesi Hakkında Kanunun geçici 20 </a:t>
            </a:r>
            <a:r>
              <a:rPr lang="tr-TR" b="0" i="1" dirty="0" err="1">
                <a:solidFill>
                  <a:srgbClr val="000000"/>
                </a:solidFill>
                <a:effectLst/>
                <a:latin typeface="Times New Roman" panose="02020603050405020304" pitchFamily="18" charset="0"/>
              </a:rPr>
              <a:t>nci</a:t>
            </a:r>
            <a:r>
              <a:rPr lang="tr-TR" b="0" i="1" dirty="0">
                <a:solidFill>
                  <a:srgbClr val="000000"/>
                </a:solidFill>
                <a:effectLst/>
                <a:latin typeface="Times New Roman" panose="02020603050405020304" pitchFamily="18" charset="0"/>
              </a:rPr>
              <a:t> maddesi kapsamında kefalet sağlanan ve kamunun doğrudan veya dolaylı olarak hâkim sermayedar olduğu bankalardan bu maddenin yürürlük tarihinden sonra 30/6/2022 tarihine kadar ilgili işverenlerce kullanılan kredilerde 12 aylık süreye ilişkin primlerin ödenmesini müteakip </a:t>
            </a:r>
            <a:r>
              <a:rPr lang="tr-TR" b="0" i="1" dirty="0">
                <a:solidFill>
                  <a:srgbClr val="000000"/>
                </a:solidFill>
                <a:effectLst/>
                <a:highlight>
                  <a:srgbClr val="FFFF00"/>
                </a:highlight>
                <a:latin typeface="Times New Roman" panose="02020603050405020304" pitchFamily="18" charset="0"/>
              </a:rPr>
              <a:t>kredi faiz veya kar payı bakiyesinden düşülür.</a:t>
            </a:r>
            <a:r>
              <a:rPr lang="tr-TR" b="0" i="1" dirty="0">
                <a:solidFill>
                  <a:srgbClr val="000000"/>
                </a:solidFill>
                <a:effectLst/>
                <a:latin typeface="Times New Roman" panose="02020603050405020304" pitchFamily="18" charset="0"/>
              </a:rPr>
              <a:t>» </a:t>
            </a:r>
          </a:p>
          <a:p>
            <a:pPr marL="0" indent="0">
              <a:buNone/>
            </a:pPr>
            <a:r>
              <a:rPr lang="tr-TR" i="1" dirty="0">
                <a:solidFill>
                  <a:srgbClr val="000000"/>
                </a:solidFill>
                <a:latin typeface="Times New Roman" panose="02020603050405020304" pitchFamily="18" charset="0"/>
              </a:rPr>
              <a:t>4447/Geçici 31. </a:t>
            </a:r>
            <a:r>
              <a:rPr lang="tr-TR" i="1">
                <a:solidFill>
                  <a:srgbClr val="000000"/>
                </a:solidFill>
                <a:latin typeface="Times New Roman" panose="02020603050405020304" pitchFamily="18" charset="0"/>
              </a:rPr>
              <a:t>madde</a:t>
            </a:r>
            <a:endParaRPr lang="tr-TR" i="1" dirty="0"/>
          </a:p>
        </p:txBody>
      </p:sp>
      <p:pic>
        <p:nvPicPr>
          <p:cNvPr id="4" name="Resim 3">
            <a:extLst>
              <a:ext uri="{FF2B5EF4-FFF2-40B4-BE49-F238E27FC236}">
                <a16:creationId xmlns:a16="http://schemas.microsoft.com/office/drawing/2014/main" id="{2C1C1FE4-9A3E-6604-C62B-2D952AB158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68081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p:txBody>
          <a:bodyPr/>
          <a:lstStyle/>
          <a:p>
            <a:r>
              <a:rPr lang="tr-TR" b="1" dirty="0">
                <a:solidFill>
                  <a:srgbClr val="FF0000"/>
                </a:solidFill>
              </a:rPr>
              <a:t>Destekten yararlanılan sigortalının işten ayrılıp destek süresi sona ermeden yeniden işe başlaması</a:t>
            </a:r>
            <a:endParaRPr lang="tr-TR" dirty="0">
              <a:solidFill>
                <a:srgbClr val="FF0000"/>
              </a:solidFill>
            </a:endParaRPr>
          </a:p>
          <a:p>
            <a:r>
              <a:rPr lang="tr-TR" dirty="0"/>
              <a:t>Destekten yararlanılmış sigortalının destek süresi sona ermeden işten ayrılıp yeniden işe başlaması halinde söz konusu sigortalıdan dolayı destekten kalan süre kadar yararlanılabilecektir.</a:t>
            </a:r>
          </a:p>
          <a:p>
            <a:pPr marL="0" indent="0">
              <a:buNone/>
            </a:pPr>
            <a:endParaRPr lang="tr-TR" b="1" dirty="0"/>
          </a:p>
        </p:txBody>
      </p:sp>
      <p:pic>
        <p:nvPicPr>
          <p:cNvPr id="4" name="Resim 3">
            <a:extLst>
              <a:ext uri="{FF2B5EF4-FFF2-40B4-BE49-F238E27FC236}">
                <a16:creationId xmlns:a16="http://schemas.microsoft.com/office/drawing/2014/main" id="{376B4099-8960-C934-B23A-03AFFE09CA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273189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p:txBody>
          <a:bodyPr>
            <a:normAutofit fontScale="77500" lnSpcReduction="20000"/>
          </a:bodyPr>
          <a:lstStyle/>
          <a:p>
            <a:r>
              <a:rPr lang="tr-TR" b="1" dirty="0">
                <a:solidFill>
                  <a:srgbClr val="FF0000"/>
                </a:solidFill>
              </a:rPr>
              <a:t>PRİM DESTEĞİNDEN YARARLANMA ŞARTLARI</a:t>
            </a:r>
          </a:p>
          <a:p>
            <a:pPr marL="0" indent="0">
              <a:buNone/>
            </a:pPr>
            <a:r>
              <a:rPr lang="tr-TR" b="1" dirty="0"/>
              <a:t>-</a:t>
            </a:r>
            <a:r>
              <a:rPr lang="tr-TR" dirty="0"/>
              <a:t> İşyerinin 2021/Mart ayında </a:t>
            </a:r>
            <a:r>
              <a:rPr lang="tr-TR" dirty="0" err="1"/>
              <a:t>SGK’ya</a:t>
            </a:r>
            <a:r>
              <a:rPr lang="tr-TR" dirty="0"/>
              <a:t> bildirilen sigortalı sayısının 49 veya altında olması,</a:t>
            </a:r>
          </a:p>
          <a:p>
            <a:pPr marL="0" indent="0">
              <a:buNone/>
            </a:pPr>
            <a:r>
              <a:rPr lang="tr-TR" b="1" dirty="0"/>
              <a:t>-</a:t>
            </a:r>
            <a:r>
              <a:rPr lang="tr-TR" dirty="0"/>
              <a:t> Destekten yararlanılacak sigortalının 1/7/2021 ila 30/6/2022 tarihleri arasında işe alınmış olması veya mevcut sigortalının 2021/Mart ayında en az 20 gün süreyle 4447 sayılı Kanunun geçici 24, geçici 27 veya geçici 28. maddeye istinaden nakdi ücret desteğinden yararlandırılıp normal çalışma süresine döndürülmüş olması,</a:t>
            </a:r>
          </a:p>
          <a:p>
            <a:pPr marL="0" indent="0">
              <a:buNone/>
            </a:pPr>
            <a:r>
              <a:rPr lang="tr-TR" b="1" dirty="0"/>
              <a:t>-</a:t>
            </a:r>
            <a:r>
              <a:rPr lang="tr-TR" dirty="0"/>
              <a:t> Yeni işe alınan sigortalıların işe alındıkları aydan önceki üç aylık sürede 10 günden fazla 4/a veya 4/c kapsamında sigortalı olmaması, ayrıca isteğe bağlı sigortalılık hariç 4/b kapsamında sigortalı olmaması,</a:t>
            </a:r>
          </a:p>
          <a:p>
            <a:pPr marL="0" indent="0">
              <a:buNone/>
            </a:pPr>
            <a:r>
              <a:rPr lang="tr-TR" dirty="0"/>
              <a:t> - 1/7/2021 ila 30/6/2022 tarihleri arasında yeni işe alınan sigortalıdan dolayı destekten yararlanılacak ise sigortalının işe alındığı yıldan bir önceki yılda işyerinden bildirilen ortalama sigortalı sayısına ilave olması, (2021/Mart ayında en az 20 gün süreyle </a:t>
            </a:r>
            <a:r>
              <a:rPr lang="tr-TR" dirty="0" err="1"/>
              <a:t>NÜD’den</a:t>
            </a:r>
            <a:r>
              <a:rPr lang="tr-TR" dirty="0"/>
              <a:t> yararlandırılan sigortalılar için destekten yararlanılacağı durumlarda ortalamaya ilave olma şartı aranılmaz)</a:t>
            </a:r>
          </a:p>
          <a:p>
            <a:pPr marL="0" indent="0">
              <a:buNone/>
            </a:pPr>
            <a:endParaRPr lang="tr-TR" dirty="0"/>
          </a:p>
        </p:txBody>
      </p:sp>
      <p:pic>
        <p:nvPicPr>
          <p:cNvPr id="4" name="Resim 3">
            <a:extLst>
              <a:ext uri="{FF2B5EF4-FFF2-40B4-BE49-F238E27FC236}">
                <a16:creationId xmlns:a16="http://schemas.microsoft.com/office/drawing/2014/main" id="{78894AD4-1C6E-FAF4-B09D-83911047B2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953890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a:xfrm>
            <a:off x="446315" y="1469365"/>
            <a:ext cx="10515600" cy="4351338"/>
          </a:xfrm>
        </p:spPr>
        <p:txBody>
          <a:bodyPr>
            <a:normAutofit fontScale="85000" lnSpcReduction="10000"/>
          </a:bodyPr>
          <a:lstStyle/>
          <a:p>
            <a:r>
              <a:rPr lang="tr-TR" b="1" dirty="0">
                <a:solidFill>
                  <a:srgbClr val="FF0000"/>
                </a:solidFill>
              </a:rPr>
              <a:t>PRİM DESTEĞİNDEN YARARLANMA ŞARTLARI</a:t>
            </a:r>
          </a:p>
          <a:p>
            <a:pPr marL="0" indent="0">
              <a:buNone/>
            </a:pPr>
            <a:r>
              <a:rPr lang="tr-TR" b="1" dirty="0"/>
              <a:t>-</a:t>
            </a:r>
            <a:r>
              <a:rPr lang="tr-TR" dirty="0"/>
              <a:t>İşveren tarafından4749 sayılı Kamu Finansmanı ve Borç Yönetiminin Düzenlenmesi Hakkında Kanunun Geçici 20. maddesi kapsamında kefalet sağlanan ve kamunun doğrudan veya dolaylı olarak hakim sermayedar olduğu bankalardan 25/5/2021 ila 30/6/2022 tarihleri arasında kredi kullanılmış olması,</a:t>
            </a:r>
          </a:p>
          <a:p>
            <a:pPr marL="0" indent="0">
              <a:buNone/>
            </a:pPr>
            <a:r>
              <a:rPr lang="tr-TR" b="1" dirty="0"/>
              <a:t>-</a:t>
            </a:r>
            <a:r>
              <a:rPr lang="tr-TR" dirty="0"/>
              <a:t> İşyerinin ödeme vadesi geçmiş prim ve idari para cezası borcunun bulunmaması ya da bulunmakla birlikte tecil ve taksitlendirilmiş ya da yapılandırılmış olması,</a:t>
            </a:r>
          </a:p>
          <a:p>
            <a:pPr marL="0" indent="0">
              <a:buNone/>
            </a:pPr>
            <a:r>
              <a:rPr lang="tr-TR" b="1" dirty="0"/>
              <a:t>-</a:t>
            </a:r>
            <a:r>
              <a:rPr lang="tr-TR" dirty="0"/>
              <a:t>Destekten yararlanılacak sigortalılara ilişkin primlerin yasal süresi içinde ödenmesi,</a:t>
            </a:r>
          </a:p>
          <a:p>
            <a:pPr marL="0" indent="0">
              <a:buNone/>
            </a:pPr>
            <a:r>
              <a:rPr lang="tr-TR" b="1" dirty="0"/>
              <a:t>-</a:t>
            </a:r>
            <a:r>
              <a:rPr lang="tr-TR" dirty="0"/>
              <a:t> Kayıt dışı sigortalı çalıştırıldığına veya sahte sigortalı bildirildiğine yönelik bir tespitin yapılmamış olması,</a:t>
            </a:r>
          </a:p>
          <a:p>
            <a:pPr marL="0" indent="0">
              <a:buNone/>
            </a:pPr>
            <a:r>
              <a:rPr lang="tr-TR" b="1" dirty="0"/>
              <a:t>-</a:t>
            </a:r>
            <a:r>
              <a:rPr lang="tr-TR" dirty="0"/>
              <a:t>MUHSGK’nın süresi içinde verilmesi</a:t>
            </a:r>
          </a:p>
        </p:txBody>
      </p:sp>
      <p:pic>
        <p:nvPicPr>
          <p:cNvPr id="4" name="Resim 3">
            <a:extLst>
              <a:ext uri="{FF2B5EF4-FFF2-40B4-BE49-F238E27FC236}">
                <a16:creationId xmlns:a16="http://schemas.microsoft.com/office/drawing/2014/main" id="{7FE7F043-7D52-4132-6A0A-74903D053D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805669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a:xfrm>
            <a:off x="446315" y="1469365"/>
            <a:ext cx="10515600" cy="4351338"/>
          </a:xfrm>
        </p:spPr>
        <p:txBody>
          <a:bodyPr>
            <a:normAutofit fontScale="92500"/>
          </a:bodyPr>
          <a:lstStyle/>
          <a:p>
            <a:r>
              <a:rPr lang="tr-TR" b="1" dirty="0">
                <a:solidFill>
                  <a:srgbClr val="FF0000"/>
                </a:solidFill>
              </a:rPr>
              <a:t>Destekten yararlanamayacak işyerleri ve sigortalılar</a:t>
            </a:r>
            <a:endParaRPr lang="tr-TR" dirty="0">
              <a:solidFill>
                <a:srgbClr val="FF0000"/>
              </a:solidFill>
            </a:endParaRPr>
          </a:p>
          <a:p>
            <a:pPr marL="0" indent="0">
              <a:buNone/>
            </a:pPr>
            <a:r>
              <a:rPr lang="tr-TR" dirty="0"/>
              <a:t>-2021/Mart ayında 50 veya üzerinde sigortalı bildiriminde bulunan işyerleri, </a:t>
            </a:r>
          </a:p>
          <a:p>
            <a:pPr marL="0" indent="0">
              <a:buNone/>
            </a:pPr>
            <a:r>
              <a:rPr lang="tr-TR" dirty="0"/>
              <a:t>-5335/30-2. fıkrada belirtilen işyerleri,</a:t>
            </a:r>
          </a:p>
          <a:p>
            <a:pPr>
              <a:buFontTx/>
              <a:buChar char="-"/>
            </a:pPr>
            <a:r>
              <a:rPr lang="tr-TR" dirty="0"/>
              <a:t>2886 sayılı Kanuna, 4734 sayılı Kanuna ve uluslararası anlaşma hükümlerine istinaden yapılan alım ve yapım işleri ile 4734 sayılı Kanundan istisna olan alım ve yapım işleri </a:t>
            </a:r>
          </a:p>
          <a:p>
            <a:pPr marL="0" indent="0">
              <a:buNone/>
            </a:pPr>
            <a:r>
              <a:rPr lang="tr-TR" dirty="0" err="1"/>
              <a:t>sözkonusu</a:t>
            </a:r>
            <a:r>
              <a:rPr lang="tr-TR" dirty="0"/>
              <a:t> destekten yararlanmayacaktır.</a:t>
            </a:r>
          </a:p>
          <a:p>
            <a:r>
              <a:rPr lang="tr-TR" dirty="0"/>
              <a:t>Ayrıca sosyal güvenlik destek primine tabi çalışan sigortalılar ile yurt dışında çalıştırılan sigortalılardan dolayı da destekten yararlanılması mümkün bulunmamaktadır.</a:t>
            </a:r>
          </a:p>
          <a:p>
            <a:endParaRPr lang="tr-TR" dirty="0"/>
          </a:p>
        </p:txBody>
      </p:sp>
      <p:pic>
        <p:nvPicPr>
          <p:cNvPr id="4" name="Resim 3">
            <a:extLst>
              <a:ext uri="{FF2B5EF4-FFF2-40B4-BE49-F238E27FC236}">
                <a16:creationId xmlns:a16="http://schemas.microsoft.com/office/drawing/2014/main" id="{D32201C3-0CEA-417C-4E96-18CAFD844F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427308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a:xfrm>
            <a:off x="446315" y="1469365"/>
            <a:ext cx="10515600" cy="4351338"/>
          </a:xfrm>
        </p:spPr>
        <p:txBody>
          <a:bodyPr>
            <a:normAutofit/>
          </a:bodyPr>
          <a:lstStyle/>
          <a:p>
            <a:r>
              <a:rPr lang="tr-TR" b="1" dirty="0">
                <a:solidFill>
                  <a:srgbClr val="FF0000"/>
                </a:solidFill>
              </a:rPr>
              <a:t>Destekten yararlanılacak azami sigortalı sayısı</a:t>
            </a:r>
            <a:endParaRPr lang="tr-TR" dirty="0">
              <a:solidFill>
                <a:srgbClr val="FF0000"/>
              </a:solidFill>
            </a:endParaRPr>
          </a:p>
          <a:p>
            <a:r>
              <a:rPr lang="tr-TR" dirty="0"/>
              <a:t>Destekten yeni işe alınacak veya 2021/Mart ayında en az 20 gün süreyle </a:t>
            </a:r>
            <a:r>
              <a:rPr lang="tr-TR" dirty="0" err="1"/>
              <a:t>NÜD’den</a:t>
            </a:r>
            <a:r>
              <a:rPr lang="tr-TR" dirty="0"/>
              <a:t> yararlandırıldıktan sonra normal çalışma süresine geçirilen en fazla 5 sigortalıdan dolayı yararlanılabilecektir.</a:t>
            </a:r>
          </a:p>
          <a:p>
            <a:r>
              <a:rPr lang="tr-TR" b="1" dirty="0">
                <a:solidFill>
                  <a:srgbClr val="FF0000"/>
                </a:solidFill>
              </a:rPr>
              <a:t>Destekten yararlanılacak ilk ay</a:t>
            </a:r>
          </a:p>
          <a:p>
            <a:pPr marL="0" indent="0">
              <a:buNone/>
            </a:pPr>
            <a:r>
              <a:rPr lang="tr-TR" dirty="0"/>
              <a:t>Destekten ilk defa 2021/Temmuz ayına ilişkin MUHSGK ile yararlanılabilecektir.</a:t>
            </a:r>
          </a:p>
        </p:txBody>
      </p:sp>
      <p:pic>
        <p:nvPicPr>
          <p:cNvPr id="4" name="Resim 3">
            <a:extLst>
              <a:ext uri="{FF2B5EF4-FFF2-40B4-BE49-F238E27FC236}">
                <a16:creationId xmlns:a16="http://schemas.microsoft.com/office/drawing/2014/main" id="{600BAC3F-F96B-38FD-22F0-2DF71E97E8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71160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a:xfrm>
            <a:off x="446315" y="1469365"/>
            <a:ext cx="10515600" cy="4351338"/>
          </a:xfrm>
        </p:spPr>
        <p:txBody>
          <a:bodyPr>
            <a:normAutofit fontScale="40000" lnSpcReduction="20000"/>
          </a:bodyPr>
          <a:lstStyle/>
          <a:p>
            <a:r>
              <a:rPr lang="tr-TR" sz="5100" b="1" dirty="0">
                <a:solidFill>
                  <a:srgbClr val="FF0000"/>
                </a:solidFill>
              </a:rPr>
              <a:t>İLK DEFA SİGORTALI ÇALIŞTIRMAYA BAŞLAYACAK İŞYERLERİNDE TEŞVİKLERDEN YARARLANMAYA BAŞLANILACAK TARİH</a:t>
            </a:r>
          </a:p>
          <a:p>
            <a:r>
              <a:rPr lang="tr-TR" sz="4400" dirty="0"/>
              <a:t>1/7/2021 ila 30/6/2022 tarihleri arasında ilk defa sigortalı çalıştırmaya başlayacak işyerleri ile ortalama sigortalı sayısının hesaplanması gereken yılda sigortalı çalıştırmayan işyerleri destekten</a:t>
            </a:r>
            <a:r>
              <a:rPr lang="tr-TR" sz="4400" u="sng" dirty="0"/>
              <a:t>, </a:t>
            </a:r>
            <a:r>
              <a:rPr lang="tr-TR" sz="4400" b="1" u="sng" dirty="0"/>
              <a:t>ilk defa sigortalı bildiriminde bulundukları ayı izleyen üçüncü aydan itibaren</a:t>
            </a:r>
            <a:r>
              <a:rPr lang="tr-TR" sz="4400" dirty="0"/>
              <a:t> yararlanabileceklerdir.</a:t>
            </a:r>
          </a:p>
          <a:p>
            <a:pPr marL="0" indent="0">
              <a:buNone/>
            </a:pPr>
            <a:r>
              <a:rPr lang="tr-TR" sz="4400" b="1" dirty="0"/>
              <a:t>Örnek -</a:t>
            </a:r>
            <a:r>
              <a:rPr lang="tr-TR" sz="4400" dirty="0"/>
              <a:t> 15/8/2021 tarihinde ilk defa sigortalı çalıştırmaya başlayacak bir işveren tarafından, 2020 yılında sigortalı çalıştırmamış olması nedeniyle 15/8/2021 ila 31/12/2021 tarihleri arasında işe alınacak en fazla 5 sigortalıdan dolayı ortalamaya ilave kuralına bakılmaksızın destekten yararlanabilecektir.</a:t>
            </a:r>
          </a:p>
          <a:p>
            <a:pPr marL="0" indent="0">
              <a:buNone/>
            </a:pPr>
            <a:r>
              <a:rPr lang="tr-TR" sz="4400" b="1" dirty="0"/>
              <a:t>Örnek -</a:t>
            </a:r>
            <a:r>
              <a:rPr lang="tr-TR" sz="4400" dirty="0"/>
              <a:t> Yukarıdaki örnekteki işveren tarafından 2021 yılında işe alınan 3 sigortalıdan dolayı destekten yararlanıldığı ve 1/1/2022 ila 30/6/2022 tarihleri arasında 2 sigortalı daha alındığı düşünüldüğünde, söz konusu destekten 2021 yılında işe alınan sigortalıların ortalama sigortalı sayısına ilave olup olmadıklarına bakılmaksızın; 2022 yılında işe alınan 2 sigortalıdan dolayı ise 2021 yılındaki ortalama sigortalı sayısına ilave olması kaydıyla yararlanılabilecektir.</a:t>
            </a:r>
          </a:p>
          <a:p>
            <a:pPr marL="0" indent="0">
              <a:buNone/>
            </a:pPr>
            <a:r>
              <a:rPr lang="tr-TR" sz="4400" b="1" dirty="0"/>
              <a:t>Örnek -</a:t>
            </a:r>
            <a:r>
              <a:rPr lang="tr-TR" sz="4400" dirty="0"/>
              <a:t> 15/8/2021 tarihi itibariyle ilk defa sigortalı çalıştırmaya başlayan işveren tarafından, </a:t>
            </a:r>
            <a:r>
              <a:rPr lang="tr-TR" sz="4400" dirty="0" err="1"/>
              <a:t>sözkonusu</a:t>
            </a:r>
            <a:r>
              <a:rPr lang="tr-TR" sz="4400" dirty="0"/>
              <a:t> destekten ilk defa 2021/Kasım ayına ilişkin </a:t>
            </a:r>
            <a:r>
              <a:rPr lang="tr-TR" sz="4400" dirty="0" err="1"/>
              <a:t>MUHSGK’dan</a:t>
            </a:r>
            <a:r>
              <a:rPr lang="tr-TR" sz="4400" dirty="0"/>
              <a:t> başlanılarak yararlanılabilecektir.</a:t>
            </a:r>
          </a:p>
          <a:p>
            <a:pPr marL="0" indent="0">
              <a:buNone/>
            </a:pPr>
            <a:endParaRPr lang="tr-TR" sz="4400" dirty="0"/>
          </a:p>
        </p:txBody>
      </p:sp>
      <p:pic>
        <p:nvPicPr>
          <p:cNvPr id="4" name="Resim 3">
            <a:extLst>
              <a:ext uri="{FF2B5EF4-FFF2-40B4-BE49-F238E27FC236}">
                <a16:creationId xmlns:a16="http://schemas.microsoft.com/office/drawing/2014/main" id="{F893F555-63B4-1112-FA27-2AB7868D71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95814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a:xfrm>
            <a:off x="446315" y="1469365"/>
            <a:ext cx="10515600" cy="4351338"/>
          </a:xfrm>
        </p:spPr>
        <p:txBody>
          <a:bodyPr>
            <a:normAutofit fontScale="55000" lnSpcReduction="20000"/>
          </a:bodyPr>
          <a:lstStyle/>
          <a:p>
            <a:r>
              <a:rPr lang="tr-TR" sz="4400" dirty="0"/>
              <a:t>Kapsama giren sigortalıların </a:t>
            </a:r>
            <a:r>
              <a:rPr lang="tr-TR" sz="4400" b="1" u="sng" dirty="0"/>
              <a:t>SPEK alt sınırına </a:t>
            </a:r>
            <a:r>
              <a:rPr lang="tr-TR" sz="4400" dirty="0"/>
              <a:t>isabet eden kazançları üzerinden tahakkuk eden sigorta primi ve işsizlik sigortası primlerinin yasal süresi içinde işveren tarafından ödenmesinin ardından, </a:t>
            </a:r>
            <a:r>
              <a:rPr lang="tr-TR" sz="4400" u="sng" dirty="0"/>
              <a:t>mevcut prim teşviklerinden yararlanılan tutarlar düşüldükten sonraki kalan tutar,</a:t>
            </a:r>
            <a:r>
              <a:rPr lang="tr-TR" sz="4400" dirty="0"/>
              <a:t> kamu bankalarından 30/6/2022 tarihine kadar kullanacakları kredilerin faiz veya kar payı bakiyesinden düşülecektir.</a:t>
            </a:r>
          </a:p>
          <a:p>
            <a:r>
              <a:rPr lang="tr-TR" sz="4400" dirty="0"/>
              <a:t>Bu bağlamda;</a:t>
            </a:r>
          </a:p>
          <a:p>
            <a:pPr marL="0" indent="0">
              <a:buNone/>
            </a:pPr>
            <a:r>
              <a:rPr lang="tr-TR" sz="4000" b="1" dirty="0"/>
              <a:t>1-</a:t>
            </a:r>
            <a:r>
              <a:rPr lang="tr-TR" sz="4000" dirty="0"/>
              <a:t>Sigortalının kapsama girdiği diğer prim teşviklerinden hangisi tercih ediliyorsa öncelikle ilgili teşvik kanunundan yararlandırılacak,</a:t>
            </a:r>
          </a:p>
          <a:p>
            <a:pPr marL="0" indent="0">
              <a:buNone/>
            </a:pPr>
            <a:r>
              <a:rPr lang="tr-TR" sz="4000" b="1" dirty="0"/>
              <a:t>2-</a:t>
            </a:r>
            <a:r>
              <a:rPr lang="tr-TR" sz="4000" dirty="0"/>
              <a:t>Yararlandırılan diğer teşvikler kapsamında, teşvikten karşılanmayan sigorta primi ve işsizlik sigortası primlerinin tamamı işveren tarafından yasal süresi içinde ödenecek,</a:t>
            </a:r>
          </a:p>
          <a:p>
            <a:pPr marL="0" indent="0">
              <a:buNone/>
            </a:pPr>
            <a:r>
              <a:rPr lang="tr-TR" sz="4000" b="1" dirty="0"/>
              <a:t>3-</a:t>
            </a:r>
            <a:r>
              <a:rPr lang="tr-TR" sz="4000" dirty="0"/>
              <a:t> Prime esas kazanç alt sınırı üzerinden hesaplanan sigorta primi ve işsizlik sigortası primlerinin diğer teşvik kanunları kapsamında karşılanmayan kısmı işverenin kullanmış olduğu kredinin faizinden düşülecektir.</a:t>
            </a:r>
          </a:p>
        </p:txBody>
      </p:sp>
      <p:pic>
        <p:nvPicPr>
          <p:cNvPr id="4" name="Resim 3">
            <a:extLst>
              <a:ext uri="{FF2B5EF4-FFF2-40B4-BE49-F238E27FC236}">
                <a16:creationId xmlns:a16="http://schemas.microsoft.com/office/drawing/2014/main" id="{B0165A60-BF24-22F0-6506-6640B00788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978069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a:xfrm>
            <a:off x="446315" y="1469365"/>
            <a:ext cx="10515600" cy="4351338"/>
          </a:xfrm>
        </p:spPr>
        <p:txBody>
          <a:bodyPr>
            <a:normAutofit fontScale="62500" lnSpcReduction="20000"/>
          </a:bodyPr>
          <a:lstStyle/>
          <a:p>
            <a:r>
              <a:rPr lang="tr-TR" sz="4000" b="1" dirty="0"/>
              <a:t>Örnek -</a:t>
            </a:r>
            <a:r>
              <a:rPr lang="tr-TR" sz="4000" dirty="0"/>
              <a:t> 1/7/2021 tarihinde işe alınan ve 4447/Geçici 31. madde kapsamına giren sigortalının aynı </a:t>
            </a:r>
            <a:r>
              <a:rPr lang="tr-TR" sz="4000" b="1" u="sng" dirty="0"/>
              <a:t>zamanda 4447/Geçici 10. Madde (06111) kapsamına da girdiğ</a:t>
            </a:r>
            <a:r>
              <a:rPr lang="tr-TR" sz="4000" dirty="0"/>
              <a:t>i ve brüt ücretinin de 4.000,00 TL olduğu düşünüldüğünde, 06111 kanun numaralı bildirim sonrası;</a:t>
            </a:r>
          </a:p>
          <a:p>
            <a:pPr marL="0" indent="0">
              <a:buNone/>
            </a:pPr>
            <a:r>
              <a:rPr lang="tr-TR" sz="4000" dirty="0"/>
              <a:t>4.000,00 X 5 / 100 = 200,00 TL (Beş puanlık prim indirimi)</a:t>
            </a:r>
          </a:p>
          <a:p>
            <a:pPr marL="0" indent="0">
              <a:buNone/>
            </a:pPr>
            <a:r>
              <a:rPr lang="tr-TR" sz="4000" dirty="0"/>
              <a:t>4.000,00 X 15,5 / 100 = 620,00 TL (Geçici 10. madde kapsamında indirim)</a:t>
            </a:r>
          </a:p>
          <a:p>
            <a:pPr marL="0" indent="0">
              <a:buNone/>
            </a:pPr>
            <a:r>
              <a:rPr lang="tr-TR" sz="4000" dirty="0"/>
              <a:t>4.000,00 X 17 / 100 = 680,00 TL İşveren tarafından ödenecek tutar olacaktır.</a:t>
            </a:r>
          </a:p>
          <a:p>
            <a:pPr marL="0" indent="0">
              <a:buNone/>
            </a:pPr>
            <a:r>
              <a:rPr lang="tr-TR" sz="4000" dirty="0"/>
              <a:t>Bu durumda işveren tarafından 680,00 TL tutarındaki primin yasal süresi içinde ödenmesi halinde;</a:t>
            </a:r>
          </a:p>
          <a:p>
            <a:pPr marL="0" indent="0">
              <a:buNone/>
            </a:pPr>
            <a:r>
              <a:rPr lang="tr-TR" sz="4000" dirty="0"/>
              <a:t>4.000,00 TL tutarındaki kazancın 3.577,50 TL’ye isabet eden ve 06111 kanun </a:t>
            </a:r>
            <a:r>
              <a:rPr lang="tr-TR" sz="4000" dirty="0" err="1"/>
              <a:t>nolu</a:t>
            </a:r>
            <a:r>
              <a:rPr lang="tr-TR" sz="4000" dirty="0"/>
              <a:t> teşvikten karşılanmayan</a:t>
            </a:r>
          </a:p>
          <a:p>
            <a:pPr marL="0" indent="0">
              <a:buNone/>
            </a:pPr>
            <a:r>
              <a:rPr lang="tr-TR" sz="4000" dirty="0"/>
              <a:t>3.577,50 X 17 /100 = 608,18 TL tutarındaki kısmı, kredi faizinden düşülecektir. </a:t>
            </a:r>
          </a:p>
        </p:txBody>
      </p:sp>
      <p:pic>
        <p:nvPicPr>
          <p:cNvPr id="4" name="Resim 3">
            <a:extLst>
              <a:ext uri="{FF2B5EF4-FFF2-40B4-BE49-F238E27FC236}">
                <a16:creationId xmlns:a16="http://schemas.microsoft.com/office/drawing/2014/main" id="{A6FF5526-06DF-1637-5A44-A1CB96C7BD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612851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05749"/>
            <a:ext cx="10515600" cy="1325563"/>
          </a:xfrm>
        </p:spPr>
        <p:txBody>
          <a:bodyPr>
            <a:normAutofit/>
          </a:bodyPr>
          <a:lstStyle/>
          <a:p>
            <a:r>
              <a:rPr lang="tr-TR" sz="3200" b="1" dirty="0">
                <a:solidFill>
                  <a:srgbClr val="00B050"/>
                </a:solidFill>
              </a:rPr>
              <a:t>49 VE ALTINDA SİGORTALI ÇALIŞTIRAN İŞVERENLERE VERİLEN TEŞVİK (07319)</a:t>
            </a:r>
            <a:endParaRPr lang="tr-TR" sz="3200" dirty="0"/>
          </a:p>
        </p:txBody>
      </p:sp>
      <p:sp>
        <p:nvSpPr>
          <p:cNvPr id="3" name="İçerik Yer Tutucusu 2"/>
          <p:cNvSpPr>
            <a:spLocks noGrp="1"/>
          </p:cNvSpPr>
          <p:nvPr>
            <p:ph idx="1"/>
          </p:nvPr>
        </p:nvSpPr>
        <p:spPr>
          <a:xfrm>
            <a:off x="446315" y="1469365"/>
            <a:ext cx="10515600" cy="4351338"/>
          </a:xfrm>
        </p:spPr>
        <p:txBody>
          <a:bodyPr>
            <a:normAutofit fontScale="70000" lnSpcReduction="20000"/>
          </a:bodyPr>
          <a:lstStyle/>
          <a:p>
            <a:r>
              <a:rPr lang="tr-TR" sz="4000" b="1" dirty="0"/>
              <a:t>Örnek - </a:t>
            </a:r>
            <a:r>
              <a:rPr lang="tr-TR" sz="4000" dirty="0"/>
              <a:t>Yukarıdaki örnekteki sigortalının herhangi bir teşvik kapsamına girmemesi nedeniyle </a:t>
            </a:r>
            <a:r>
              <a:rPr lang="tr-TR" sz="4000" b="1" dirty="0"/>
              <a:t>beş puanlık prim indiriminden </a:t>
            </a:r>
            <a:r>
              <a:rPr lang="tr-TR" sz="4000" dirty="0"/>
              <a:t>yararlandırılarak 05510 kanun </a:t>
            </a:r>
            <a:r>
              <a:rPr lang="tr-TR" sz="4000" dirty="0" err="1"/>
              <a:t>no</a:t>
            </a:r>
            <a:r>
              <a:rPr lang="tr-TR" sz="4000" dirty="0"/>
              <a:t> ile bildirildiği düşünüldüğünde</a:t>
            </a:r>
          </a:p>
          <a:p>
            <a:pPr marL="0" indent="0">
              <a:buNone/>
            </a:pPr>
            <a:r>
              <a:rPr lang="tr-TR" sz="4000" dirty="0"/>
              <a:t>4.000,00 X 5 / 100 = 200,00 TL (Beş puanlık prim indirimi)</a:t>
            </a:r>
          </a:p>
          <a:p>
            <a:pPr marL="0" indent="0">
              <a:buNone/>
            </a:pPr>
            <a:r>
              <a:rPr lang="tr-TR" sz="4000" dirty="0"/>
              <a:t>4.000,00 X 32,5 / 100 = 1.300,00 TL İşveren tarafından ödenecek tutar olacaktır.</a:t>
            </a:r>
          </a:p>
          <a:p>
            <a:pPr marL="0" indent="0">
              <a:buNone/>
            </a:pPr>
            <a:r>
              <a:rPr lang="tr-TR" sz="4000" dirty="0"/>
              <a:t>Bu durumda işveren tarafından 1.300,00 TL tutarındaki primin yasal süresi içinde ödenmesi halinde;</a:t>
            </a:r>
          </a:p>
          <a:p>
            <a:pPr marL="0" indent="0">
              <a:buNone/>
            </a:pPr>
            <a:r>
              <a:rPr lang="tr-TR" sz="4000" dirty="0"/>
              <a:t>4.000,00 TL tutarındaki kazancın 3.577,50 TL’ye isabet eden ve 05510 kanun </a:t>
            </a:r>
            <a:r>
              <a:rPr lang="tr-TR" sz="4000" dirty="0" err="1"/>
              <a:t>nolu</a:t>
            </a:r>
            <a:r>
              <a:rPr lang="tr-TR" sz="4000" dirty="0"/>
              <a:t> teşvikten karşılanmayan</a:t>
            </a:r>
          </a:p>
          <a:p>
            <a:pPr marL="0" indent="0">
              <a:buNone/>
            </a:pPr>
            <a:r>
              <a:rPr lang="tr-TR" sz="4000" dirty="0"/>
              <a:t>3.577,50 X 32,5 /100 = 1.144,80 TL tutarındaki kısmı, kredi faizinden düşülecektir. </a:t>
            </a:r>
          </a:p>
          <a:p>
            <a:endParaRPr lang="tr-TR" sz="4000" dirty="0"/>
          </a:p>
        </p:txBody>
      </p:sp>
      <p:pic>
        <p:nvPicPr>
          <p:cNvPr id="4" name="Resim 3">
            <a:extLst>
              <a:ext uri="{FF2B5EF4-FFF2-40B4-BE49-F238E27FC236}">
                <a16:creationId xmlns:a16="http://schemas.microsoft.com/office/drawing/2014/main" id="{1E551788-54EB-A388-98C0-BB76E0D061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970079738"/>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7956</TotalTime>
  <Words>1152</Words>
  <Application>Microsoft Office PowerPoint</Application>
  <PresentationFormat>Geniş ekran</PresentationFormat>
  <Paragraphs>58</Paragraphs>
  <Slides>10</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10</vt:i4>
      </vt:variant>
    </vt:vector>
  </HeadingPairs>
  <TitlesOfParts>
    <vt:vector size="15" baseType="lpstr">
      <vt:lpstr>Arial</vt:lpstr>
      <vt:lpstr>Calibri</vt:lpstr>
      <vt:lpstr>Calibri Light</vt:lpstr>
      <vt:lpstr>Times New Roman</vt:lpstr>
      <vt:lpstr>Office Teması</vt:lpstr>
      <vt:lpstr>49 VE ALTINDA SİGORTALI ÇALIŞTIRAN İŞVERENLERE VERİLEN TEŞVİK (07319)</vt:lpstr>
      <vt:lpstr>49 VE ALTINDA SİGORTALI ÇALIŞTIRAN İŞVERENLERE VERİLEN TEŞVİK (07319)</vt:lpstr>
      <vt:lpstr>49 VE ALTINDA SİGORTALI ÇALIŞTIRAN İŞVERENLERE VERİLEN TEŞVİK (07319)</vt:lpstr>
      <vt:lpstr>49 VE ALTINDA SİGORTALI ÇALIŞTIRAN İŞVERENLERE VERİLEN TEŞVİK (07319)</vt:lpstr>
      <vt:lpstr>49 VE ALTINDA SİGORTALI ÇALIŞTIRAN İŞVERENLERE VERİLEN TEŞVİK (07319)</vt:lpstr>
      <vt:lpstr>49 VE ALTINDA SİGORTALI ÇALIŞTIRAN İŞVERENLERE VERİLEN TEŞVİK (07319)</vt:lpstr>
      <vt:lpstr>49 VE ALTINDA SİGORTALI ÇALIŞTIRAN İŞVERENLERE VERİLEN TEŞVİK (07319)</vt:lpstr>
      <vt:lpstr>49 VE ALTINDA SİGORTALI ÇALIŞTIRAN İŞVERENLERE VERİLEN TEŞVİK (07319)</vt:lpstr>
      <vt:lpstr>49 VE ALTINDA SİGORTALI ÇALIŞTIRAN İŞVERENLERE VERİLEN TEŞVİK (07319)</vt:lpstr>
      <vt:lpstr>49 VE ALTINDA SİGORTALI ÇALIŞTIRAN İŞVERENLERE VERİLEN TEŞVİK (07319)</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335</cp:revision>
  <dcterms:created xsi:type="dcterms:W3CDTF">2020-03-17T08:40:25Z</dcterms:created>
  <dcterms:modified xsi:type="dcterms:W3CDTF">2022-11-28T17:27:59Z</dcterms:modified>
</cp:coreProperties>
</file>