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92" r:id="rId2"/>
    <p:sldId id="391" r:id="rId3"/>
    <p:sldId id="314" r:id="rId4"/>
    <p:sldId id="316" r:id="rId5"/>
    <p:sldId id="312" r:id="rId6"/>
    <p:sldId id="393" r:id="rId7"/>
    <p:sldId id="313" r:id="rId8"/>
    <p:sldId id="317" r:id="rId9"/>
    <p:sldId id="400" r:id="rId10"/>
    <p:sldId id="318" r:id="rId11"/>
    <p:sldId id="401" r:id="rId12"/>
    <p:sldId id="319" r:id="rId13"/>
    <p:sldId id="399" r:id="rId14"/>
    <p:sldId id="402" r:id="rId15"/>
    <p:sldId id="387" r:id="rId16"/>
    <p:sldId id="320" r:id="rId17"/>
    <p:sldId id="389" r:id="rId18"/>
    <p:sldId id="388" r:id="rId1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28.11.2022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28.11.2022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28.11.2022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28.11.2022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28.11.2022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28.11.2022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destekal.gov.tr/dokumanlar/2008-85.pdf" TargetMode="External"/><Relationship Id="rId2" Type="http://schemas.openxmlformats.org/officeDocument/2006/relationships/hyperlink" Target="http://www.mevzuat.gov.tr/MevzuatMetin/1.5.5746.pdf#page=4"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destekal.gov.tr/dokumanlar/2009-21.pdf"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81511F5-86B8-7BD8-5A7B-1A7360239233}"/>
              </a:ext>
            </a:extLst>
          </p:cNvPr>
          <p:cNvSpPr>
            <a:spLocks noGrp="1"/>
          </p:cNvSpPr>
          <p:nvPr>
            <p:ph type="ctrTitle"/>
          </p:nvPr>
        </p:nvSpPr>
        <p:spPr>
          <a:xfrm>
            <a:off x="1524000" y="1122363"/>
            <a:ext cx="9144000" cy="688682"/>
          </a:xfrm>
        </p:spPr>
        <p:txBody>
          <a:bodyPr>
            <a:normAutofit/>
          </a:bodyPr>
          <a:lstStyle/>
          <a:p>
            <a:r>
              <a:rPr lang="tr-TR" sz="3600" b="1" dirty="0">
                <a:solidFill>
                  <a:srgbClr val="FF0000"/>
                </a:solidFill>
              </a:rPr>
              <a:t>YASAL DÜZENLEMELER</a:t>
            </a:r>
          </a:p>
        </p:txBody>
      </p:sp>
      <p:sp>
        <p:nvSpPr>
          <p:cNvPr id="3" name="Alt Başlık 2">
            <a:extLst>
              <a:ext uri="{FF2B5EF4-FFF2-40B4-BE49-F238E27FC236}">
                <a16:creationId xmlns:a16="http://schemas.microsoft.com/office/drawing/2014/main" id="{D157C0FB-8C93-498E-46B6-E528FD9A6FCC}"/>
              </a:ext>
            </a:extLst>
          </p:cNvPr>
          <p:cNvSpPr>
            <a:spLocks noGrp="1"/>
          </p:cNvSpPr>
          <p:nvPr>
            <p:ph type="subTitle" idx="1"/>
          </p:nvPr>
        </p:nvSpPr>
        <p:spPr>
          <a:xfrm>
            <a:off x="1524000" y="1935331"/>
            <a:ext cx="9144000" cy="3800305"/>
          </a:xfrm>
        </p:spPr>
        <p:txBody>
          <a:bodyPr>
            <a:normAutofit fontScale="85000" lnSpcReduction="20000"/>
          </a:bodyPr>
          <a:lstStyle/>
          <a:p>
            <a:pPr algn="l"/>
            <a:r>
              <a:rPr lang="tr-TR" b="1" i="0" dirty="0">
                <a:solidFill>
                  <a:srgbClr val="000000"/>
                </a:solidFill>
                <a:effectLst/>
                <a:latin typeface="Times New Roman" panose="02020603050405020304" pitchFamily="18" charset="0"/>
              </a:rPr>
              <a:t>5746- ARAŞTIRMA, GELİŞTİRME VE TASARIM FAALİYETLERİNİN DESTEKLENMESİ HAKKINDA KANUN (Madde 3)</a:t>
            </a:r>
          </a:p>
          <a:p>
            <a:pPr algn="l"/>
            <a:r>
              <a:rPr lang="tr-TR" b="1" i="0" dirty="0">
                <a:solidFill>
                  <a:srgbClr val="000000"/>
                </a:solidFill>
                <a:effectLst/>
                <a:latin typeface="Times New Roman" panose="02020603050405020304" pitchFamily="18" charset="0"/>
              </a:rPr>
              <a:t>(3) Sigorta primi desteği: </a:t>
            </a:r>
            <a:r>
              <a:rPr lang="tr-TR" b="0" i="0" dirty="0">
                <a:solidFill>
                  <a:srgbClr val="000000"/>
                </a:solidFill>
                <a:effectLst/>
                <a:latin typeface="Times New Roman" panose="02020603050405020304" pitchFamily="18" charset="0"/>
              </a:rPr>
              <a:t>Kamu personeli hariç olmak üzere teknoloji merkezi işletmelerinde, Ar-</a:t>
            </a:r>
            <a:r>
              <a:rPr lang="tr-TR" b="0" i="0" dirty="0" err="1">
                <a:solidFill>
                  <a:srgbClr val="000000"/>
                </a:solidFill>
                <a:effectLst/>
                <a:latin typeface="Times New Roman" panose="02020603050405020304" pitchFamily="18" charset="0"/>
              </a:rPr>
              <a:t>Ge</a:t>
            </a:r>
            <a:r>
              <a:rPr lang="tr-TR" b="0" i="0" dirty="0">
                <a:solidFill>
                  <a:srgbClr val="000000"/>
                </a:solidFill>
                <a:effectLst/>
                <a:latin typeface="Times New Roman" panose="02020603050405020304" pitchFamily="18" charset="0"/>
              </a:rPr>
              <a:t> merkezlerinde, kamu kurum ve kuruluşları ile kanunla kurulan veya teknoloji geliştirme projesi anlaşmaları kapsamında uluslararası kurumlardan ya da kamu kurum ve kuruluşlarından Ar-</a:t>
            </a:r>
            <a:r>
              <a:rPr lang="tr-TR" b="0" i="0" dirty="0" err="1">
                <a:solidFill>
                  <a:srgbClr val="000000"/>
                </a:solidFill>
                <a:effectLst/>
                <a:latin typeface="Times New Roman" panose="02020603050405020304" pitchFamily="18" charset="0"/>
              </a:rPr>
              <a:t>Ge</a:t>
            </a:r>
            <a:r>
              <a:rPr lang="tr-TR" b="0" i="0" dirty="0">
                <a:solidFill>
                  <a:srgbClr val="000000"/>
                </a:solidFill>
                <a:effectLst/>
                <a:latin typeface="Times New Roman" panose="02020603050405020304" pitchFamily="18" charset="0"/>
              </a:rPr>
              <a:t> projelerini desteklemek amacıyla fon veya kredi kullanan vakıflar tarafından veya uluslararası fonlarca desteklenen ya da TÜBİTAK tarafından yürütülen Ar-</a:t>
            </a:r>
            <a:r>
              <a:rPr lang="tr-TR" b="0" i="0" dirty="0" err="1">
                <a:solidFill>
                  <a:srgbClr val="000000"/>
                </a:solidFill>
                <a:effectLst/>
                <a:latin typeface="Times New Roman" panose="02020603050405020304" pitchFamily="18" charset="0"/>
              </a:rPr>
              <a:t>Ge</a:t>
            </a:r>
            <a:r>
              <a:rPr lang="tr-TR" b="0" i="0" dirty="0">
                <a:solidFill>
                  <a:srgbClr val="000000"/>
                </a:solidFill>
                <a:effectLst/>
                <a:latin typeface="Times New Roman" panose="02020603050405020304" pitchFamily="18" charset="0"/>
              </a:rPr>
              <a:t> ve yenilik projeleri ile rekabet öncesi işbirliği projelerinde ve </a:t>
            </a:r>
            <a:r>
              <a:rPr lang="tr-TR" b="0" i="0" dirty="0" err="1">
                <a:solidFill>
                  <a:srgbClr val="000000"/>
                </a:solidFill>
                <a:effectLst/>
                <a:latin typeface="Times New Roman" panose="02020603050405020304" pitchFamily="18" charset="0"/>
              </a:rPr>
              <a:t>teknogirişim</a:t>
            </a:r>
            <a:r>
              <a:rPr lang="tr-TR" b="0" i="0" dirty="0">
                <a:solidFill>
                  <a:srgbClr val="000000"/>
                </a:solidFill>
                <a:effectLst/>
                <a:latin typeface="Times New Roman" panose="02020603050405020304" pitchFamily="18" charset="0"/>
              </a:rPr>
              <a:t> sermaye desteklerinden yararlanan işletmelerde çalışan </a:t>
            </a:r>
            <a:r>
              <a:rPr lang="tr-TR" b="0" i="0" dirty="0">
                <a:solidFill>
                  <a:srgbClr val="000000"/>
                </a:solidFill>
                <a:effectLst/>
                <a:highlight>
                  <a:srgbClr val="FFFF00"/>
                </a:highlight>
                <a:latin typeface="Times New Roman" panose="02020603050405020304" pitchFamily="18" charset="0"/>
              </a:rPr>
              <a:t>Ar-</a:t>
            </a:r>
            <a:r>
              <a:rPr lang="tr-TR" b="0" i="0" dirty="0" err="1">
                <a:solidFill>
                  <a:srgbClr val="000000"/>
                </a:solidFill>
                <a:effectLst/>
                <a:highlight>
                  <a:srgbClr val="FFFF00"/>
                </a:highlight>
                <a:latin typeface="Times New Roman" panose="02020603050405020304" pitchFamily="18" charset="0"/>
              </a:rPr>
              <a:t>Ge</a:t>
            </a:r>
            <a:r>
              <a:rPr lang="tr-TR" b="0" i="0" dirty="0">
                <a:solidFill>
                  <a:srgbClr val="000000"/>
                </a:solidFill>
                <a:effectLst/>
                <a:highlight>
                  <a:srgbClr val="FFFF00"/>
                </a:highlight>
                <a:latin typeface="Times New Roman" panose="02020603050405020304" pitchFamily="18" charset="0"/>
              </a:rPr>
              <a:t> ve destek personeli</a:t>
            </a:r>
            <a:r>
              <a:rPr lang="tr-TR" b="0" i="0" dirty="0">
                <a:solidFill>
                  <a:srgbClr val="000000"/>
                </a:solidFill>
                <a:effectLst/>
                <a:latin typeface="Times New Roman" panose="02020603050405020304" pitchFamily="18" charset="0"/>
              </a:rPr>
              <a:t>, bu Kanun kapsamında yukarıda sayılan kurum ve kuruluşlar tarafından desteklenen tasarım projelerinde ve tasarım merkezlerinde çalışan </a:t>
            </a:r>
            <a:r>
              <a:rPr lang="tr-TR" b="0" i="0" dirty="0">
                <a:solidFill>
                  <a:srgbClr val="000000"/>
                </a:solidFill>
                <a:effectLst/>
                <a:highlight>
                  <a:srgbClr val="FFFF00"/>
                </a:highlight>
                <a:latin typeface="Times New Roman" panose="02020603050405020304" pitchFamily="18" charset="0"/>
              </a:rPr>
              <a:t>tasarım ve destek personeli </a:t>
            </a:r>
            <a:r>
              <a:rPr lang="tr-TR" b="0" i="0" dirty="0">
                <a:solidFill>
                  <a:srgbClr val="000000"/>
                </a:solidFill>
                <a:effectLst/>
                <a:latin typeface="Times New Roman" panose="02020603050405020304" pitchFamily="18" charset="0"/>
              </a:rPr>
              <a:t>ile 26/6/2001 tarihli ve 4691 sayılı Teknoloji Geliştirme Bölgeleri Kanununun geçici 2 </a:t>
            </a:r>
            <a:r>
              <a:rPr lang="tr-TR" b="0" i="0" dirty="0" err="1">
                <a:solidFill>
                  <a:srgbClr val="000000"/>
                </a:solidFill>
                <a:effectLst/>
                <a:latin typeface="Times New Roman" panose="02020603050405020304" pitchFamily="18" charset="0"/>
              </a:rPr>
              <a:t>nci</a:t>
            </a:r>
            <a:r>
              <a:rPr lang="tr-TR" b="0" i="0" dirty="0">
                <a:solidFill>
                  <a:srgbClr val="000000"/>
                </a:solidFill>
                <a:effectLst/>
                <a:latin typeface="Times New Roman" panose="02020603050405020304" pitchFamily="18" charset="0"/>
              </a:rPr>
              <a:t> maddesi uyarınca </a:t>
            </a:r>
            <a:r>
              <a:rPr lang="tr-TR" b="0" i="0" dirty="0">
                <a:solidFill>
                  <a:srgbClr val="000000"/>
                </a:solidFill>
                <a:effectLst/>
                <a:highlight>
                  <a:srgbClr val="FFFF00"/>
                </a:highlight>
                <a:latin typeface="Times New Roman" panose="02020603050405020304" pitchFamily="18" charset="0"/>
              </a:rPr>
              <a:t>ücreti gelir vergisinden istisna olan personelin</a:t>
            </a:r>
            <a:r>
              <a:rPr lang="tr-TR" b="0" i="0" dirty="0">
                <a:solidFill>
                  <a:srgbClr val="000000"/>
                </a:solidFill>
                <a:effectLst/>
                <a:latin typeface="Times New Roman" panose="02020603050405020304" pitchFamily="18" charset="0"/>
              </a:rPr>
              <a:t>; </a:t>
            </a:r>
            <a:r>
              <a:rPr lang="tr-TR" b="0" i="0" dirty="0">
                <a:solidFill>
                  <a:srgbClr val="000000"/>
                </a:solidFill>
                <a:effectLst/>
                <a:highlight>
                  <a:srgbClr val="00FF00"/>
                </a:highlight>
                <a:latin typeface="Times New Roman" panose="02020603050405020304" pitchFamily="18" charset="0"/>
              </a:rPr>
              <a:t>bu çalışmaları karşılığında elde ettikleri ücretleri üzerinden hesaplanan sigorta primi işveren hissesinin yarısı, </a:t>
            </a:r>
            <a:r>
              <a:rPr lang="tr-TR" b="0" i="0" dirty="0">
                <a:solidFill>
                  <a:srgbClr val="000000"/>
                </a:solidFill>
                <a:effectLst/>
                <a:latin typeface="Times New Roman" panose="02020603050405020304" pitchFamily="18" charset="0"/>
              </a:rPr>
              <a:t>(…)</a:t>
            </a:r>
            <a:r>
              <a:rPr lang="tr-TR" sz="1600" b="0" i="0" spc="-20" baseline="30000" dirty="0">
                <a:solidFill>
                  <a:srgbClr val="0000EF"/>
                </a:solidFill>
                <a:effectLst/>
                <a:latin typeface="Times New Roman" panose="02020603050405020304" pitchFamily="18" charset="0"/>
              </a:rPr>
              <a:t>[14]</a:t>
            </a:r>
            <a:r>
              <a:rPr lang="tr-TR" b="0" i="0" dirty="0">
                <a:solidFill>
                  <a:srgbClr val="000000"/>
                </a:solidFill>
                <a:effectLst/>
                <a:latin typeface="Times New Roman" panose="02020603050405020304" pitchFamily="18" charset="0"/>
              </a:rPr>
              <a:t> Maliye Bakanlığı bütçesine konulacak ödenekten karşılanır.</a:t>
            </a:r>
            <a:endParaRPr lang="tr-TR" dirty="0"/>
          </a:p>
        </p:txBody>
      </p:sp>
      <p:pic>
        <p:nvPicPr>
          <p:cNvPr id="4" name="Resim 3">
            <a:extLst>
              <a:ext uri="{FF2B5EF4-FFF2-40B4-BE49-F238E27FC236}">
                <a16:creationId xmlns:a16="http://schemas.microsoft.com/office/drawing/2014/main" id="{F6398F25-9738-D3EC-BCD6-FCCD7BCDC5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280835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marR="0" lvl="0" algn="ctr" defTabSz="914400" rtl="0" eaLnBrk="1" fontAlgn="auto" latinLnBrk="0" hangingPunct="1">
              <a:lnSpc>
                <a:spcPct val="90000"/>
              </a:lnSpc>
              <a:spcBef>
                <a:spcPts val="1000"/>
              </a:spcBef>
              <a:spcAft>
                <a:spcPts val="0"/>
              </a:spcAft>
              <a:buClrTx/>
              <a:buSzTx/>
              <a:tabLst/>
              <a:defRPr/>
            </a:pPr>
            <a:r>
              <a:rPr kumimoji="0" lang="tr-TR" sz="2800" b="1" i="0" u="none" strike="noStrike" kern="1200" cap="none" spc="0" normalizeH="0" baseline="0" noProof="0" dirty="0">
                <a:ln>
                  <a:noFill/>
                </a:ln>
                <a:solidFill>
                  <a:srgbClr val="FF0000"/>
                </a:solidFill>
                <a:effectLst/>
                <a:uLnTx/>
                <a:uFillTx/>
                <a:latin typeface="Calibri" panose="020F0502020204030204"/>
                <a:ea typeface="+mn-ea"/>
                <a:cs typeface="+mn-cs"/>
              </a:rPr>
              <a:t>05746/15746 SAYILI KANUNLARLA İLGİLİ AYIRIM</a:t>
            </a:r>
          </a:p>
        </p:txBody>
      </p:sp>
      <p:sp>
        <p:nvSpPr>
          <p:cNvPr id="3" name="İçerik Yer Tutucusu 2"/>
          <p:cNvSpPr>
            <a:spLocks noGrp="1"/>
          </p:cNvSpPr>
          <p:nvPr>
            <p:ph idx="1"/>
          </p:nvPr>
        </p:nvSpPr>
        <p:spPr/>
        <p:txBody>
          <a:bodyPr>
            <a:normAutofit/>
          </a:bodyPr>
          <a:lstStyle/>
          <a:p>
            <a:pPr algn="ctr"/>
            <a:endParaRPr lang="tr-TR" b="1" dirty="0">
              <a:solidFill>
                <a:srgbClr val="FF0000"/>
              </a:solidFill>
            </a:endParaRPr>
          </a:p>
          <a:p>
            <a:r>
              <a:rPr lang="tr-TR" dirty="0"/>
              <a:t>Ar-Ge ve yenilik faaliyetleri kapsamında çalışan sigortalıların  hak ettikleri ücretleri için </a:t>
            </a:r>
            <a:r>
              <a:rPr lang="tr-TR" u="sng" dirty="0"/>
              <a:t>05746  sayılı kanun numarası</a:t>
            </a:r>
            <a:endParaRPr lang="tr-TR" dirty="0"/>
          </a:p>
          <a:p>
            <a:r>
              <a:rPr lang="tr-TR" dirty="0"/>
              <a:t>Ar-Ge çalışmaları kapsamında </a:t>
            </a:r>
            <a:r>
              <a:rPr lang="tr-TR" u="sng" dirty="0"/>
              <a:t>4734 sayılı Kanundan istisna olan alım ve yapım işlerinde </a:t>
            </a:r>
            <a:r>
              <a:rPr lang="tr-TR" dirty="0"/>
              <a:t>çalıştırılan sigortalıların hak ettikleri ücretleri için </a:t>
            </a:r>
            <a:r>
              <a:rPr lang="tr-TR" u="sng" dirty="0"/>
              <a:t>15746 sayılı kanun numarası </a:t>
            </a:r>
          </a:p>
          <a:p>
            <a:pPr marL="0" indent="0">
              <a:buNone/>
            </a:pPr>
            <a:r>
              <a:rPr lang="tr-TR" dirty="0"/>
              <a:t>Seçilmelidir. </a:t>
            </a:r>
          </a:p>
        </p:txBody>
      </p:sp>
      <p:pic>
        <p:nvPicPr>
          <p:cNvPr id="4" name="Resim 3">
            <a:extLst>
              <a:ext uri="{FF2B5EF4-FFF2-40B4-BE49-F238E27FC236}">
                <a16:creationId xmlns:a16="http://schemas.microsoft.com/office/drawing/2014/main" id="{F630D00B-8BD1-F282-C920-F4E64D0205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596662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A7AB43B-9E50-94D7-A951-1227EB01E6F3}"/>
              </a:ext>
            </a:extLst>
          </p:cNvPr>
          <p:cNvSpPr>
            <a:spLocks noGrp="1"/>
          </p:cNvSpPr>
          <p:nvPr>
            <p:ph type="title"/>
          </p:nvPr>
        </p:nvSpPr>
        <p:spPr/>
        <p:txBody>
          <a:bodyPr/>
          <a:lstStyle/>
          <a:p>
            <a:r>
              <a:rPr lang="tr-TR" b="1" dirty="0">
                <a:solidFill>
                  <a:srgbClr val="FF0000"/>
                </a:solidFill>
              </a:rPr>
              <a:t>4734 SAYILI KANUNDAN İSTİSNA OLAN İŞLER</a:t>
            </a:r>
          </a:p>
        </p:txBody>
      </p:sp>
      <p:sp>
        <p:nvSpPr>
          <p:cNvPr id="3" name="İçerik Yer Tutucusu 2">
            <a:extLst>
              <a:ext uri="{FF2B5EF4-FFF2-40B4-BE49-F238E27FC236}">
                <a16:creationId xmlns:a16="http://schemas.microsoft.com/office/drawing/2014/main" id="{3FBEA192-4F04-1AD8-9CFC-D216D3871197}"/>
              </a:ext>
            </a:extLst>
          </p:cNvPr>
          <p:cNvSpPr>
            <a:spLocks noGrp="1"/>
          </p:cNvSpPr>
          <p:nvPr>
            <p:ph idx="1"/>
          </p:nvPr>
        </p:nvSpPr>
        <p:spPr/>
        <p:txBody>
          <a:bodyPr>
            <a:normAutofit/>
          </a:bodyPr>
          <a:lstStyle/>
          <a:p>
            <a:r>
              <a:rPr lang="tr-TR" dirty="0"/>
              <a:t>4734 sayılı Kanun kapsamına giren kurum ve kuruluşlarca ihale edilen ve 4734/4-f ve u bendi kapsamında yürütülen işler</a:t>
            </a:r>
          </a:p>
          <a:p>
            <a:r>
              <a:rPr lang="tr-TR" i="1" dirty="0"/>
              <a:t>f) Ulusal araştırma-geliştirme kurumlarının yürüttüğü ve desteklediği araştırma-geliştirme projeleri için gerekli olan mal ve hizmet alımları ile finansmanının tamamı Kanun kapsamındaki bir idare tarafından karşılanarak elde edilen sonuçların bu idare tarafından sadece kendi faaliyetlerinin yürütülmesinde faydalanıldığı haller hariç, her türlü araştırma ve geliştirme hizmeti alımları,</a:t>
            </a:r>
          </a:p>
          <a:p>
            <a:r>
              <a:rPr lang="tr-TR" b="0" i="1" dirty="0">
                <a:solidFill>
                  <a:srgbClr val="000000"/>
                </a:solidFill>
                <a:effectLst/>
                <a:latin typeface="Times New Roman" panose="02020603050405020304" pitchFamily="18" charset="0"/>
              </a:rPr>
              <a:t>u) Yenilik, yerlileşme ve teknoloji transferini sağlamaya yönelik sanayi iş birliği uygulamalarını içeren mal ve hizmet alımları ile yapım işleri,</a:t>
            </a:r>
            <a:endParaRPr lang="tr-TR" i="1" dirty="0"/>
          </a:p>
        </p:txBody>
      </p:sp>
      <p:pic>
        <p:nvPicPr>
          <p:cNvPr id="4" name="Resim 3">
            <a:extLst>
              <a:ext uri="{FF2B5EF4-FFF2-40B4-BE49-F238E27FC236}">
                <a16:creationId xmlns:a16="http://schemas.microsoft.com/office/drawing/2014/main" id="{11838733-1D2C-01AF-3A9E-0241DBB70D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015917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AR-GE TASARIM TEŞVİKİ (05746-15746)</a:t>
            </a:r>
            <a:endParaRPr lang="tr-TR" dirty="0"/>
          </a:p>
        </p:txBody>
      </p:sp>
      <p:sp>
        <p:nvSpPr>
          <p:cNvPr id="3" name="İçerik Yer Tutucusu 2"/>
          <p:cNvSpPr>
            <a:spLocks noGrp="1"/>
          </p:cNvSpPr>
          <p:nvPr>
            <p:ph idx="1"/>
          </p:nvPr>
        </p:nvSpPr>
        <p:spPr/>
        <p:txBody>
          <a:bodyPr>
            <a:normAutofit lnSpcReduction="10000"/>
          </a:bodyPr>
          <a:lstStyle/>
          <a:p>
            <a:pPr algn="ctr"/>
            <a:r>
              <a:rPr lang="tr-TR" b="1" dirty="0">
                <a:solidFill>
                  <a:srgbClr val="FF0000"/>
                </a:solidFill>
              </a:rPr>
              <a:t>05746 KANUN NUMARASI İÇİN</a:t>
            </a:r>
          </a:p>
          <a:p>
            <a:r>
              <a:rPr lang="tr-TR" dirty="0"/>
              <a:t>Teşvikten, öncelikle kapsama giren sigortalıların </a:t>
            </a:r>
            <a:r>
              <a:rPr lang="tr-TR" b="1" u="sng" dirty="0"/>
              <a:t>SPEK üst sınırına kadar</a:t>
            </a:r>
            <a:r>
              <a:rPr lang="tr-TR" dirty="0"/>
              <a:t> olan kazançlarından dolayı </a:t>
            </a:r>
            <a:r>
              <a:rPr lang="tr-TR" b="1" u="sng" dirty="0"/>
              <a:t>5 puanlık prim indiriminden</a:t>
            </a:r>
            <a:r>
              <a:rPr lang="tr-TR" dirty="0"/>
              <a:t> yararlanılmakta, ardından işveren hissesine isabet eden beş puanlık kısım düşüldükten sonra </a:t>
            </a:r>
            <a:r>
              <a:rPr lang="tr-TR" b="1" u="sng" dirty="0"/>
              <a:t>SPEK üst sınırına kadar </a:t>
            </a:r>
            <a:r>
              <a:rPr lang="tr-TR" dirty="0"/>
              <a:t>olan kazançlarının </a:t>
            </a:r>
            <a:r>
              <a:rPr lang="tr-TR" b="1" u="sng" dirty="0"/>
              <a:t>yarısından dolayı </a:t>
            </a:r>
            <a:r>
              <a:rPr lang="tr-TR" dirty="0"/>
              <a:t>yararlanılmaktadırlar.</a:t>
            </a:r>
          </a:p>
          <a:p>
            <a:pPr algn="ctr"/>
            <a:r>
              <a:rPr lang="tr-TR" b="1" dirty="0">
                <a:solidFill>
                  <a:srgbClr val="FF0000"/>
                </a:solidFill>
              </a:rPr>
              <a:t>15746 KANUN NUMARASI İÇİN</a:t>
            </a:r>
          </a:p>
          <a:p>
            <a:r>
              <a:rPr lang="tr-TR" dirty="0"/>
              <a:t>Teşvikten, kapsama giren </a:t>
            </a:r>
            <a:r>
              <a:rPr lang="tr-TR" b="1" u="sng" dirty="0"/>
              <a:t>prime esas kazanç üst sınırına kadar </a:t>
            </a:r>
            <a:r>
              <a:rPr lang="tr-TR" dirty="0"/>
              <a:t>olan </a:t>
            </a:r>
            <a:r>
              <a:rPr lang="tr-TR" b="1" u="sng" dirty="0"/>
              <a:t>kazançlarının yarısından </a:t>
            </a:r>
            <a:r>
              <a:rPr lang="tr-TR" dirty="0"/>
              <a:t>dolayı yararlanılmaktadırlar.</a:t>
            </a:r>
          </a:p>
          <a:p>
            <a:r>
              <a:rPr lang="tr-TR" dirty="0"/>
              <a:t>İşsizlik sigortası primleri için teşvik hükümleri uygulanmamaktadır.</a:t>
            </a:r>
          </a:p>
          <a:p>
            <a:endParaRPr lang="tr-TR" dirty="0"/>
          </a:p>
          <a:p>
            <a:endParaRPr lang="tr-TR" dirty="0"/>
          </a:p>
        </p:txBody>
      </p:sp>
      <p:pic>
        <p:nvPicPr>
          <p:cNvPr id="4" name="Resim 3">
            <a:extLst>
              <a:ext uri="{FF2B5EF4-FFF2-40B4-BE49-F238E27FC236}">
                <a16:creationId xmlns:a16="http://schemas.microsoft.com/office/drawing/2014/main" id="{9765866A-92CD-EFE8-F18F-009E7A5348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901207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0685F4F-C652-6A37-CE03-80A36FB86A77}"/>
              </a:ext>
            </a:extLst>
          </p:cNvPr>
          <p:cNvSpPr>
            <a:spLocks noGrp="1"/>
          </p:cNvSpPr>
          <p:nvPr>
            <p:ph type="title"/>
          </p:nvPr>
        </p:nvSpPr>
        <p:spPr/>
        <p:txBody>
          <a:bodyPr/>
          <a:lstStyle/>
          <a:p>
            <a:r>
              <a:rPr kumimoji="0" lang="tr-TR" sz="4400" b="1" i="0" u="none" strike="noStrike" kern="1200" cap="none" spc="0" normalizeH="0" baseline="0" noProof="0" dirty="0">
                <a:ln>
                  <a:noFill/>
                </a:ln>
                <a:solidFill>
                  <a:srgbClr val="FF0000"/>
                </a:solidFill>
                <a:effectLst/>
                <a:uLnTx/>
                <a:uFillTx/>
                <a:latin typeface="Calibri Light" panose="020F0302020204030204"/>
                <a:ea typeface="+mj-ea"/>
                <a:cs typeface="+mj-cs"/>
              </a:rPr>
              <a:t>05746 PRİM TEŞVİKİ HESAPLAMA</a:t>
            </a:r>
            <a:endParaRPr lang="tr-TR" dirty="0"/>
          </a:p>
        </p:txBody>
      </p:sp>
      <p:sp>
        <p:nvSpPr>
          <p:cNvPr id="3" name="İçerik Yer Tutucusu 2">
            <a:extLst>
              <a:ext uri="{FF2B5EF4-FFF2-40B4-BE49-F238E27FC236}">
                <a16:creationId xmlns:a16="http://schemas.microsoft.com/office/drawing/2014/main" id="{859C279A-5921-0578-F801-CC930712B1AA}"/>
              </a:ext>
            </a:extLst>
          </p:cNvPr>
          <p:cNvSpPr>
            <a:spLocks noGrp="1"/>
          </p:cNvSpPr>
          <p:nvPr>
            <p:ph idx="1"/>
          </p:nvPr>
        </p:nvSpPr>
        <p:spPr/>
        <p:txBody>
          <a:bodyPr/>
          <a:lstStyle/>
          <a:p>
            <a:pPr marL="0" indent="0">
              <a:buNone/>
            </a:pPr>
            <a:r>
              <a:rPr lang="tr-TR" b="1" dirty="0"/>
              <a:t>Örnek- </a:t>
            </a:r>
            <a:r>
              <a:rPr lang="tr-TR" dirty="0"/>
              <a:t>Brüt ücreti 12.000,00 TL olan bir sigortalı için 2022/Eylül ayında </a:t>
            </a:r>
            <a:r>
              <a:rPr lang="tr-TR" dirty="0">
                <a:highlight>
                  <a:srgbClr val="00FF00"/>
                </a:highlight>
              </a:rPr>
              <a:t>05746</a:t>
            </a:r>
            <a:r>
              <a:rPr lang="tr-TR" dirty="0"/>
              <a:t> sayılı Kanun numarasından bildirim yapıldığı düşünüldüğünde;</a:t>
            </a:r>
          </a:p>
          <a:p>
            <a:pPr marL="0" indent="0">
              <a:buNone/>
            </a:pPr>
            <a:r>
              <a:rPr lang="tr-TR" dirty="0"/>
              <a:t>-12.000,00 X 37,5 / 100 = 4.500,00 TL İndirimsiz tutar</a:t>
            </a:r>
          </a:p>
          <a:p>
            <a:pPr marL="0" indent="0">
              <a:buNone/>
            </a:pPr>
            <a:r>
              <a:rPr lang="tr-TR" dirty="0"/>
              <a:t>-12.000,00 X 5 /100 = 600,00 TL (05510-Beş puanlık prim indirimi)</a:t>
            </a:r>
          </a:p>
          <a:p>
            <a:pPr marL="0" indent="0">
              <a:buNone/>
            </a:pPr>
            <a:r>
              <a:rPr lang="tr-TR" dirty="0"/>
              <a:t>-12.000,00 X </a:t>
            </a:r>
            <a:r>
              <a:rPr lang="tr-TR" dirty="0">
                <a:highlight>
                  <a:srgbClr val="00FF00"/>
                </a:highlight>
              </a:rPr>
              <a:t>7,75</a:t>
            </a:r>
            <a:r>
              <a:rPr lang="tr-TR" dirty="0"/>
              <a:t> /100 = 930,00 TL (05746- Ar-</a:t>
            </a:r>
            <a:r>
              <a:rPr lang="tr-TR" dirty="0" err="1"/>
              <a:t>Ge</a:t>
            </a:r>
            <a:r>
              <a:rPr lang="tr-TR" dirty="0"/>
              <a:t> indirimi) </a:t>
            </a:r>
          </a:p>
          <a:p>
            <a:pPr marL="0" indent="0">
              <a:buNone/>
            </a:pPr>
            <a:r>
              <a:rPr lang="tr-TR" dirty="0">
                <a:highlight>
                  <a:srgbClr val="00FF00"/>
                </a:highlight>
              </a:rPr>
              <a:t>(15.5/2= 7,75)</a:t>
            </a:r>
          </a:p>
          <a:p>
            <a:pPr marL="0" indent="0">
              <a:buNone/>
            </a:pPr>
            <a:r>
              <a:rPr lang="tr-TR" dirty="0"/>
              <a:t>İşveren tarafından ödenecek tutar:</a:t>
            </a:r>
          </a:p>
          <a:p>
            <a:pPr marL="0" indent="0">
              <a:buNone/>
            </a:pPr>
            <a:r>
              <a:rPr lang="tr-TR" dirty="0"/>
              <a:t>4.500,00 – 600,00 – 930,00 = 2.970,00 TL olacaktır.</a:t>
            </a:r>
          </a:p>
        </p:txBody>
      </p:sp>
      <p:pic>
        <p:nvPicPr>
          <p:cNvPr id="4" name="Resim 3">
            <a:extLst>
              <a:ext uri="{FF2B5EF4-FFF2-40B4-BE49-F238E27FC236}">
                <a16:creationId xmlns:a16="http://schemas.microsoft.com/office/drawing/2014/main" id="{AF772F60-C9D7-E6D2-065B-AE8040A344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813490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D5A97A-8354-87C7-9C96-72A6BAE53E48}"/>
              </a:ext>
            </a:extLst>
          </p:cNvPr>
          <p:cNvSpPr>
            <a:spLocks noGrp="1"/>
          </p:cNvSpPr>
          <p:nvPr>
            <p:ph type="title"/>
          </p:nvPr>
        </p:nvSpPr>
        <p:spPr/>
        <p:txBody>
          <a:bodyPr/>
          <a:lstStyle/>
          <a:p>
            <a:r>
              <a:rPr lang="tr-TR" b="1" dirty="0">
                <a:solidFill>
                  <a:srgbClr val="FF0000"/>
                </a:solidFill>
                <a:latin typeface="Calibri Light" panose="020F0302020204030204"/>
              </a:rPr>
              <a:t>1</a:t>
            </a:r>
            <a:r>
              <a:rPr kumimoji="0" lang="tr-TR" sz="4400" b="1" i="0" u="none" strike="noStrike" kern="1200" cap="none" spc="0" normalizeH="0" baseline="0" noProof="0" dirty="0">
                <a:ln>
                  <a:noFill/>
                </a:ln>
                <a:solidFill>
                  <a:srgbClr val="FF0000"/>
                </a:solidFill>
                <a:effectLst/>
                <a:uLnTx/>
                <a:uFillTx/>
                <a:latin typeface="Calibri Light" panose="020F0302020204030204"/>
                <a:ea typeface="+mj-ea"/>
                <a:cs typeface="+mj-cs"/>
              </a:rPr>
              <a:t>5746 PRİM TEŞVİKİ HESAPLAMA</a:t>
            </a:r>
            <a:endParaRPr lang="tr-TR" dirty="0"/>
          </a:p>
        </p:txBody>
      </p:sp>
      <p:sp>
        <p:nvSpPr>
          <p:cNvPr id="3" name="İçerik Yer Tutucusu 2">
            <a:extLst>
              <a:ext uri="{FF2B5EF4-FFF2-40B4-BE49-F238E27FC236}">
                <a16:creationId xmlns:a16="http://schemas.microsoft.com/office/drawing/2014/main" id="{C78A40A8-DBE4-3C96-8BCE-49F0B70F9E69}"/>
              </a:ext>
            </a:extLst>
          </p:cNvPr>
          <p:cNvSpPr>
            <a:spLocks noGrp="1"/>
          </p:cNvSpPr>
          <p:nvPr>
            <p:ph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800" b="1" i="0" u="none" strike="noStrike" kern="1200" cap="none" spc="0" normalizeH="0" baseline="0" noProof="0" dirty="0">
                <a:ln>
                  <a:noFill/>
                </a:ln>
                <a:solidFill>
                  <a:prstClr val="black"/>
                </a:solidFill>
                <a:effectLst/>
                <a:uLnTx/>
                <a:uFillTx/>
                <a:latin typeface="Calibri" panose="020F0502020204030204"/>
                <a:ea typeface="+mn-ea"/>
                <a:cs typeface="+mn-cs"/>
              </a:rPr>
              <a:t>Örnek- </a:t>
            </a: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Brüt ücreti 12.000,00 TL olan bir sigortalı için 2022/Eylül ayında </a:t>
            </a:r>
            <a:r>
              <a:rPr lang="tr-TR" dirty="0">
                <a:solidFill>
                  <a:prstClr val="black"/>
                </a:solidFill>
                <a:highlight>
                  <a:srgbClr val="00FF00"/>
                </a:highlight>
                <a:latin typeface="Calibri" panose="020F0502020204030204"/>
              </a:rPr>
              <a:t>1</a:t>
            </a:r>
            <a:r>
              <a:rPr kumimoji="0" lang="tr-TR" sz="28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5746</a:t>
            </a: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 sayılı Kanun numarasından bildirim yapıldığı düşünüldüğünde;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-12.000,00 X 37,5 / 100 = 4.500,00 TL İndirimsiz tutar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-12.000,00 X </a:t>
            </a:r>
            <a:r>
              <a:rPr kumimoji="0" lang="tr-TR" sz="28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rPr>
              <a:t>10,25</a:t>
            </a: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 /100 = 1.230,00 TL (05746- Ar-</a:t>
            </a:r>
            <a:r>
              <a:rPr kumimoji="0" lang="tr-TR" sz="2800" b="0" i="0" u="none" strike="noStrike" kern="1200" cap="none" spc="0" normalizeH="0" baseline="0" noProof="0" dirty="0" err="1">
                <a:ln>
                  <a:noFill/>
                </a:ln>
                <a:solidFill>
                  <a:prstClr val="black"/>
                </a:solidFill>
                <a:effectLst/>
                <a:uLnTx/>
                <a:uFillTx/>
                <a:latin typeface="Calibri" panose="020F0502020204030204"/>
                <a:ea typeface="+mn-ea"/>
                <a:cs typeface="+mn-cs"/>
              </a:rPr>
              <a:t>Ge</a:t>
            </a: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 indirimi)</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tr-TR" dirty="0">
                <a:solidFill>
                  <a:prstClr val="black"/>
                </a:solidFill>
                <a:highlight>
                  <a:srgbClr val="00FF00"/>
                </a:highlight>
                <a:latin typeface="Calibri" panose="020F0502020204030204"/>
              </a:rPr>
              <a:t>20,5/2=10,25</a:t>
            </a:r>
            <a:endParaRPr kumimoji="0" lang="tr-TR" sz="28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İşveren tarafından ödenecek tutar:</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800" b="0" i="0" u="none" strike="noStrike" kern="1200" cap="none" spc="0" normalizeH="0" baseline="0" noProof="0" dirty="0">
                <a:ln>
                  <a:noFill/>
                </a:ln>
                <a:solidFill>
                  <a:prstClr val="black"/>
                </a:solidFill>
                <a:effectLst/>
                <a:uLnTx/>
                <a:uFillTx/>
                <a:latin typeface="Calibri" panose="020F0502020204030204"/>
                <a:ea typeface="+mn-ea"/>
                <a:cs typeface="+mn-cs"/>
              </a:rPr>
              <a:t>4.500,00 – 1.230,00= 3.270,00 TL olacaktır.</a:t>
            </a:r>
          </a:p>
          <a:p>
            <a:endParaRPr lang="tr-TR" dirty="0"/>
          </a:p>
        </p:txBody>
      </p:sp>
      <p:pic>
        <p:nvPicPr>
          <p:cNvPr id="4" name="Resim 3">
            <a:extLst>
              <a:ext uri="{FF2B5EF4-FFF2-40B4-BE49-F238E27FC236}">
                <a16:creationId xmlns:a16="http://schemas.microsoft.com/office/drawing/2014/main" id="{7A086691-5A96-3DAF-25DB-C261D5720AD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782293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AR-GE TASARIM TEŞVİKİ (05746-15746)</a:t>
            </a:r>
          </a:p>
        </p:txBody>
      </p:sp>
      <p:sp>
        <p:nvSpPr>
          <p:cNvPr id="3" name="İçerik Yer Tutucusu 2"/>
          <p:cNvSpPr>
            <a:spLocks noGrp="1"/>
          </p:cNvSpPr>
          <p:nvPr>
            <p:ph idx="1"/>
          </p:nvPr>
        </p:nvSpPr>
        <p:spPr/>
        <p:txBody>
          <a:bodyPr/>
          <a:lstStyle/>
          <a:p>
            <a:pPr marL="0" indent="0">
              <a:buNone/>
            </a:pPr>
            <a:r>
              <a:rPr lang="tr-TR" b="1" dirty="0">
                <a:solidFill>
                  <a:srgbClr val="FF0000"/>
                </a:solidFill>
              </a:rPr>
              <a:t>Mevzuat Düzenlemeleri:</a:t>
            </a:r>
          </a:p>
          <a:p>
            <a:r>
              <a:rPr lang="tr-TR" dirty="0">
                <a:hlinkClick r:id="rId2"/>
              </a:rPr>
              <a:t>5746 sayılı Kanun 3. Madde</a:t>
            </a:r>
            <a:endParaRPr lang="tr-TR" dirty="0"/>
          </a:p>
          <a:p>
            <a:r>
              <a:rPr lang="tr-TR" dirty="0">
                <a:hlinkClick r:id="rId3"/>
              </a:rPr>
              <a:t>2008/85 Sayılı Genelge</a:t>
            </a:r>
            <a:endParaRPr lang="tr-TR" dirty="0"/>
          </a:p>
          <a:p>
            <a:r>
              <a:rPr lang="tr-TR" dirty="0">
                <a:hlinkClick r:id="rId4"/>
              </a:rPr>
              <a:t>2009/21 Sayılı Genelge</a:t>
            </a:r>
            <a:endParaRPr lang="tr-TR" dirty="0"/>
          </a:p>
          <a:p>
            <a:pPr marL="0" indent="0">
              <a:buNone/>
            </a:pPr>
            <a:endParaRPr lang="tr-TR" b="1" dirty="0">
              <a:solidFill>
                <a:srgbClr val="FF0000"/>
              </a:solidFill>
            </a:endParaRPr>
          </a:p>
        </p:txBody>
      </p:sp>
      <p:pic>
        <p:nvPicPr>
          <p:cNvPr id="4" name="Resim 3">
            <a:extLst>
              <a:ext uri="{FF2B5EF4-FFF2-40B4-BE49-F238E27FC236}">
                <a16:creationId xmlns:a16="http://schemas.microsoft.com/office/drawing/2014/main" id="{81D12BA4-A95F-2B2A-73F6-9683A244DF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026466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AR-GE/TASARIM TEŞVİKİ (05746)</a:t>
            </a:r>
            <a:endParaRPr lang="tr-TR" dirty="0"/>
          </a:p>
        </p:txBody>
      </p:sp>
      <p:sp>
        <p:nvSpPr>
          <p:cNvPr id="3" name="İçerik Yer Tutucusu 2"/>
          <p:cNvSpPr>
            <a:spLocks noGrp="1"/>
          </p:cNvSpPr>
          <p:nvPr>
            <p:ph idx="1"/>
          </p:nvPr>
        </p:nvSpPr>
        <p:spPr>
          <a:xfrm>
            <a:off x="838200" y="1517976"/>
            <a:ext cx="10515600" cy="4351338"/>
          </a:xfrm>
        </p:spPr>
        <p:txBody>
          <a:bodyPr/>
          <a:lstStyle/>
          <a:p>
            <a:pPr lvl="0" algn="ctr"/>
            <a:r>
              <a:rPr lang="tr-TR" b="1" dirty="0">
                <a:solidFill>
                  <a:srgbClr val="0070C0"/>
                </a:solidFill>
              </a:rPr>
              <a:t>2022/TEMMUZ İLA ARALIK AYLARI ARASINDA TEŞVİKTEN YARARLANILACAK TUTAR (05746 İÇİN)</a:t>
            </a:r>
          </a:p>
          <a:p>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val="3734540286"/>
              </p:ext>
            </p:extLst>
          </p:nvPr>
        </p:nvGraphicFramePr>
        <p:xfrm>
          <a:off x="1089890" y="2392501"/>
          <a:ext cx="10263909" cy="1592613"/>
        </p:xfrm>
        <a:graphic>
          <a:graphicData uri="http://schemas.openxmlformats.org/drawingml/2006/table">
            <a:tbl>
              <a:tblPr/>
              <a:tblGrid>
                <a:gridCol w="3421303">
                  <a:extLst>
                    <a:ext uri="{9D8B030D-6E8A-4147-A177-3AD203B41FA5}">
                      <a16:colId xmlns:a16="http://schemas.microsoft.com/office/drawing/2014/main" val="808653193"/>
                    </a:ext>
                  </a:extLst>
                </a:gridCol>
                <a:gridCol w="3421303">
                  <a:extLst>
                    <a:ext uri="{9D8B030D-6E8A-4147-A177-3AD203B41FA5}">
                      <a16:colId xmlns:a16="http://schemas.microsoft.com/office/drawing/2014/main" val="475634996"/>
                    </a:ext>
                  </a:extLst>
                </a:gridCol>
                <a:gridCol w="3421303">
                  <a:extLst>
                    <a:ext uri="{9D8B030D-6E8A-4147-A177-3AD203B41FA5}">
                      <a16:colId xmlns:a16="http://schemas.microsoft.com/office/drawing/2014/main" val="3657680902"/>
                    </a:ext>
                  </a:extLst>
                </a:gridCol>
              </a:tblGrid>
              <a:tr h="306488">
                <a:tc gridSpan="3">
                  <a:txBody>
                    <a:bodyPr/>
                    <a:lstStyle/>
                    <a:p>
                      <a:pPr algn="ctr" fontAlgn="t"/>
                      <a:r>
                        <a:rPr lang="tr-TR" b="1" dirty="0">
                          <a:solidFill>
                            <a:srgbClr val="FF0000"/>
                          </a:solidFill>
                          <a:effectLst/>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489788391"/>
                  </a:ext>
                </a:extLst>
              </a:tr>
              <a:tr h="495333">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813068045"/>
                  </a:ext>
                </a:extLst>
              </a:tr>
              <a:tr h="346733">
                <a:tc>
                  <a:txBody>
                    <a:bodyPr/>
                    <a:lstStyle/>
                    <a:p>
                      <a:pPr algn="ctr" fontAlgn="t"/>
                      <a:r>
                        <a:rPr lang="tr-TR" dirty="0">
                          <a:effectLst/>
                        </a:rPr>
                        <a:t>% 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a:t>
                      </a:r>
                      <a:r>
                        <a:rPr lang="tr-TR" baseline="0" dirty="0">
                          <a:effectLst/>
                        </a:rPr>
                        <a:t> X </a:t>
                      </a:r>
                      <a:r>
                        <a:rPr lang="tr-TR" dirty="0">
                          <a:effectLst/>
                        </a:rPr>
                        <a:t>% 5 +SPEK X % 7,75)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301978520"/>
                  </a:ext>
                </a:extLst>
              </a:tr>
              <a:tr h="306488">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323,55</a:t>
                      </a:r>
                      <a:r>
                        <a:rPr lang="tr-TR" baseline="0" dirty="0">
                          <a:solidFill>
                            <a:srgbClr val="363636"/>
                          </a:solidFill>
                          <a:effectLst/>
                        </a:rPr>
                        <a:t>+ 501,50= 825,05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1.601,58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770150786"/>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190664554"/>
              </p:ext>
            </p:extLst>
          </p:nvPr>
        </p:nvGraphicFramePr>
        <p:xfrm>
          <a:off x="1089890" y="4056286"/>
          <a:ext cx="10263909" cy="1836752"/>
        </p:xfrm>
        <a:graphic>
          <a:graphicData uri="http://schemas.openxmlformats.org/drawingml/2006/table">
            <a:tbl>
              <a:tblPr/>
              <a:tblGrid>
                <a:gridCol w="3421303">
                  <a:extLst>
                    <a:ext uri="{9D8B030D-6E8A-4147-A177-3AD203B41FA5}">
                      <a16:colId xmlns:a16="http://schemas.microsoft.com/office/drawing/2014/main" val="3742564498"/>
                    </a:ext>
                  </a:extLst>
                </a:gridCol>
                <a:gridCol w="3421303">
                  <a:extLst>
                    <a:ext uri="{9D8B030D-6E8A-4147-A177-3AD203B41FA5}">
                      <a16:colId xmlns:a16="http://schemas.microsoft.com/office/drawing/2014/main" val="239326679"/>
                    </a:ext>
                  </a:extLst>
                </a:gridCol>
                <a:gridCol w="3421303">
                  <a:extLst>
                    <a:ext uri="{9D8B030D-6E8A-4147-A177-3AD203B41FA5}">
                      <a16:colId xmlns:a16="http://schemas.microsoft.com/office/drawing/2014/main" val="115925535"/>
                    </a:ext>
                  </a:extLst>
                </a:gridCol>
              </a:tblGrid>
              <a:tr h="459188">
                <a:tc gridSpan="3">
                  <a:txBody>
                    <a:bodyPr/>
                    <a:lstStyle/>
                    <a:p>
                      <a:pPr algn="ctr" fontAlgn="t"/>
                      <a:r>
                        <a:rPr lang="tr-TR" b="1" dirty="0">
                          <a:solidFill>
                            <a:srgbClr val="FF0000"/>
                          </a:solidFill>
                          <a:effectLst/>
                        </a:rPr>
                        <a:t>SPEK ÜST SINIRINDAN (48.532,50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671210121"/>
                  </a:ext>
                </a:extLst>
              </a:tr>
              <a:tr h="459188">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988379806"/>
                  </a:ext>
                </a:extLst>
              </a:tr>
              <a:tr h="459188">
                <a:tc>
                  <a:txBody>
                    <a:bodyPr/>
                    <a:lstStyle/>
                    <a:p>
                      <a:pPr algn="ctr" fontAlgn="t"/>
                      <a:r>
                        <a:rPr lang="tr-TR" dirty="0">
                          <a:effectLst/>
                        </a:rPr>
                        <a:t>% 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 5 + %7,75)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407757316"/>
                  </a:ext>
                </a:extLst>
              </a:tr>
              <a:tr h="459188">
                <a:tc>
                  <a:txBody>
                    <a:bodyPr/>
                    <a:lstStyle/>
                    <a:p>
                      <a:pPr algn="ctr" fontAlgn="t"/>
                      <a:r>
                        <a:rPr lang="tr-TR" dirty="0">
                          <a:solidFill>
                            <a:srgbClr val="363636"/>
                          </a:solidFill>
                          <a:effectLst/>
                        </a:rPr>
                        <a:t>18.199,69₺</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 + 3.761,69=6.188,32₺</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12.011,37₺</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568290244"/>
                  </a:ext>
                </a:extLst>
              </a:tr>
            </a:tbl>
          </a:graphicData>
        </a:graphic>
      </p:graphicFrame>
      <p:pic>
        <p:nvPicPr>
          <p:cNvPr id="6" name="Resim 5">
            <a:extLst>
              <a:ext uri="{FF2B5EF4-FFF2-40B4-BE49-F238E27FC236}">
                <a16:creationId xmlns:a16="http://schemas.microsoft.com/office/drawing/2014/main" id="{CA0C1B6B-5C5D-1A22-EE98-F98660B5A54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8265" y="5428921"/>
            <a:ext cx="3400353" cy="1913802"/>
          </a:xfrm>
          <a:prstGeom prst="rect">
            <a:avLst/>
          </a:prstGeom>
        </p:spPr>
      </p:pic>
    </p:spTree>
    <p:extLst>
      <p:ext uri="{BB962C8B-B14F-4D97-AF65-F5344CB8AC3E}">
        <p14:creationId xmlns:p14="http://schemas.microsoft.com/office/powerpoint/2010/main" val="1638318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00B050"/>
                </a:solidFill>
              </a:rPr>
              <a:t>AR-GE/TASARIM TEŞVİKİ (17546)</a:t>
            </a:r>
            <a:endParaRPr lang="tr-TR" dirty="0"/>
          </a:p>
        </p:txBody>
      </p:sp>
      <p:sp>
        <p:nvSpPr>
          <p:cNvPr id="3" name="İçerik Yer Tutucusu 2"/>
          <p:cNvSpPr>
            <a:spLocks noGrp="1"/>
          </p:cNvSpPr>
          <p:nvPr>
            <p:ph idx="1"/>
          </p:nvPr>
        </p:nvSpPr>
        <p:spPr>
          <a:xfrm>
            <a:off x="838199" y="1500885"/>
            <a:ext cx="10515600" cy="4351338"/>
          </a:xfrm>
        </p:spPr>
        <p:txBody>
          <a:bodyPr/>
          <a:lstStyle/>
          <a:p>
            <a:pPr lvl="0" algn="ctr"/>
            <a:r>
              <a:rPr kumimoji="0" lang="tr-TR" sz="2800" b="1" i="0" u="none" strike="noStrike" kern="1200" cap="none" spc="0" normalizeH="0" baseline="0" noProof="0" dirty="0">
                <a:ln>
                  <a:noFill/>
                </a:ln>
                <a:solidFill>
                  <a:srgbClr val="0070C0"/>
                </a:solidFill>
                <a:effectLst/>
                <a:uLnTx/>
                <a:uFillTx/>
                <a:latin typeface="Calibri" panose="020F0502020204030204"/>
                <a:ea typeface="+mn-ea"/>
                <a:cs typeface="+mn-cs"/>
              </a:rPr>
              <a:t>2022/TEMMUZ İLA ARALIK AYLARI ARASINDA TEŞVİKTEN YARARLANILACAK TUTAR</a:t>
            </a:r>
            <a:r>
              <a:rPr lang="tr-TR" b="1" dirty="0">
                <a:solidFill>
                  <a:srgbClr val="0070C0"/>
                </a:solidFill>
              </a:rPr>
              <a:t>(15746 İÇİN)</a:t>
            </a:r>
          </a:p>
          <a:p>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val="1458032018"/>
              </p:ext>
            </p:extLst>
          </p:nvPr>
        </p:nvGraphicFramePr>
        <p:xfrm>
          <a:off x="1089890" y="2279035"/>
          <a:ext cx="10263909" cy="1736436"/>
        </p:xfrm>
        <a:graphic>
          <a:graphicData uri="http://schemas.openxmlformats.org/drawingml/2006/table">
            <a:tbl>
              <a:tblPr/>
              <a:tblGrid>
                <a:gridCol w="3421303">
                  <a:extLst>
                    <a:ext uri="{9D8B030D-6E8A-4147-A177-3AD203B41FA5}">
                      <a16:colId xmlns:a16="http://schemas.microsoft.com/office/drawing/2014/main" val="808653193"/>
                    </a:ext>
                  </a:extLst>
                </a:gridCol>
                <a:gridCol w="3421303">
                  <a:extLst>
                    <a:ext uri="{9D8B030D-6E8A-4147-A177-3AD203B41FA5}">
                      <a16:colId xmlns:a16="http://schemas.microsoft.com/office/drawing/2014/main" val="475634996"/>
                    </a:ext>
                  </a:extLst>
                </a:gridCol>
                <a:gridCol w="3421303">
                  <a:extLst>
                    <a:ext uri="{9D8B030D-6E8A-4147-A177-3AD203B41FA5}">
                      <a16:colId xmlns:a16="http://schemas.microsoft.com/office/drawing/2014/main" val="3657680902"/>
                    </a:ext>
                  </a:extLst>
                </a:gridCol>
              </a:tblGrid>
              <a:tr h="0">
                <a:tc gridSpan="3">
                  <a:txBody>
                    <a:bodyPr/>
                    <a:lstStyle/>
                    <a:p>
                      <a:pPr algn="ctr" fontAlgn="t"/>
                      <a:r>
                        <a:rPr lang="tr-TR" b="1" dirty="0">
                          <a:solidFill>
                            <a:srgbClr val="FF0000"/>
                          </a:solidFill>
                          <a:effectLst/>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489788391"/>
                  </a:ext>
                </a:extLst>
              </a:tr>
              <a:tr h="591127">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813068045"/>
                  </a:ext>
                </a:extLst>
              </a:tr>
              <a:tr h="413789">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a:t>
                      </a:r>
                      <a:r>
                        <a:rPr lang="tr-TR" baseline="0" dirty="0">
                          <a:effectLst/>
                        </a:rPr>
                        <a:t> X </a:t>
                      </a:r>
                      <a:r>
                        <a:rPr lang="tr-TR" dirty="0">
                          <a:effectLst/>
                        </a:rPr>
                        <a:t>10,25)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301978520"/>
                  </a:ext>
                </a:extLst>
              </a:tr>
              <a:tr h="236451">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663,28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1.763,35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770150786"/>
                  </a:ext>
                </a:extLst>
              </a:tr>
            </a:tbl>
          </a:graphicData>
        </a:graphic>
      </p:graphicFrame>
      <p:graphicFrame>
        <p:nvGraphicFramePr>
          <p:cNvPr id="5" name="Tablo 4"/>
          <p:cNvGraphicFramePr>
            <a:graphicFrameLocks noGrp="1"/>
          </p:cNvGraphicFramePr>
          <p:nvPr>
            <p:extLst>
              <p:ext uri="{D42A27DB-BD31-4B8C-83A1-F6EECF244321}">
                <p14:modId xmlns:p14="http://schemas.microsoft.com/office/powerpoint/2010/main" val="3037951152"/>
              </p:ext>
            </p:extLst>
          </p:nvPr>
        </p:nvGraphicFramePr>
        <p:xfrm>
          <a:off x="1089890" y="4133920"/>
          <a:ext cx="10263909" cy="1836752"/>
        </p:xfrm>
        <a:graphic>
          <a:graphicData uri="http://schemas.openxmlformats.org/drawingml/2006/table">
            <a:tbl>
              <a:tblPr/>
              <a:tblGrid>
                <a:gridCol w="3421303">
                  <a:extLst>
                    <a:ext uri="{9D8B030D-6E8A-4147-A177-3AD203B41FA5}">
                      <a16:colId xmlns:a16="http://schemas.microsoft.com/office/drawing/2014/main" val="3742564498"/>
                    </a:ext>
                  </a:extLst>
                </a:gridCol>
                <a:gridCol w="3421303">
                  <a:extLst>
                    <a:ext uri="{9D8B030D-6E8A-4147-A177-3AD203B41FA5}">
                      <a16:colId xmlns:a16="http://schemas.microsoft.com/office/drawing/2014/main" val="239326679"/>
                    </a:ext>
                  </a:extLst>
                </a:gridCol>
                <a:gridCol w="3421303">
                  <a:extLst>
                    <a:ext uri="{9D8B030D-6E8A-4147-A177-3AD203B41FA5}">
                      <a16:colId xmlns:a16="http://schemas.microsoft.com/office/drawing/2014/main" val="115925535"/>
                    </a:ext>
                  </a:extLst>
                </a:gridCol>
              </a:tblGrid>
              <a:tr h="459188">
                <a:tc gridSpan="3">
                  <a:txBody>
                    <a:bodyPr/>
                    <a:lstStyle/>
                    <a:p>
                      <a:pPr algn="ctr" fontAlgn="t"/>
                      <a:r>
                        <a:rPr lang="tr-TR" b="1" dirty="0">
                          <a:solidFill>
                            <a:srgbClr val="FF0000"/>
                          </a:solidFill>
                          <a:effectLst/>
                        </a:rPr>
                        <a:t>SPEK ÜST SINIRINDAN (</a:t>
                      </a:r>
                      <a:r>
                        <a:rPr kumimoji="0" lang="tr-TR" sz="1800" b="1" i="0" u="none" strike="noStrike" kern="1200" cap="none" spc="0" normalizeH="0" baseline="0" noProof="0" dirty="0">
                          <a:ln>
                            <a:noFill/>
                          </a:ln>
                          <a:solidFill>
                            <a:srgbClr val="FF0000"/>
                          </a:solidFill>
                          <a:effectLst/>
                          <a:uLnTx/>
                          <a:uFillTx/>
                          <a:latin typeface="+mn-lt"/>
                          <a:ea typeface="+mn-ea"/>
                          <a:cs typeface="+mn-cs"/>
                        </a:rPr>
                        <a:t>48.532,50 TL</a:t>
                      </a:r>
                      <a:r>
                        <a:rPr lang="tr-TR" b="1" dirty="0">
                          <a:solidFill>
                            <a:srgbClr val="FF0000"/>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671210121"/>
                  </a:ext>
                </a:extLst>
              </a:tr>
              <a:tr h="459188">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988379806"/>
                  </a:ext>
                </a:extLst>
              </a:tr>
              <a:tr h="459188">
                <a:tc>
                  <a:txBody>
                    <a:bodyPr/>
                    <a:lstStyle/>
                    <a:p>
                      <a:pPr algn="ctr" fontAlgn="t"/>
                      <a:r>
                        <a:rPr lang="tr-TR">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 X 10,25)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407757316"/>
                  </a:ext>
                </a:extLst>
              </a:tr>
              <a:tr h="459188">
                <a:tc>
                  <a:txBody>
                    <a:bodyPr/>
                    <a:lstStyle/>
                    <a:p>
                      <a:pPr algn="ctr" fontAlgn="t"/>
                      <a:r>
                        <a:rPr lang="tr-TR" dirty="0">
                          <a:solidFill>
                            <a:srgbClr val="363636"/>
                          </a:solidFill>
                          <a:effectLst/>
                        </a:rPr>
                        <a:t>18.199,68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4.974,58₺</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13.225,10₺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568290244"/>
                  </a:ext>
                </a:extLst>
              </a:tr>
            </a:tbl>
          </a:graphicData>
        </a:graphic>
      </p:graphicFrame>
      <p:pic>
        <p:nvPicPr>
          <p:cNvPr id="6" name="Resim 5">
            <a:extLst>
              <a:ext uri="{FF2B5EF4-FFF2-40B4-BE49-F238E27FC236}">
                <a16:creationId xmlns:a16="http://schemas.microsoft.com/office/drawing/2014/main" id="{279B3677-AA41-5E3F-FD7E-40EFE19BA9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33722" y="5357115"/>
            <a:ext cx="3400353" cy="1913802"/>
          </a:xfrm>
          <a:prstGeom prst="rect">
            <a:avLst/>
          </a:prstGeom>
        </p:spPr>
      </p:pic>
    </p:spTree>
    <p:extLst>
      <p:ext uri="{BB962C8B-B14F-4D97-AF65-F5344CB8AC3E}">
        <p14:creationId xmlns:p14="http://schemas.microsoft.com/office/powerpoint/2010/main" val="1542346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t>       SİGORTA PRİM TEŞVİKLERİ 05510</a:t>
            </a:r>
            <a:br>
              <a:rPr lang="tr-TR" dirty="0"/>
            </a:b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454063304"/>
              </p:ext>
            </p:extLst>
          </p:nvPr>
        </p:nvGraphicFramePr>
        <p:xfrm>
          <a:off x="1483839" y="1008470"/>
          <a:ext cx="8583107" cy="5362998"/>
        </p:xfrm>
        <a:graphic>
          <a:graphicData uri="http://schemas.openxmlformats.org/drawingml/2006/table">
            <a:tbl>
              <a:tblPr firstRow="1" firstCol="1" bandRow="1">
                <a:tableStyleId>{5C22544A-7EE6-4342-B048-85BDC9FD1C3A}</a:tableStyleId>
              </a:tblPr>
              <a:tblGrid>
                <a:gridCol w="4325822">
                  <a:extLst>
                    <a:ext uri="{9D8B030D-6E8A-4147-A177-3AD203B41FA5}">
                      <a16:colId xmlns:a16="http://schemas.microsoft.com/office/drawing/2014/main" val="20000"/>
                    </a:ext>
                  </a:extLst>
                </a:gridCol>
                <a:gridCol w="4257285">
                  <a:extLst>
                    <a:ext uri="{9D8B030D-6E8A-4147-A177-3AD203B41FA5}">
                      <a16:colId xmlns:a16="http://schemas.microsoft.com/office/drawing/2014/main" val="20001"/>
                    </a:ext>
                  </a:extLst>
                </a:gridCol>
              </a:tblGrid>
              <a:tr h="287154">
                <a:tc>
                  <a:txBody>
                    <a:bodyPr/>
                    <a:lstStyle/>
                    <a:p>
                      <a:pPr algn="ctr" fontAlgn="ctr"/>
                      <a:r>
                        <a:rPr lang="tr-TR" sz="1000" b="1" i="0" u="sng" strike="noStrike">
                          <a:solidFill>
                            <a:schemeClr val="bg1"/>
                          </a:solidFill>
                          <a:effectLst/>
                          <a:latin typeface="Arial" panose="020B0604020202020204" pitchFamily="34" charset="0"/>
                        </a:rPr>
                        <a:t>AR-GE/TASARIM</a:t>
                      </a:r>
                      <a:r>
                        <a:rPr lang="tr-TR" sz="1000" b="1" i="0" u="sng" strike="noStrike" baseline="0">
                          <a:solidFill>
                            <a:schemeClr val="bg1"/>
                          </a:solidFill>
                          <a:effectLst/>
                          <a:latin typeface="Arial" panose="020B0604020202020204" pitchFamily="34" charset="0"/>
                        </a:rPr>
                        <a:t> TEŞVİKİ</a:t>
                      </a:r>
                      <a:endParaRPr lang="tr-TR" sz="1000" b="1" i="0" u="sng" strike="noStrike" dirty="0">
                        <a:solidFill>
                          <a:schemeClr val="bg1"/>
                        </a:solidFill>
                        <a:effectLst/>
                        <a:latin typeface="Arial" panose="020B0604020202020204" pitchFamily="34" charset="0"/>
                      </a:endParaRPr>
                    </a:p>
                  </a:txBody>
                  <a:tcPr marL="8808" marR="8808" marT="8808" marB="0" anchor="ctr"/>
                </a:tc>
                <a:tc>
                  <a:txBody>
                    <a:bodyPr/>
                    <a:lstStyle/>
                    <a:p>
                      <a:pPr algn="ctr" fontAlgn="ctr"/>
                      <a:r>
                        <a:rPr lang="tr-TR" sz="1000" b="1" i="0" u="sng" strike="noStrike" dirty="0">
                          <a:solidFill>
                            <a:schemeClr val="bg1"/>
                          </a:solidFill>
                          <a:effectLst/>
                          <a:latin typeface="+mn-lt"/>
                        </a:rPr>
                        <a:t>ARANILAN</a:t>
                      </a:r>
                      <a:r>
                        <a:rPr lang="tr-TR" sz="1000" b="1" i="0" u="sng" strike="noStrike" baseline="0" dirty="0">
                          <a:solidFill>
                            <a:schemeClr val="bg1"/>
                          </a:solidFill>
                          <a:effectLst/>
                          <a:latin typeface="+mn-lt"/>
                        </a:rPr>
                        <a:t> ŞARTLAR</a:t>
                      </a:r>
                      <a:endParaRPr lang="tr-TR" sz="10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87154">
                <a:tc>
                  <a:txBody>
                    <a:bodyPr/>
                    <a:lstStyle/>
                    <a:p>
                      <a:pPr algn="l" fontAlgn="ctr"/>
                      <a:r>
                        <a:rPr lang="tr-TR" sz="1000" u="none" strike="noStrike" dirty="0">
                          <a:effectLst/>
                        </a:rPr>
                        <a:t>SEÇİLECEK</a:t>
                      </a:r>
                      <a:r>
                        <a:rPr lang="tr-TR" sz="1000" u="none" strike="noStrike" baseline="0" dirty="0">
                          <a:effectLst/>
                        </a:rPr>
                        <a:t> </a:t>
                      </a:r>
                      <a:r>
                        <a:rPr lang="tr-TR" sz="1000" u="none" strike="noStrike" dirty="0">
                          <a:effectLst/>
                        </a:rPr>
                        <a:t>KANUN NUMARASI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05746/15746</a:t>
                      </a:r>
                    </a:p>
                  </a:txBody>
                  <a:tcPr marL="79275" marR="8808" marT="8808" marB="0" anchor="ctr"/>
                </a:tc>
                <a:extLst>
                  <a:ext uri="{0D108BD9-81ED-4DB2-BD59-A6C34878D82A}">
                    <a16:rowId xmlns:a16="http://schemas.microsoft.com/office/drawing/2014/main" val="10001"/>
                  </a:ext>
                </a:extLst>
              </a:tr>
              <a:tr h="28715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5 PUAN İNDİRİMİ İLE BİRLİKTE UYGULANMA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05746 İÇİN EVET  /</a:t>
                      </a:r>
                      <a:r>
                        <a:rPr lang="tr-TR" sz="1000" b="1" u="none" strike="noStrike" kern="1200" baseline="0" dirty="0">
                          <a:solidFill>
                            <a:schemeClr val="dk1"/>
                          </a:solidFill>
                          <a:effectLst/>
                          <a:latin typeface="+mn-lt"/>
                          <a:ea typeface="+mn-ea"/>
                          <a:cs typeface="+mn-cs"/>
                        </a:rPr>
                        <a:t>  15746 İÇİN HAYIR</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02"/>
                  </a:ext>
                </a:extLst>
              </a:tr>
              <a:tr h="287154">
                <a:tc>
                  <a:txBody>
                    <a:bodyPr/>
                    <a:lstStyle/>
                    <a:p>
                      <a:pPr algn="l" fontAlgn="ctr"/>
                      <a:r>
                        <a:rPr lang="tr-TR" sz="1000" u="none" strike="noStrike" dirty="0">
                          <a:effectLst/>
                        </a:rPr>
                        <a:t>ÖDEME VADESİ GEÇMİŞ BORCUN BULUNMAMA SARTI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 (TÜRKİYE</a:t>
                      </a:r>
                      <a:r>
                        <a:rPr lang="tr-TR" sz="1000" b="1" u="none" strike="noStrike" kern="1200" baseline="0" dirty="0">
                          <a:solidFill>
                            <a:schemeClr val="dk1"/>
                          </a:solidFill>
                          <a:effectLst/>
                          <a:latin typeface="+mn-lt"/>
                          <a:ea typeface="+mn-ea"/>
                          <a:cs typeface="+mn-cs"/>
                        </a:rPr>
                        <a:t> GENELİ</a:t>
                      </a:r>
                      <a:r>
                        <a:rPr lang="tr-TR" sz="1000" b="1" u="none" strike="noStrike" kern="1200" dirty="0">
                          <a:solidFill>
                            <a:schemeClr val="dk1"/>
                          </a:solidFill>
                          <a:effectLst/>
                          <a:latin typeface="+mn-lt"/>
                          <a:ea typeface="+mn-ea"/>
                          <a:cs typeface="+mn-cs"/>
                        </a:rPr>
                        <a:t>)</a:t>
                      </a:r>
                    </a:p>
                  </a:txBody>
                  <a:tcPr marL="79275" marR="8808" marT="8808" marB="0" anchor="ctr"/>
                </a:tc>
                <a:extLst>
                  <a:ext uri="{0D108BD9-81ED-4DB2-BD59-A6C34878D82A}">
                    <a16:rowId xmlns:a16="http://schemas.microsoft.com/office/drawing/2014/main" val="10003"/>
                  </a:ext>
                </a:extLst>
              </a:tr>
              <a:tr h="287154">
                <a:tc>
                  <a:txBody>
                    <a:bodyPr/>
                    <a:lstStyle/>
                    <a:p>
                      <a:pPr algn="l" fontAlgn="ctr"/>
                      <a:r>
                        <a:rPr lang="tr-TR" sz="1000" u="none" strike="noStrike" dirty="0">
                          <a:effectLst/>
                        </a:rPr>
                        <a:t>PRİMLERİN SÜRESİ İÇİNDE ÖDENME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4"/>
                  </a:ext>
                </a:extLst>
              </a:tr>
              <a:tr h="287154">
                <a:tc>
                  <a:txBody>
                    <a:bodyPr/>
                    <a:lstStyle/>
                    <a:p>
                      <a:pPr algn="l" fontAlgn="ctr"/>
                      <a:r>
                        <a:rPr lang="tr-TR" sz="1000" u="none" strike="noStrike" dirty="0">
                          <a:effectLst/>
                        </a:rPr>
                        <a:t>MUHSGK’NINSÜRESİ İÇİNDE VERİLME</a:t>
                      </a:r>
                      <a:r>
                        <a:rPr lang="tr-TR" sz="1000" u="none" strike="noStrike" baseline="0" dirty="0">
                          <a:effectLst/>
                        </a:rPr>
                        <a:t>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EVET</a:t>
                      </a:r>
                    </a:p>
                  </a:txBody>
                  <a:tcPr marL="79275" marR="8808" marT="8808" marB="0" anchor="ctr"/>
                </a:tc>
                <a:extLst>
                  <a:ext uri="{0D108BD9-81ED-4DB2-BD59-A6C34878D82A}">
                    <a16:rowId xmlns:a16="http://schemas.microsoft.com/office/drawing/2014/main" val="10005"/>
                  </a:ext>
                </a:extLst>
              </a:tr>
              <a:tr h="516878">
                <a:tc>
                  <a:txBody>
                    <a:bodyPr/>
                    <a:lstStyle/>
                    <a:p>
                      <a:pPr algn="l" fontAlgn="ctr"/>
                      <a:r>
                        <a:rPr lang="tr-TR" sz="1000" b="1" i="0" u="none" strike="noStrike" dirty="0">
                          <a:solidFill>
                            <a:schemeClr val="lt1"/>
                          </a:solidFill>
                          <a:effectLst/>
                          <a:latin typeface="+mn-lt"/>
                        </a:rPr>
                        <a:t>SİGORTALININ</a:t>
                      </a:r>
                      <a:r>
                        <a:rPr lang="tr-TR" sz="1000" b="1" i="0" u="none" strike="noStrike" baseline="0" dirty="0">
                          <a:solidFill>
                            <a:schemeClr val="lt1"/>
                          </a:solidFill>
                          <a:effectLst/>
                          <a:latin typeface="+mn-lt"/>
                        </a:rPr>
                        <a:t> İŞE  ALINDIĞI TARİHTEN ÖNCE İŞSİZ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6"/>
                  </a:ext>
                </a:extLst>
              </a:tr>
              <a:tr h="516878">
                <a:tc>
                  <a:txBody>
                    <a:bodyPr/>
                    <a:lstStyle/>
                    <a:p>
                      <a:pPr algn="l" fontAlgn="ctr"/>
                      <a:r>
                        <a:rPr lang="tr-TR" sz="1000" u="none" strike="noStrike" dirty="0">
                          <a:effectLst/>
                        </a:rPr>
                        <a:t>SİGORTALININ ORTALAMAYA İLAVE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7"/>
                  </a:ext>
                </a:extLst>
              </a:tr>
              <a:tr h="287154">
                <a:tc>
                  <a:txBody>
                    <a:bodyPr/>
                    <a:lstStyle/>
                    <a:p>
                      <a:pPr algn="l" fontAlgn="ctr"/>
                      <a:r>
                        <a:rPr lang="tr-TR" sz="1000" u="none" strike="noStrike" dirty="0">
                          <a:effectLst/>
                        </a:rPr>
                        <a:t>SİGORTALININ İŞKUR’A KAYITLI OLMA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08"/>
                  </a:ext>
                </a:extLst>
              </a:tr>
              <a:tr h="287154">
                <a:tc>
                  <a:txBody>
                    <a:bodyPr/>
                    <a:lstStyle/>
                    <a:p>
                      <a:pPr algn="l" fontAlgn="ctr"/>
                      <a:r>
                        <a:rPr lang="tr-TR" sz="1000" u="none" strike="noStrike" dirty="0">
                          <a:effectLst/>
                        </a:rPr>
                        <a:t>18  YAŞ ALTI SİGORTALI</a:t>
                      </a:r>
                      <a:r>
                        <a:rPr lang="tr-TR" sz="1000" u="none" strike="noStrike" baseline="0" dirty="0">
                          <a:effectLst/>
                        </a:rPr>
                        <a:t> İÇİN YARARLANMA ŞARTI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YARARLANIR</a:t>
                      </a:r>
                    </a:p>
                  </a:txBody>
                  <a:tcPr marL="79275" marR="8808" marT="8808" marB="0" anchor="ctr"/>
                </a:tc>
                <a:extLst>
                  <a:ext uri="{0D108BD9-81ED-4DB2-BD59-A6C34878D82A}">
                    <a16:rowId xmlns:a16="http://schemas.microsoft.com/office/drawing/2014/main" val="10009"/>
                  </a:ext>
                </a:extLst>
              </a:tr>
              <a:tr h="516878">
                <a:tc>
                  <a:txBody>
                    <a:bodyPr/>
                    <a:lstStyle/>
                    <a:p>
                      <a:pPr algn="l" fontAlgn="ctr"/>
                      <a:r>
                        <a:rPr lang="tr-TR" sz="1000" u="none" strike="noStrike" dirty="0">
                          <a:effectLst/>
                        </a:rPr>
                        <a:t>KAYITDIŞI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0"/>
                  </a:ext>
                </a:extLst>
              </a:tr>
              <a:tr h="287154">
                <a:tc>
                  <a:txBody>
                    <a:bodyPr/>
                    <a:lstStyle/>
                    <a:p>
                      <a:pPr algn="l" fontAlgn="ctr"/>
                      <a:r>
                        <a:rPr lang="tr-TR" sz="1000" u="none" strike="noStrike" dirty="0">
                          <a:effectLst/>
                        </a:rPr>
                        <a:t>SAHTE SİGORTALI YASAKLAMA</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HAYIR</a:t>
                      </a:r>
                    </a:p>
                  </a:txBody>
                  <a:tcPr marL="79275" marR="8808" marT="8808" marB="0" anchor="ctr"/>
                </a:tc>
                <a:extLst>
                  <a:ext uri="{0D108BD9-81ED-4DB2-BD59-A6C34878D82A}">
                    <a16:rowId xmlns:a16="http://schemas.microsoft.com/office/drawing/2014/main" val="10011"/>
                  </a:ext>
                </a:extLst>
              </a:tr>
              <a:tr h="28715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YARARLANILACAK TEŞVİKİN</a:t>
                      </a:r>
                      <a:r>
                        <a:rPr lang="tr-TR" sz="1000" u="none" strike="noStrike" baseline="0" dirty="0">
                          <a:effectLst/>
                        </a:rPr>
                        <a:t> HESAPLANMA ŞEKLİ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05746=</a:t>
                      </a:r>
                      <a:r>
                        <a:rPr lang="nn-NO" sz="1000" b="1" u="none" strike="noStrike" kern="1200" dirty="0">
                          <a:solidFill>
                            <a:schemeClr val="dk1"/>
                          </a:solidFill>
                          <a:effectLst/>
                          <a:latin typeface="+mn-lt"/>
                          <a:ea typeface="+mn-ea"/>
                          <a:cs typeface="+mn-cs"/>
                        </a:rPr>
                        <a:t>SPEK X % 5 +</a:t>
                      </a:r>
                      <a:r>
                        <a:rPr lang="tr-TR" sz="1000" b="1" u="none" strike="noStrike" kern="1200" dirty="0">
                          <a:solidFill>
                            <a:schemeClr val="dk1"/>
                          </a:solidFill>
                          <a:effectLst/>
                          <a:latin typeface="+mn-lt"/>
                          <a:ea typeface="+mn-ea"/>
                          <a:cs typeface="+mn-cs"/>
                        </a:rPr>
                        <a:t> </a:t>
                      </a:r>
                      <a:r>
                        <a:rPr lang="nn-NO" sz="1000" b="1" u="none" strike="noStrike" kern="1200" dirty="0">
                          <a:solidFill>
                            <a:schemeClr val="dk1"/>
                          </a:solidFill>
                          <a:effectLst/>
                          <a:latin typeface="+mn-lt"/>
                          <a:ea typeface="+mn-ea"/>
                          <a:cs typeface="+mn-cs"/>
                        </a:rPr>
                        <a:t>SPEK X % 7,75</a:t>
                      </a:r>
                      <a:endParaRPr lang="tr-TR" sz="1000" b="1" u="none" strike="noStrike" kern="1200" dirty="0">
                        <a:solidFill>
                          <a:schemeClr val="dk1"/>
                        </a:solidFill>
                        <a:effectLst/>
                        <a:latin typeface="+mn-lt"/>
                        <a:ea typeface="+mn-ea"/>
                        <a:cs typeface="+mn-cs"/>
                      </a:endParaRP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15746=SPEK x % 10,25</a:t>
                      </a:r>
                    </a:p>
                  </a:txBody>
                  <a:tcPr marL="79275" marR="8808" marT="8808" marB="0" anchor="ctr"/>
                </a:tc>
                <a:extLst>
                  <a:ext uri="{0D108BD9-81ED-4DB2-BD59-A6C34878D82A}">
                    <a16:rowId xmlns:a16="http://schemas.microsoft.com/office/drawing/2014/main" val="10012"/>
                  </a:ext>
                </a:extLst>
              </a:tr>
              <a:tr h="287154">
                <a:tc>
                  <a:txBody>
                    <a:bodyPr/>
                    <a:lstStyle/>
                    <a:p>
                      <a:pPr algn="l" fontAlgn="ctr"/>
                      <a:r>
                        <a:rPr lang="tr-TR" sz="1000" u="none" strike="noStrike" dirty="0">
                          <a:effectLst/>
                        </a:rPr>
                        <a:t>30 GÜNLÜK </a:t>
                      </a:r>
                      <a:r>
                        <a:rPr lang="tr-TR" sz="1000" u="sng" strike="noStrike" dirty="0">
                          <a:effectLst/>
                        </a:rPr>
                        <a:t>ALT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05746 =</a:t>
                      </a:r>
                      <a:r>
                        <a:rPr lang="tr-TR" sz="1000" b="1" dirty="0">
                          <a:solidFill>
                            <a:srgbClr val="363636"/>
                          </a:solidFill>
                          <a:effectLst/>
                        </a:rPr>
                        <a:t>323.55</a:t>
                      </a:r>
                      <a:r>
                        <a:rPr lang="tr-TR" sz="1000" b="1" baseline="0" dirty="0">
                          <a:solidFill>
                            <a:srgbClr val="363636"/>
                          </a:solidFill>
                          <a:effectLst/>
                        </a:rPr>
                        <a:t> + 501,50 = 825,05 </a:t>
                      </a:r>
                      <a:r>
                        <a:rPr lang="tr-TR" sz="1000" b="1" dirty="0">
                          <a:solidFill>
                            <a:srgbClr val="363636"/>
                          </a:solidFill>
                          <a:effectLst/>
                        </a:rPr>
                        <a:t>₺</a:t>
                      </a: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15746=663,28</a:t>
                      </a:r>
                      <a:r>
                        <a:rPr kumimoji="0" lang="tr-TR" sz="1000" b="1" i="0" u="none" strike="noStrike" kern="1200" cap="none" spc="0" normalizeH="0" baseline="0" noProof="0" dirty="0">
                          <a:ln>
                            <a:noFill/>
                          </a:ln>
                          <a:solidFill>
                            <a:srgbClr val="363636"/>
                          </a:solidFill>
                          <a:effectLst/>
                          <a:uLnTx/>
                          <a:uFillTx/>
                          <a:latin typeface="+mn-lt"/>
                          <a:ea typeface="+mn-ea"/>
                          <a:cs typeface="+mn-cs"/>
                        </a:rPr>
                        <a:t>₺</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3"/>
                  </a:ext>
                </a:extLst>
              </a:tr>
              <a:tr h="28715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u="none" strike="noStrike" dirty="0">
                          <a:effectLst/>
                        </a:rPr>
                        <a:t>30 GÜNLÜK </a:t>
                      </a:r>
                      <a:r>
                        <a:rPr lang="tr-TR" sz="1000" u="sng" strike="noStrike" dirty="0">
                          <a:effectLst/>
                        </a:rPr>
                        <a:t>ÜST SINIR </a:t>
                      </a:r>
                      <a:r>
                        <a:rPr lang="tr-TR" sz="1000" u="none" strike="noStrike" dirty="0">
                          <a:effectLst/>
                        </a:rPr>
                        <a:t>ÜZERİNDEN</a:t>
                      </a:r>
                      <a:r>
                        <a:rPr lang="tr-TR" sz="1000" u="none" strike="noStrike" baseline="0" dirty="0">
                          <a:effectLst/>
                        </a:rPr>
                        <a:t> YARARLANILACA</a:t>
                      </a:r>
                      <a:r>
                        <a:rPr lang="tr-TR" sz="1000" u="none" strike="noStrike" dirty="0">
                          <a:effectLst/>
                        </a:rPr>
                        <a:t>K TEŞVİK TUTARI </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05746=</a:t>
                      </a:r>
                      <a:r>
                        <a:rPr lang="tr-TR" sz="1000" b="1" u="none" strike="noStrike" kern="1200" noProof="0" dirty="0">
                          <a:solidFill>
                            <a:schemeClr val="dk1"/>
                          </a:solidFill>
                          <a:effectLst/>
                          <a:latin typeface="+mn-lt"/>
                          <a:ea typeface="+mn-ea"/>
                          <a:cs typeface="+mn-cs"/>
                        </a:rPr>
                        <a:t>2.426,63</a:t>
                      </a:r>
                      <a:r>
                        <a:rPr lang="tr-TR" sz="1000" b="1" u="none" strike="noStrike" kern="1200" dirty="0">
                          <a:solidFill>
                            <a:schemeClr val="dk1"/>
                          </a:solidFill>
                          <a:effectLst/>
                          <a:latin typeface="+mn-lt"/>
                          <a:ea typeface="+mn-ea"/>
                          <a:cs typeface="+mn-cs"/>
                        </a:rPr>
                        <a:t> +</a:t>
                      </a:r>
                      <a:r>
                        <a:rPr lang="tr-TR" sz="1000" b="1" dirty="0">
                          <a:solidFill>
                            <a:srgbClr val="363636"/>
                          </a:solidFill>
                          <a:effectLst/>
                        </a:rPr>
                        <a:t> 3.761,69 =6.188,32</a:t>
                      </a:r>
                      <a:r>
                        <a:rPr kumimoji="0" lang="tr-TR" sz="1000" b="1" i="0" u="none" strike="noStrike" kern="1200" cap="none" spc="0" normalizeH="0" baseline="0" noProof="0" dirty="0">
                          <a:ln>
                            <a:noFill/>
                          </a:ln>
                          <a:solidFill>
                            <a:srgbClr val="363636"/>
                          </a:solidFill>
                          <a:effectLst/>
                          <a:uLnTx/>
                          <a:uFillTx/>
                          <a:latin typeface="+mn-lt"/>
                          <a:ea typeface="+mn-ea"/>
                          <a:cs typeface="+mn-cs"/>
                        </a:rPr>
                        <a:t>₺</a:t>
                      </a:r>
                      <a:endParaRPr lang="tr-TR" sz="1000" b="1" u="none" strike="noStrike" kern="1200" dirty="0">
                        <a:solidFill>
                          <a:schemeClr val="dk1"/>
                        </a:solidFill>
                        <a:effectLst/>
                        <a:latin typeface="+mn-lt"/>
                        <a:ea typeface="+mn-ea"/>
                        <a:cs typeface="+mn-cs"/>
                      </a:endParaRPr>
                    </a:p>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15746=4.974,58 </a:t>
                      </a:r>
                      <a:r>
                        <a:rPr kumimoji="0" lang="tr-TR" sz="1000" b="1" i="0" u="none" strike="noStrike" kern="1200" cap="none" spc="0" normalizeH="0" baseline="0" noProof="0" dirty="0">
                          <a:ln>
                            <a:noFill/>
                          </a:ln>
                          <a:solidFill>
                            <a:srgbClr val="363636"/>
                          </a:solidFill>
                          <a:effectLst/>
                          <a:uLnTx/>
                          <a:uFillTx/>
                          <a:latin typeface="+mn-lt"/>
                          <a:ea typeface="+mn-ea"/>
                          <a:cs typeface="+mn-cs"/>
                        </a:rPr>
                        <a:t>₺</a:t>
                      </a:r>
                      <a:endParaRPr lang="tr-TR" sz="1000" b="1" u="none" strike="noStrike" kern="1200" dirty="0">
                        <a:solidFill>
                          <a:schemeClr val="dk1"/>
                        </a:solidFill>
                        <a:effectLst/>
                        <a:latin typeface="+mn-lt"/>
                        <a:ea typeface="+mn-ea"/>
                        <a:cs typeface="+mn-cs"/>
                      </a:endParaRPr>
                    </a:p>
                  </a:txBody>
                  <a:tcPr marL="79275" marR="8808" marT="8808" marB="0" anchor="ctr"/>
                </a:tc>
                <a:extLst>
                  <a:ext uri="{0D108BD9-81ED-4DB2-BD59-A6C34878D82A}">
                    <a16:rowId xmlns:a16="http://schemas.microsoft.com/office/drawing/2014/main" val="10014"/>
                  </a:ext>
                </a:extLst>
              </a:tr>
              <a:tr h="287154">
                <a:tc>
                  <a:txBody>
                    <a:bodyPr/>
                    <a:lstStyle/>
                    <a:p>
                      <a:pPr algn="l" fontAlgn="ctr"/>
                      <a:r>
                        <a:rPr lang="tr-TR" sz="1000" u="none" strike="noStrike" dirty="0">
                          <a:effectLst/>
                        </a:rPr>
                        <a:t>SÜRE SINIRI</a:t>
                      </a:r>
                      <a:endParaRPr lang="tr-TR" sz="10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000" b="1" u="none" strike="noStrike" kern="1200" dirty="0">
                          <a:solidFill>
                            <a:schemeClr val="dk1"/>
                          </a:solidFill>
                          <a:effectLst/>
                          <a:latin typeface="+mn-lt"/>
                          <a:ea typeface="+mn-ea"/>
                          <a:cs typeface="+mn-cs"/>
                        </a:rPr>
                        <a:t>31/12/2028</a:t>
                      </a: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CE5AB38B-5788-B688-76F2-7D1D0FD9017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93544" y="5414567"/>
            <a:ext cx="3400353" cy="1913802"/>
          </a:xfrm>
          <a:prstGeom prst="rect">
            <a:avLst/>
          </a:prstGeom>
        </p:spPr>
      </p:pic>
    </p:spTree>
    <p:extLst>
      <p:ext uri="{BB962C8B-B14F-4D97-AF65-F5344CB8AC3E}">
        <p14:creationId xmlns:p14="http://schemas.microsoft.com/office/powerpoint/2010/main" val="1462171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C081B35-66BE-A2FD-EEC9-AA33198F1FB9}"/>
              </a:ext>
            </a:extLst>
          </p:cNvPr>
          <p:cNvSpPr>
            <a:spLocks noGrp="1"/>
          </p:cNvSpPr>
          <p:nvPr>
            <p:ph type="ctrTitle"/>
          </p:nvPr>
        </p:nvSpPr>
        <p:spPr>
          <a:xfrm>
            <a:off x="1524000" y="1122363"/>
            <a:ext cx="9144000" cy="644293"/>
          </a:xfrm>
        </p:spPr>
        <p:txBody>
          <a:bodyPr>
            <a:normAutofit/>
          </a:bodyPr>
          <a:lstStyle/>
          <a:p>
            <a:r>
              <a:rPr kumimoji="0" lang="tr-TR" sz="3600" b="1" i="0" u="none" strike="noStrike" kern="1200" cap="none" spc="0" normalizeH="0" baseline="0" noProof="0" dirty="0">
                <a:ln>
                  <a:noFill/>
                </a:ln>
                <a:solidFill>
                  <a:srgbClr val="FF0000"/>
                </a:solidFill>
                <a:effectLst/>
                <a:uLnTx/>
                <a:uFillTx/>
                <a:latin typeface="Calibri Light" panose="020F0302020204030204"/>
                <a:ea typeface="+mj-ea"/>
                <a:cs typeface="+mj-cs"/>
              </a:rPr>
              <a:t>YASAL DÜZENLEMELER</a:t>
            </a:r>
            <a:endParaRPr lang="tr-TR" dirty="0"/>
          </a:p>
        </p:txBody>
      </p:sp>
      <p:sp>
        <p:nvSpPr>
          <p:cNvPr id="3" name="Alt Başlık 2">
            <a:extLst>
              <a:ext uri="{FF2B5EF4-FFF2-40B4-BE49-F238E27FC236}">
                <a16:creationId xmlns:a16="http://schemas.microsoft.com/office/drawing/2014/main" id="{FE2159C6-8D6C-B9AD-FDEA-FEB984D8BBBE}"/>
              </a:ext>
            </a:extLst>
          </p:cNvPr>
          <p:cNvSpPr>
            <a:spLocks noGrp="1"/>
          </p:cNvSpPr>
          <p:nvPr>
            <p:ph type="subTitle" idx="1"/>
          </p:nvPr>
        </p:nvSpPr>
        <p:spPr>
          <a:xfrm>
            <a:off x="1524000" y="1766655"/>
            <a:ext cx="9144000" cy="4128117"/>
          </a:xfrm>
        </p:spPr>
        <p:txBody>
          <a:bodyPr>
            <a:normAutofit fontScale="77500" lnSpcReduction="20000"/>
          </a:bodyPr>
          <a:lstStyle/>
          <a:p>
            <a:pPr algn="l">
              <a:spcAft>
                <a:spcPts val="0"/>
              </a:spcAft>
            </a:pPr>
            <a:r>
              <a:rPr lang="tr-TR" sz="2400" b="1" i="0" dirty="0">
                <a:solidFill>
                  <a:srgbClr val="000000"/>
                </a:solidFill>
                <a:effectLst/>
                <a:latin typeface="inherit"/>
              </a:rPr>
              <a:t>ARAŞTIRMA, GELİŞTİRME VE TASARIM FAALİYETLERİNİN DESTEKLENMESİNE İLİŞKİN UYGULAMA VE DENETİM YÖNETMELİĞİ Madde 11</a:t>
            </a:r>
            <a:endParaRPr lang="tr-TR" b="0" i="0" dirty="0">
              <a:solidFill>
                <a:srgbClr val="000000"/>
              </a:solidFill>
              <a:effectLst/>
              <a:latin typeface="Times New Roman" panose="02020603050405020304" pitchFamily="18" charset="0"/>
            </a:endParaRPr>
          </a:p>
          <a:p>
            <a:pPr algn="just">
              <a:spcAft>
                <a:spcPts val="0"/>
              </a:spcAft>
            </a:pPr>
            <a:r>
              <a:rPr lang="tr-TR" sz="1900" b="1" i="0" dirty="0">
                <a:solidFill>
                  <a:srgbClr val="000000"/>
                </a:solidFill>
                <a:effectLst/>
                <a:latin typeface="inherit"/>
              </a:rPr>
              <a:t>Sigorta primi desteği uygulaması</a:t>
            </a:r>
            <a:endParaRPr lang="tr-TR" sz="1900" b="0" i="0" dirty="0">
              <a:solidFill>
                <a:srgbClr val="000000"/>
              </a:solidFill>
              <a:effectLst/>
              <a:latin typeface="Times New Roman" panose="02020603050405020304" pitchFamily="18" charset="0"/>
            </a:endParaRPr>
          </a:p>
          <a:p>
            <a:pPr algn="just">
              <a:spcAft>
                <a:spcPts val="0"/>
              </a:spcAft>
            </a:pPr>
            <a:r>
              <a:rPr lang="tr-TR" sz="1600" b="1" i="0" dirty="0">
                <a:solidFill>
                  <a:srgbClr val="000000"/>
                </a:solidFill>
                <a:effectLst/>
                <a:latin typeface="inherit"/>
              </a:rPr>
              <a:t>MADDE 11 – </a:t>
            </a:r>
            <a:r>
              <a:rPr lang="tr-TR" b="0" i="0" dirty="0">
                <a:solidFill>
                  <a:srgbClr val="000000"/>
                </a:solidFill>
                <a:effectLst/>
                <a:latin typeface="Times New Roman" panose="02020603050405020304" pitchFamily="18" charset="0"/>
              </a:rPr>
              <a:t>(1) Kamu personeli hariç olmak üzere, teknoloji merkezi işletmelerinde, Ar-</a:t>
            </a:r>
            <a:r>
              <a:rPr lang="tr-TR" b="0" i="0" dirty="0" err="1">
                <a:solidFill>
                  <a:srgbClr val="000000"/>
                </a:solidFill>
                <a:effectLst/>
                <a:latin typeface="Times New Roman" panose="02020603050405020304" pitchFamily="18" charset="0"/>
              </a:rPr>
              <a:t>Ge</a:t>
            </a:r>
            <a:r>
              <a:rPr lang="tr-TR" b="0" i="0" dirty="0">
                <a:solidFill>
                  <a:srgbClr val="000000"/>
                </a:solidFill>
                <a:effectLst/>
                <a:latin typeface="Times New Roman" panose="02020603050405020304" pitchFamily="18" charset="0"/>
              </a:rPr>
              <a:t> merkezlerinde, kamu kurum ve kuruluşları ile kanunla kurulan veya teknoloji geliştirme projesi anlaşmaları kapsamında uluslararası kurumlardan ya da kamu kurum ve kuruluşlarından Ar-</a:t>
            </a:r>
            <a:r>
              <a:rPr lang="tr-TR" b="0" i="0" dirty="0" err="1">
                <a:solidFill>
                  <a:srgbClr val="000000"/>
                </a:solidFill>
                <a:effectLst/>
                <a:latin typeface="Times New Roman" panose="02020603050405020304" pitchFamily="18" charset="0"/>
              </a:rPr>
              <a:t>Ge</a:t>
            </a:r>
            <a:r>
              <a:rPr lang="tr-TR" b="0" i="0" dirty="0">
                <a:solidFill>
                  <a:srgbClr val="000000"/>
                </a:solidFill>
                <a:effectLst/>
                <a:latin typeface="Times New Roman" panose="02020603050405020304" pitchFamily="18" charset="0"/>
              </a:rPr>
              <a:t> projelerini desteklemek amacıyla fon veya kredi kullanan vakıflar tarafından veya uluslararası fonlarca desteklenen ya da TÜBİTAK tarafından yürütülen Ar-</a:t>
            </a:r>
            <a:r>
              <a:rPr lang="tr-TR" b="0" i="0" dirty="0" err="1">
                <a:solidFill>
                  <a:srgbClr val="000000"/>
                </a:solidFill>
                <a:effectLst/>
                <a:latin typeface="Times New Roman" panose="02020603050405020304" pitchFamily="18" charset="0"/>
              </a:rPr>
              <a:t>Ge</a:t>
            </a:r>
            <a:r>
              <a:rPr lang="tr-TR" b="0" i="0" dirty="0">
                <a:solidFill>
                  <a:srgbClr val="000000"/>
                </a:solidFill>
                <a:effectLst/>
                <a:latin typeface="Times New Roman" panose="02020603050405020304" pitchFamily="18" charset="0"/>
              </a:rPr>
              <a:t> ve yenilik projelerinde, rekabet öncesi işbirliği projelerinde ve </a:t>
            </a:r>
            <a:r>
              <a:rPr lang="tr-TR" b="0" i="0" dirty="0" err="1">
                <a:solidFill>
                  <a:srgbClr val="000000"/>
                </a:solidFill>
                <a:effectLst/>
                <a:latin typeface="Times New Roman" panose="02020603050405020304" pitchFamily="18" charset="0"/>
              </a:rPr>
              <a:t>teknogirişim</a:t>
            </a:r>
            <a:r>
              <a:rPr lang="tr-TR" b="0" i="0" dirty="0">
                <a:solidFill>
                  <a:srgbClr val="000000"/>
                </a:solidFill>
                <a:effectLst/>
                <a:latin typeface="Times New Roman" panose="02020603050405020304" pitchFamily="18" charset="0"/>
              </a:rPr>
              <a:t> sermaye desteklerinden yararlanan işletmelerde çalışan Ar-</a:t>
            </a:r>
            <a:r>
              <a:rPr lang="tr-TR" b="0" i="0" dirty="0" err="1">
                <a:solidFill>
                  <a:srgbClr val="000000"/>
                </a:solidFill>
                <a:effectLst/>
                <a:latin typeface="Times New Roman" panose="02020603050405020304" pitchFamily="18" charset="0"/>
              </a:rPr>
              <a:t>Ge</a:t>
            </a:r>
            <a:r>
              <a:rPr lang="tr-TR" b="0" i="0" dirty="0">
                <a:solidFill>
                  <a:srgbClr val="000000"/>
                </a:solidFill>
                <a:effectLst/>
                <a:latin typeface="Times New Roman" panose="02020603050405020304" pitchFamily="18" charset="0"/>
              </a:rPr>
              <a:t> personeli ile destek personelinin; Kanun kapsamında yukarıda sayılan kurum ve kuruluşlar tarafından desteklenen tasarım projelerinde ve tasarım merkezlerinde çalışan tasarım ve destek personelinin, </a:t>
            </a:r>
            <a:r>
              <a:rPr lang="tr-TR" b="0" i="0" dirty="0">
                <a:solidFill>
                  <a:srgbClr val="000000"/>
                </a:solidFill>
                <a:effectLst/>
                <a:highlight>
                  <a:srgbClr val="00FF00"/>
                </a:highlight>
                <a:latin typeface="Times New Roman" panose="02020603050405020304" pitchFamily="18" charset="0"/>
              </a:rPr>
              <a:t>Kanun kapsamındaki faaliyetleri karşılığında elde ettikleri ücretleri üzerinden hesaplanan sigorta primi işveren hissesinin yarısı</a:t>
            </a:r>
            <a:r>
              <a:rPr lang="tr-TR" b="0" i="0" dirty="0">
                <a:solidFill>
                  <a:srgbClr val="000000"/>
                </a:solidFill>
                <a:effectLst/>
                <a:latin typeface="Times New Roman" panose="02020603050405020304" pitchFamily="18" charset="0"/>
              </a:rPr>
              <a:t>; 4691 sayılı Kanununun geçici ikinci maddesi uyarınca ücreti gelir vergisinden istisna tutulmuş personelin gelir vergisi istisnasının uygulandığı sürece </a:t>
            </a:r>
            <a:r>
              <a:rPr lang="tr-TR" b="0" i="0" dirty="0">
                <a:solidFill>
                  <a:srgbClr val="000000"/>
                </a:solidFill>
                <a:effectLst/>
                <a:highlight>
                  <a:srgbClr val="00FF00"/>
                </a:highlight>
                <a:latin typeface="Times New Roman" panose="02020603050405020304" pitchFamily="18" charset="0"/>
              </a:rPr>
              <a:t>gelir vergisinden istisna tutulan ücretleri üzerinden hesaplanan sigorta primi işveren hissesinin yarısı</a:t>
            </a:r>
            <a:r>
              <a:rPr lang="tr-TR" b="0" i="0" dirty="0">
                <a:solidFill>
                  <a:srgbClr val="000000"/>
                </a:solidFill>
                <a:effectLst/>
                <a:latin typeface="Times New Roman" panose="02020603050405020304" pitchFamily="18" charset="0"/>
              </a:rPr>
              <a:t>, Maliye Bakanlığı bütçesine konulacak ödenekten karşılanır.</a:t>
            </a:r>
          </a:p>
          <a:p>
            <a:pPr algn="l"/>
            <a:endParaRPr lang="tr-TR" dirty="0"/>
          </a:p>
        </p:txBody>
      </p:sp>
      <p:pic>
        <p:nvPicPr>
          <p:cNvPr id="4" name="Resim 3">
            <a:extLst>
              <a:ext uri="{FF2B5EF4-FFF2-40B4-BE49-F238E27FC236}">
                <a16:creationId xmlns:a16="http://schemas.microsoft.com/office/drawing/2014/main" id="{AE5B0944-8637-7988-15D4-B53B361CAE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600542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251751"/>
            <a:ext cx="10515600" cy="4925212"/>
          </a:xfrm>
        </p:spPr>
        <p:txBody>
          <a:bodyPr>
            <a:normAutofit/>
          </a:bodyPr>
          <a:lstStyle/>
          <a:p>
            <a:r>
              <a:rPr lang="tr-TR" dirty="0"/>
              <a:t>Teknoloji merkezi işletmeleri</a:t>
            </a:r>
          </a:p>
          <a:p>
            <a:r>
              <a:rPr lang="tr-TR" dirty="0"/>
              <a:t>­</a:t>
            </a:r>
            <a:r>
              <a:rPr lang="tr-TR" dirty="0">
                <a:highlight>
                  <a:srgbClr val="00FF00"/>
                </a:highlight>
              </a:rPr>
              <a:t>Ar-­Ge merkezleri/Tasarım merkezleri</a:t>
            </a:r>
          </a:p>
          <a:p>
            <a:r>
              <a:rPr lang="tr-TR" dirty="0"/>
              <a:t>­Ar­-Ge ve  yenilik  projelerinde faaliyet göstermekle  birlikte, </a:t>
            </a:r>
            <a:r>
              <a:rPr lang="tr-TR" dirty="0" err="1"/>
              <a:t>sözkonusu</a:t>
            </a:r>
            <a:r>
              <a:rPr lang="tr-TR" dirty="0"/>
              <a:t> faaliyetleri kamu kurum ve kuruluşları ile kanunla kurulan vakıflar veya uluslararası fonlarca desteklenen işletmeler,</a:t>
            </a:r>
          </a:p>
          <a:p>
            <a:r>
              <a:rPr lang="tr-TR" dirty="0"/>
              <a:t>­ Ar-­Ge ve yenilik projeleri TÜBİTAK tarafından yürütülen işletmeler</a:t>
            </a:r>
          </a:p>
          <a:p>
            <a:r>
              <a:rPr lang="tr-TR" dirty="0"/>
              <a:t>­ Rekabet öncesi işbirliği projeleri bulunan işletmeler</a:t>
            </a:r>
          </a:p>
          <a:p>
            <a:r>
              <a:rPr lang="tr-TR" dirty="0"/>
              <a:t>­ </a:t>
            </a:r>
            <a:r>
              <a:rPr lang="tr-TR" dirty="0" err="1"/>
              <a:t>Teknogirişim</a:t>
            </a:r>
            <a:r>
              <a:rPr lang="tr-TR" dirty="0"/>
              <a:t> sermaye desteği alan işletmeler</a:t>
            </a:r>
          </a:p>
          <a:p>
            <a:r>
              <a:rPr lang="tr-TR" dirty="0"/>
              <a:t>­ </a:t>
            </a:r>
            <a:r>
              <a:rPr lang="tr-TR" dirty="0">
                <a:highlight>
                  <a:srgbClr val="00FF00"/>
                </a:highlight>
              </a:rPr>
              <a:t>4691 sayılı Teknoloji Geliştirme Bölgeleri Kanunu  kapsamında  ücreti gelir vergisinden istisna tutulan personel çalıştıran işletmeler</a:t>
            </a:r>
          </a:p>
          <a:p>
            <a:endParaRPr lang="tr-TR" b="1" dirty="0">
              <a:solidFill>
                <a:srgbClr val="FF0000"/>
              </a:solidFill>
            </a:endParaRPr>
          </a:p>
        </p:txBody>
      </p:sp>
      <p:sp>
        <p:nvSpPr>
          <p:cNvPr id="6" name="Unvan 1">
            <a:extLst>
              <a:ext uri="{FF2B5EF4-FFF2-40B4-BE49-F238E27FC236}">
                <a16:creationId xmlns:a16="http://schemas.microsoft.com/office/drawing/2014/main" id="{AA9A2C91-ED33-31F8-FCBF-A4E4115CC921}"/>
              </a:ext>
            </a:extLst>
          </p:cNvPr>
          <p:cNvSpPr>
            <a:spLocks noGrp="1"/>
          </p:cNvSpPr>
          <p:nvPr>
            <p:ph type="title"/>
          </p:nvPr>
        </p:nvSpPr>
        <p:spPr>
          <a:xfrm>
            <a:off x="838200" y="365125"/>
            <a:ext cx="10515600" cy="1325563"/>
          </a:xfrm>
        </p:spPr>
        <p:txBody>
          <a:bodyPr>
            <a:normAutofit/>
          </a:bodyPr>
          <a:lstStyle/>
          <a:p>
            <a:r>
              <a:rPr lang="tr-TR" b="1" dirty="0">
                <a:solidFill>
                  <a:srgbClr val="FF0000"/>
                </a:solidFill>
              </a:rPr>
              <a:t>TEŞVİKTEN YARARLANABİLECEK İŞLETMELER</a:t>
            </a:r>
            <a:br>
              <a:rPr lang="tr-TR" b="1" dirty="0">
                <a:solidFill>
                  <a:srgbClr val="FF0000"/>
                </a:solidFill>
              </a:rPr>
            </a:br>
            <a:endParaRPr lang="tr-TR" dirty="0"/>
          </a:p>
        </p:txBody>
      </p:sp>
      <p:pic>
        <p:nvPicPr>
          <p:cNvPr id="2" name="Resim 1">
            <a:extLst>
              <a:ext uri="{FF2B5EF4-FFF2-40B4-BE49-F238E27FC236}">
                <a16:creationId xmlns:a16="http://schemas.microsoft.com/office/drawing/2014/main" id="{9FA8E5CE-660D-3223-A5DA-353389E53F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614799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6"/>
            <a:ext cx="10515600" cy="851116"/>
          </a:xfrm>
        </p:spPr>
        <p:txBody>
          <a:bodyPr/>
          <a:lstStyle/>
          <a:p>
            <a:pPr algn="ctr"/>
            <a:r>
              <a:rPr lang="tr-TR" b="1" dirty="0">
                <a:solidFill>
                  <a:srgbClr val="FF0000"/>
                </a:solidFill>
              </a:rPr>
              <a:t>BAŞVURU İŞLEMLERİ</a:t>
            </a:r>
            <a:endParaRPr lang="tr-TR" dirty="0">
              <a:solidFill>
                <a:srgbClr val="FF0000"/>
              </a:solidFill>
            </a:endParaRPr>
          </a:p>
        </p:txBody>
      </p:sp>
      <p:sp>
        <p:nvSpPr>
          <p:cNvPr id="3" name="İçerik Yer Tutucusu 2"/>
          <p:cNvSpPr>
            <a:spLocks noGrp="1"/>
          </p:cNvSpPr>
          <p:nvPr>
            <p:ph idx="1"/>
          </p:nvPr>
        </p:nvSpPr>
        <p:spPr>
          <a:xfrm>
            <a:off x="868532" y="1497152"/>
            <a:ext cx="10515600" cy="4351338"/>
          </a:xfrm>
        </p:spPr>
        <p:txBody>
          <a:bodyPr>
            <a:normAutofit fontScale="70000" lnSpcReduction="20000"/>
          </a:bodyPr>
          <a:lstStyle/>
          <a:p>
            <a:r>
              <a:rPr lang="tr-TR" dirty="0"/>
              <a:t>­ Teknoloji merkezi işletmelerinin; </a:t>
            </a:r>
            <a:r>
              <a:rPr lang="tr-TR" b="1" u="sng" dirty="0"/>
              <a:t>TEKMER müdürlüğünden</a:t>
            </a:r>
            <a:r>
              <a:rPr lang="tr-TR" dirty="0"/>
              <a:t>,</a:t>
            </a:r>
          </a:p>
          <a:p>
            <a:r>
              <a:rPr lang="tr-TR" dirty="0"/>
              <a:t>­ Ar­- Ge ve  yenilik  projelerinde faaliyet göstermekle  birlikte, </a:t>
            </a:r>
            <a:r>
              <a:rPr lang="tr-TR" dirty="0" err="1"/>
              <a:t>sözkonusu</a:t>
            </a:r>
            <a:r>
              <a:rPr lang="tr-TR" dirty="0"/>
              <a:t> faaliyetleri kamu  kurum ve kuruluşları ile kanunla kurulan vakıflar tarafından desteklenen işletmelerin; </a:t>
            </a:r>
            <a:r>
              <a:rPr lang="tr-TR" b="1" u="sng" dirty="0"/>
              <a:t>desteği veren  kamu kurum veya kuruluşundan ya da kanunla kurulan vakıftan,</a:t>
            </a:r>
          </a:p>
          <a:p>
            <a:r>
              <a:rPr lang="tr-TR" dirty="0"/>
              <a:t>­ Ar-­Ge ve yenilik projeleri uluslararası fonlarca desteklenen ya da TÜBİTAK tarafından yürütülen işletmelerin; </a:t>
            </a:r>
            <a:r>
              <a:rPr lang="tr-TR" b="1" u="sng" dirty="0"/>
              <a:t>TÜBİTAK’tan</a:t>
            </a:r>
            <a:r>
              <a:rPr lang="tr-TR" dirty="0"/>
              <a:t>,</a:t>
            </a:r>
          </a:p>
          <a:p>
            <a:r>
              <a:rPr lang="tr-TR" dirty="0"/>
              <a:t>­ </a:t>
            </a:r>
            <a:r>
              <a:rPr lang="tr-TR" dirty="0">
                <a:highlight>
                  <a:srgbClr val="00FF00"/>
                </a:highlight>
              </a:rPr>
              <a:t>Ar­-</a:t>
            </a:r>
            <a:r>
              <a:rPr lang="tr-TR" dirty="0" err="1">
                <a:highlight>
                  <a:srgbClr val="00FF00"/>
                </a:highlight>
              </a:rPr>
              <a:t>Ge</a:t>
            </a:r>
            <a:r>
              <a:rPr lang="tr-TR" dirty="0">
                <a:highlight>
                  <a:srgbClr val="00FF00"/>
                </a:highlight>
              </a:rPr>
              <a:t> merkezlerinin, tasarım merkezlerinin ve rekabet öncesi işbirliği projeleri bulunan işletmelerin; </a:t>
            </a:r>
            <a:r>
              <a:rPr lang="tr-TR" b="1" u="sng" dirty="0">
                <a:highlight>
                  <a:srgbClr val="00FF00"/>
                </a:highlight>
              </a:rPr>
              <a:t>Sanayi ve Ticaret Bakanlığından,</a:t>
            </a:r>
          </a:p>
          <a:p>
            <a:r>
              <a:rPr lang="tr-TR" dirty="0"/>
              <a:t>­</a:t>
            </a:r>
            <a:r>
              <a:rPr lang="tr-TR" dirty="0" err="1"/>
              <a:t>Teknogirişim</a:t>
            </a:r>
            <a:r>
              <a:rPr lang="tr-TR" dirty="0"/>
              <a:t> sermaye  desteği alan işletmelerin;  </a:t>
            </a:r>
            <a:r>
              <a:rPr lang="tr-TR" b="1" u="sng" dirty="0"/>
              <a:t>merkezi yönetim kapsamındaki kamu  idarelerinden,</a:t>
            </a:r>
          </a:p>
          <a:p>
            <a:r>
              <a:rPr lang="tr-TR" dirty="0">
                <a:highlight>
                  <a:srgbClr val="00FF00"/>
                </a:highlight>
              </a:rPr>
              <a:t>4691 sayılı Teknoloji Geliştirme Bölgeleri Kanunu  kapsamında  ücreti gelir vergisinden istisna tutulan personel çalıştıran işletmelerin; </a:t>
            </a:r>
            <a:r>
              <a:rPr lang="tr-TR" b="1" i="0" u="sng" dirty="0">
                <a:solidFill>
                  <a:srgbClr val="000000"/>
                </a:solidFill>
                <a:effectLst/>
                <a:highlight>
                  <a:srgbClr val="00FF00"/>
                </a:highlight>
                <a:latin typeface="Times New Roman" panose="02020603050405020304" pitchFamily="18" charset="0"/>
              </a:rPr>
              <a:t>sigortalının bölgede fiilen çalışıp çalışmadığını denetlemekle yükümlü yönetici şirketten</a:t>
            </a:r>
            <a:r>
              <a:rPr lang="tr-TR" dirty="0">
                <a:highlight>
                  <a:srgbClr val="00FF00"/>
                </a:highlight>
              </a:rPr>
              <a:t>, </a:t>
            </a:r>
          </a:p>
          <a:p>
            <a:pPr marL="0" indent="0">
              <a:buNone/>
            </a:pPr>
            <a:r>
              <a:rPr lang="tr-TR" dirty="0"/>
              <a:t>alacakları belge  ile,  işyerinin  bağlı bulunduğu  Sosyal Güvenlik  Merkezine yazılı olarak müracaat etmeleri gerekir.</a:t>
            </a:r>
          </a:p>
          <a:p>
            <a:endParaRPr lang="tr-TR" dirty="0"/>
          </a:p>
        </p:txBody>
      </p:sp>
      <p:pic>
        <p:nvPicPr>
          <p:cNvPr id="4" name="Resim 3">
            <a:extLst>
              <a:ext uri="{FF2B5EF4-FFF2-40B4-BE49-F238E27FC236}">
                <a16:creationId xmlns:a16="http://schemas.microsoft.com/office/drawing/2014/main" id="{5D33E812-CE35-B4B1-53A9-3052C4AB357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060765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marL="228600" marR="0" lvl="0" indent="-228600" algn="ctr" defTabSz="914400" rtl="0" eaLnBrk="1" fontAlgn="auto" latinLnBrk="0" hangingPunct="1">
              <a:lnSpc>
                <a:spcPct val="90000"/>
              </a:lnSpc>
              <a:spcBef>
                <a:spcPts val="1000"/>
              </a:spcBef>
              <a:spcAft>
                <a:spcPts val="0"/>
              </a:spcAft>
              <a:tabLst/>
              <a:defRPr/>
            </a:pPr>
            <a:r>
              <a:rPr kumimoji="0" lang="tr-TR" sz="3200" b="1" i="0" u="none" strike="noStrike" kern="1200" cap="none" spc="0" normalizeH="0" baseline="0" noProof="0" dirty="0">
                <a:ln>
                  <a:noFill/>
                </a:ln>
                <a:solidFill>
                  <a:srgbClr val="FF0000"/>
                </a:solidFill>
                <a:effectLst/>
                <a:uLnTx/>
                <a:uFillTx/>
                <a:latin typeface="Calibri" panose="020F0502020204030204"/>
                <a:ea typeface="+mn-ea"/>
                <a:cs typeface="+mn-cs"/>
              </a:rPr>
              <a:t>TEŞVİKTEN YARARLANMA ŞARTLARI</a:t>
            </a:r>
            <a:br>
              <a:rPr kumimoji="0" lang="tr-TR" sz="2000" b="1" i="0" u="none" strike="noStrike" kern="1200" cap="none" spc="0" normalizeH="0" baseline="0" noProof="0" dirty="0">
                <a:ln>
                  <a:noFill/>
                </a:ln>
                <a:solidFill>
                  <a:srgbClr val="FF0000"/>
                </a:solidFill>
                <a:effectLst/>
                <a:uLnTx/>
                <a:uFillTx/>
                <a:latin typeface="Calibri" panose="020F0502020204030204"/>
                <a:ea typeface="+mn-ea"/>
                <a:cs typeface="+mn-cs"/>
              </a:rPr>
            </a:br>
            <a:endParaRPr lang="tr-TR" sz="3600" b="1" dirty="0">
              <a:solidFill>
                <a:srgbClr val="00B050"/>
              </a:solidFill>
            </a:endParaRPr>
          </a:p>
        </p:txBody>
      </p:sp>
      <p:sp>
        <p:nvSpPr>
          <p:cNvPr id="3" name="İçerik Yer Tutucusu 2"/>
          <p:cNvSpPr>
            <a:spLocks noGrp="1"/>
          </p:cNvSpPr>
          <p:nvPr>
            <p:ph idx="1"/>
          </p:nvPr>
        </p:nvSpPr>
        <p:spPr/>
        <p:txBody>
          <a:bodyPr>
            <a:normAutofit fontScale="77500" lnSpcReduction="20000"/>
          </a:bodyPr>
          <a:lstStyle/>
          <a:p>
            <a:r>
              <a:rPr lang="tr-TR" dirty="0"/>
              <a:t>İşyerinin, 5746 sayılı Kanun kapsamına giren bir işyeri olması veya 4691 sayılı Kanun kapsamında ücreti gelir vergisinden istisna personel çalıştırılması,</a:t>
            </a:r>
          </a:p>
          <a:p>
            <a:r>
              <a:rPr lang="tr-TR" dirty="0"/>
              <a:t>Sigortalının Ar-</a:t>
            </a:r>
            <a:r>
              <a:rPr lang="tr-TR" dirty="0" err="1"/>
              <a:t>Ge</a:t>
            </a:r>
            <a:r>
              <a:rPr lang="tr-TR" dirty="0"/>
              <a:t>/Tasarım Personeli veya Ar-Ge personel sayısının %10’u aşılmamak kaydıyla destek personeli veya 4691 sayılı Kanun kapsamında ücreti Gelir Vergisinden İstisna tutulmuş personel olması,</a:t>
            </a:r>
          </a:p>
          <a:p>
            <a:r>
              <a:rPr lang="tr-TR" dirty="0"/>
              <a:t>Ar-Ge ve tasarım merkezlerinde en az 10/15/30 tam zaman eşdeğer Ar-Ge personeli çalıştırılması</a:t>
            </a:r>
          </a:p>
          <a:p>
            <a:r>
              <a:rPr lang="tr-TR" dirty="0"/>
              <a:t>APHB’lerin yasal süresi içerisinde </a:t>
            </a:r>
            <a:r>
              <a:rPr lang="tr-TR" b="1" u="sng" dirty="0"/>
              <a:t>05746 sayılı kanun numarası seçilmek</a:t>
            </a:r>
            <a:r>
              <a:rPr lang="tr-TR" dirty="0"/>
              <a:t> suretiyle gönderilmesi,</a:t>
            </a:r>
          </a:p>
          <a:p>
            <a:r>
              <a:rPr lang="tr-TR" dirty="0"/>
              <a:t>İşverenin Türkiye genelinde ödeme süresi geçmiş prim, işsizlik sigortası primi, idari para cezası ile bunlara ilişkin gecikme cezası ve gecikme zammı borcu ile işverenin gerçek kişi olması halinde ayrıca 5510 sayılı Kanunun 4/1-b kapsamındaki borçları toplamının brüt asgari ücretten fazla olmaması veya yapılandırılmış ya da taksitlendirilmiş olması,</a:t>
            </a:r>
          </a:p>
          <a:p>
            <a:r>
              <a:rPr lang="tr-TR" dirty="0"/>
              <a:t>Sigortalının fiilen çalışması,</a:t>
            </a:r>
          </a:p>
          <a:p>
            <a:endParaRPr lang="tr-TR" dirty="0"/>
          </a:p>
          <a:p>
            <a:endParaRPr lang="tr-TR" dirty="0"/>
          </a:p>
          <a:p>
            <a:endParaRPr lang="tr-TR" dirty="0"/>
          </a:p>
          <a:p>
            <a:endParaRPr lang="tr-TR" dirty="0"/>
          </a:p>
          <a:p>
            <a:endParaRPr lang="tr-TR" dirty="0"/>
          </a:p>
          <a:p>
            <a:endParaRPr lang="tr-TR" dirty="0"/>
          </a:p>
        </p:txBody>
      </p:sp>
      <p:pic>
        <p:nvPicPr>
          <p:cNvPr id="4" name="Resim 3">
            <a:extLst>
              <a:ext uri="{FF2B5EF4-FFF2-40B4-BE49-F238E27FC236}">
                <a16:creationId xmlns:a16="http://schemas.microsoft.com/office/drawing/2014/main" id="{7908A2F0-E1BD-7991-ABDF-F9DC75DA87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525098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5B986EA-958D-C27F-9480-6A1C0EC45B03}"/>
              </a:ext>
            </a:extLst>
          </p:cNvPr>
          <p:cNvSpPr>
            <a:spLocks noGrp="1"/>
          </p:cNvSpPr>
          <p:nvPr>
            <p:ph type="title"/>
          </p:nvPr>
        </p:nvSpPr>
        <p:spPr/>
        <p:txBody>
          <a:bodyPr/>
          <a:lstStyle/>
          <a:p>
            <a:r>
              <a:rPr lang="tr-TR" b="1" dirty="0">
                <a:solidFill>
                  <a:srgbClr val="FF0000"/>
                </a:solidFill>
              </a:rPr>
              <a:t>TEŞVİKTEN YARARLANILACAK DESTEK PERSONELİN HESAPLANMASI</a:t>
            </a:r>
          </a:p>
        </p:txBody>
      </p:sp>
      <p:sp>
        <p:nvSpPr>
          <p:cNvPr id="3" name="İçerik Yer Tutucusu 2">
            <a:extLst>
              <a:ext uri="{FF2B5EF4-FFF2-40B4-BE49-F238E27FC236}">
                <a16:creationId xmlns:a16="http://schemas.microsoft.com/office/drawing/2014/main" id="{A9EF2BFF-2B37-9002-DFA0-69D6B25642D7}"/>
              </a:ext>
            </a:extLst>
          </p:cNvPr>
          <p:cNvSpPr>
            <a:spLocks noGrp="1"/>
          </p:cNvSpPr>
          <p:nvPr>
            <p:ph idx="1"/>
          </p:nvPr>
        </p:nvSpPr>
        <p:spPr/>
        <p:txBody>
          <a:bodyPr>
            <a:normAutofit fontScale="92500"/>
          </a:bodyPr>
          <a:lstStyle/>
          <a:p>
            <a:r>
              <a:rPr lang="tr-TR" b="1" dirty="0"/>
              <a:t>Destek personeli: </a:t>
            </a:r>
            <a:r>
              <a:rPr lang="tr-TR" dirty="0"/>
              <a:t>Ar-</a:t>
            </a:r>
            <a:r>
              <a:rPr lang="tr-TR" dirty="0" err="1"/>
              <a:t>Ge</a:t>
            </a:r>
            <a:r>
              <a:rPr lang="tr-TR" dirty="0"/>
              <a:t> ve yenilik veya tasarım faaliyetlerine katılan veya bu faaliyetlerle doğrudan ilişkili yönetici, teknik eleman, laborant, sekreter, işçi ve benzeri personeli ifade eder. Yönetmelik madde 4/g</a:t>
            </a:r>
          </a:p>
          <a:p>
            <a:r>
              <a:rPr lang="tr-TR" b="0" i="0" dirty="0">
                <a:solidFill>
                  <a:srgbClr val="000000"/>
                </a:solidFill>
                <a:effectLst/>
                <a:latin typeface="Times New Roman" panose="02020603050405020304" pitchFamily="18" charset="0"/>
              </a:rPr>
              <a:t>Sigorta primi işveren hissesi desteğinden yararlanacak olan destek personelinin tam zaman eşdeğer sayısı toplam </a:t>
            </a:r>
            <a:r>
              <a:rPr lang="tr-TR" b="0" i="0" dirty="0">
                <a:solidFill>
                  <a:srgbClr val="000000"/>
                </a:solidFill>
                <a:effectLst/>
                <a:highlight>
                  <a:srgbClr val="FFFF00"/>
                </a:highlight>
                <a:latin typeface="Times New Roman" panose="02020603050405020304" pitchFamily="18" charset="0"/>
              </a:rPr>
              <a:t>tam zaman eşdeğer Ar-</a:t>
            </a:r>
            <a:r>
              <a:rPr lang="tr-TR" b="0" i="0" dirty="0" err="1">
                <a:solidFill>
                  <a:srgbClr val="000000"/>
                </a:solidFill>
                <a:effectLst/>
                <a:highlight>
                  <a:srgbClr val="FFFF00"/>
                </a:highlight>
                <a:latin typeface="Times New Roman" panose="02020603050405020304" pitchFamily="18" charset="0"/>
              </a:rPr>
              <a:t>Ge</a:t>
            </a:r>
            <a:r>
              <a:rPr lang="tr-TR" b="0" i="0" dirty="0">
                <a:solidFill>
                  <a:srgbClr val="000000"/>
                </a:solidFill>
                <a:effectLst/>
                <a:highlight>
                  <a:srgbClr val="FFFF00"/>
                </a:highlight>
                <a:latin typeface="Times New Roman" panose="02020603050405020304" pitchFamily="18" charset="0"/>
              </a:rPr>
              <a:t> veya tasarım personeli sayısının yüzde onunu aşamaz</a:t>
            </a:r>
            <a:r>
              <a:rPr lang="tr-TR" b="0" i="0" dirty="0">
                <a:solidFill>
                  <a:srgbClr val="000000"/>
                </a:solidFill>
                <a:effectLst/>
                <a:latin typeface="Times New Roman" panose="02020603050405020304" pitchFamily="18" charset="0"/>
              </a:rPr>
              <a:t>. </a:t>
            </a:r>
            <a:r>
              <a:rPr lang="tr-TR" i="0" u="sng" dirty="0">
                <a:solidFill>
                  <a:srgbClr val="000000"/>
                </a:solidFill>
                <a:effectLst/>
                <a:highlight>
                  <a:srgbClr val="00FF00"/>
                </a:highlight>
                <a:latin typeface="Times New Roman" panose="02020603050405020304" pitchFamily="18" charset="0"/>
              </a:rPr>
              <a:t>Küsuratlı sayılar tama iblağ edilir.</a:t>
            </a:r>
            <a:r>
              <a:rPr lang="tr-TR" b="1" i="0" dirty="0">
                <a:solidFill>
                  <a:srgbClr val="000000"/>
                </a:solidFill>
                <a:effectLst/>
                <a:highlight>
                  <a:srgbClr val="00FF00"/>
                </a:highlight>
                <a:latin typeface="Times New Roman" panose="02020603050405020304" pitchFamily="18" charset="0"/>
              </a:rPr>
              <a:t> </a:t>
            </a:r>
            <a:r>
              <a:rPr lang="tr-TR" b="0" i="0" dirty="0">
                <a:solidFill>
                  <a:srgbClr val="000000"/>
                </a:solidFill>
                <a:effectLst/>
                <a:latin typeface="Times New Roman" panose="02020603050405020304" pitchFamily="18" charset="0"/>
              </a:rPr>
              <a:t>Destek personelinin toplam tam zaman eşdeğer Ar-</a:t>
            </a:r>
            <a:r>
              <a:rPr lang="tr-TR" b="0" i="0" dirty="0" err="1">
                <a:solidFill>
                  <a:srgbClr val="000000"/>
                </a:solidFill>
                <a:effectLst/>
                <a:latin typeface="Times New Roman" panose="02020603050405020304" pitchFamily="18" charset="0"/>
              </a:rPr>
              <a:t>Ge</a:t>
            </a:r>
            <a:r>
              <a:rPr lang="tr-TR" b="0" i="0" dirty="0">
                <a:solidFill>
                  <a:srgbClr val="000000"/>
                </a:solidFill>
                <a:effectLst/>
                <a:latin typeface="Times New Roman" panose="02020603050405020304" pitchFamily="18" charset="0"/>
              </a:rPr>
              <a:t> veya tasarım personeli sayısının </a:t>
            </a:r>
            <a:r>
              <a:rPr lang="tr-TR" b="0" i="0" u="sng" dirty="0">
                <a:solidFill>
                  <a:srgbClr val="000000"/>
                </a:solidFill>
                <a:effectLst/>
                <a:highlight>
                  <a:srgbClr val="00FF00"/>
                </a:highlight>
                <a:latin typeface="Times New Roman" panose="02020603050405020304" pitchFamily="18" charset="0"/>
              </a:rPr>
              <a:t>yüzde onunu aşması hâlinde, brüt ücreti en az olan destek personelinin ücretinden başlamak üzere sigorta primi işveren hissesi teşviki uygulanır. </a:t>
            </a:r>
            <a:r>
              <a:rPr lang="tr-TR" b="0" i="0" dirty="0">
                <a:solidFill>
                  <a:srgbClr val="000000"/>
                </a:solidFill>
                <a:effectLst/>
                <a:latin typeface="Times New Roman" panose="02020603050405020304" pitchFamily="18" charset="0"/>
              </a:rPr>
              <a:t>Brüt ücretlerin aynı olması hâlinde, sigorta primi işveren hissesi teşviki uygulanacak destek personeli işverence belirlenir.</a:t>
            </a:r>
            <a:endParaRPr lang="tr-TR" dirty="0"/>
          </a:p>
        </p:txBody>
      </p:sp>
      <p:pic>
        <p:nvPicPr>
          <p:cNvPr id="4" name="Resim 3">
            <a:extLst>
              <a:ext uri="{FF2B5EF4-FFF2-40B4-BE49-F238E27FC236}">
                <a16:creationId xmlns:a16="http://schemas.microsoft.com/office/drawing/2014/main" id="{05A773A0-17BD-F8C0-C27F-F7227AC30B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950097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marR="0" lvl="0" algn="ctr" defTabSz="914400" rtl="0" eaLnBrk="1" fontAlgn="auto" latinLnBrk="0" hangingPunct="1">
              <a:lnSpc>
                <a:spcPct val="90000"/>
              </a:lnSpc>
              <a:spcBef>
                <a:spcPts val="1000"/>
              </a:spcBef>
              <a:spcAft>
                <a:spcPts val="0"/>
              </a:spcAft>
              <a:buClrTx/>
              <a:buSzTx/>
              <a:tabLst/>
              <a:defRPr/>
            </a:pPr>
            <a:r>
              <a:rPr kumimoji="0" lang="tr-TR" sz="2800" b="1" i="0" u="none" strike="noStrike" kern="1200" cap="none" spc="0" normalizeH="0" baseline="0" noProof="0" dirty="0">
                <a:ln>
                  <a:noFill/>
                </a:ln>
                <a:solidFill>
                  <a:srgbClr val="FF0000"/>
                </a:solidFill>
                <a:effectLst/>
                <a:uLnTx/>
                <a:uFillTx/>
                <a:latin typeface="Calibri" panose="020F0502020204030204"/>
                <a:ea typeface="+mn-ea"/>
                <a:cs typeface="+mn-cs"/>
              </a:rPr>
              <a:t>TEŞVİKTEN YARARLANAMAYACAK OLANLAR</a:t>
            </a:r>
          </a:p>
        </p:txBody>
      </p:sp>
      <p:sp>
        <p:nvSpPr>
          <p:cNvPr id="3" name="İçerik Yer Tutucusu 2"/>
          <p:cNvSpPr>
            <a:spLocks noGrp="1"/>
          </p:cNvSpPr>
          <p:nvPr>
            <p:ph idx="1"/>
          </p:nvPr>
        </p:nvSpPr>
        <p:spPr/>
        <p:txBody>
          <a:bodyPr/>
          <a:lstStyle/>
          <a:p>
            <a:r>
              <a:rPr lang="tr-TR" dirty="0"/>
              <a:t>Özel bina inşaatı işyerleri teşvikten faydalanamaz.</a:t>
            </a:r>
          </a:p>
          <a:p>
            <a:r>
              <a:rPr lang="tr-TR" dirty="0"/>
              <a:t>Alt işverenler teşvikten faydalanamaz.</a:t>
            </a:r>
          </a:p>
          <a:p>
            <a:r>
              <a:rPr lang="tr-TR" dirty="0"/>
              <a:t>Sosyal güvenlik destek primine tabi çalışanlar teşvikten faydalanamaz.</a:t>
            </a:r>
          </a:p>
          <a:p>
            <a:r>
              <a:rPr lang="tr-TR" dirty="0"/>
              <a:t>Sigortalılara ödenen prim-ikramiye niteliğindeki ödemelerden dolayı teşvikten yararlanılamaz.</a:t>
            </a:r>
          </a:p>
          <a:p>
            <a:r>
              <a:rPr lang="tr-TR" dirty="0"/>
              <a:t>Sigortalılara Ar-Ge ve yenilik faaliyetleri kapsamındaki çalışmaları dışında elde ettikleri ücretlerinden dolayı teşvikten yararlanılamaz.</a:t>
            </a:r>
          </a:p>
        </p:txBody>
      </p:sp>
      <p:pic>
        <p:nvPicPr>
          <p:cNvPr id="4" name="Resim 3">
            <a:extLst>
              <a:ext uri="{FF2B5EF4-FFF2-40B4-BE49-F238E27FC236}">
                <a16:creationId xmlns:a16="http://schemas.microsoft.com/office/drawing/2014/main" id="{8AFE64A4-04EB-5DFB-6E93-7228216A41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104468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tr-TR" sz="2800" b="1" i="0" u="none" strike="noStrike" kern="1200" cap="none" spc="0" normalizeH="0" baseline="0" noProof="0" dirty="0">
                <a:ln>
                  <a:noFill/>
                </a:ln>
                <a:solidFill>
                  <a:srgbClr val="FF0000"/>
                </a:solidFill>
                <a:effectLst/>
                <a:uLnTx/>
                <a:uFillTx/>
                <a:latin typeface="Calibri" panose="020F0502020204030204"/>
                <a:ea typeface="+mn-ea"/>
                <a:cs typeface="+mn-cs"/>
              </a:rPr>
              <a:t>ÜCRET VE ÜCRET DIŞI ÖDEMELER NASIL BİLDİRİLİR?</a:t>
            </a:r>
          </a:p>
        </p:txBody>
      </p:sp>
      <p:sp>
        <p:nvSpPr>
          <p:cNvPr id="3" name="İçerik Yer Tutucusu 2"/>
          <p:cNvSpPr>
            <a:spLocks noGrp="1"/>
          </p:cNvSpPr>
          <p:nvPr>
            <p:ph idx="1"/>
          </p:nvPr>
        </p:nvSpPr>
        <p:spPr/>
        <p:txBody>
          <a:bodyPr/>
          <a:lstStyle/>
          <a:p>
            <a:pPr marL="0" indent="0">
              <a:buNone/>
            </a:pPr>
            <a:r>
              <a:rPr lang="tr-TR" dirty="0"/>
              <a:t>5746 sayılı Kanun kapsamına giren sigortalıların,</a:t>
            </a:r>
          </a:p>
          <a:p>
            <a:pPr marL="0" indent="0">
              <a:buNone/>
            </a:pPr>
            <a:r>
              <a:rPr lang="tr-TR" dirty="0"/>
              <a:t>-Ar-Ge ve yenilik faaliyetleri </a:t>
            </a:r>
            <a:r>
              <a:rPr lang="tr-TR" b="1" u="sng" dirty="0"/>
              <a:t>kapsamındaki çalışmaları </a:t>
            </a:r>
            <a:r>
              <a:rPr lang="tr-TR" dirty="0"/>
              <a:t>nedeniyle elde ettikleri ücretleri 05746 sayılı Kanun numaralı</a:t>
            </a:r>
          </a:p>
          <a:p>
            <a:pPr marL="0" indent="0">
              <a:buNone/>
            </a:pPr>
            <a:r>
              <a:rPr lang="tr-TR" dirty="0"/>
              <a:t>-</a:t>
            </a:r>
            <a:r>
              <a:rPr lang="tr-TR" b="1" u="sng" dirty="0"/>
              <a:t>Ar-Ge ve yenilik faaliyetleri dışındaki çalışmaları </a:t>
            </a:r>
            <a:r>
              <a:rPr lang="tr-TR" dirty="0"/>
              <a:t>nedeniyle elde ettikleri ücretleri ile prim ikramiye niteliğindeki </a:t>
            </a:r>
            <a:r>
              <a:rPr lang="tr-TR" b="1" u="sng" dirty="0"/>
              <a:t>ücret dışı ödemeleri </a:t>
            </a:r>
            <a:r>
              <a:rPr lang="tr-TR" dirty="0"/>
              <a:t>05510/06111/14857 kanun numaralı</a:t>
            </a:r>
          </a:p>
          <a:p>
            <a:pPr marL="0" indent="0">
              <a:buNone/>
            </a:pPr>
            <a:r>
              <a:rPr lang="tr-TR" dirty="0"/>
              <a:t>Muhtasar ve prim hizmet beyannamesi  ile bildirilir.</a:t>
            </a:r>
          </a:p>
        </p:txBody>
      </p:sp>
      <p:pic>
        <p:nvPicPr>
          <p:cNvPr id="4" name="Resim 3">
            <a:extLst>
              <a:ext uri="{FF2B5EF4-FFF2-40B4-BE49-F238E27FC236}">
                <a16:creationId xmlns:a16="http://schemas.microsoft.com/office/drawing/2014/main" id="{A6106F4D-F015-0762-C157-99F87B624A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218970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A91C3B7-6332-92B1-65D9-245A8C8CB3AC}"/>
              </a:ext>
            </a:extLst>
          </p:cNvPr>
          <p:cNvSpPr>
            <a:spLocks noGrp="1"/>
          </p:cNvSpPr>
          <p:nvPr>
            <p:ph type="title"/>
          </p:nvPr>
        </p:nvSpPr>
        <p:spPr/>
        <p:txBody>
          <a:bodyPr/>
          <a:lstStyle/>
          <a:p>
            <a:r>
              <a:rPr lang="tr-TR" b="1" dirty="0">
                <a:solidFill>
                  <a:srgbClr val="FF0000"/>
                </a:solidFill>
              </a:rPr>
              <a:t>05746 PRİM TEŞVİKİ HESAPLAMA</a:t>
            </a:r>
          </a:p>
        </p:txBody>
      </p:sp>
      <p:sp>
        <p:nvSpPr>
          <p:cNvPr id="3" name="İçerik Yer Tutucusu 2">
            <a:extLst>
              <a:ext uri="{FF2B5EF4-FFF2-40B4-BE49-F238E27FC236}">
                <a16:creationId xmlns:a16="http://schemas.microsoft.com/office/drawing/2014/main" id="{79872CBD-A85F-D374-3CE1-29A5EF98A26F}"/>
              </a:ext>
            </a:extLst>
          </p:cNvPr>
          <p:cNvSpPr>
            <a:spLocks noGrp="1"/>
          </p:cNvSpPr>
          <p:nvPr>
            <p:ph idx="1"/>
          </p:nvPr>
        </p:nvSpPr>
        <p:spPr/>
        <p:txBody>
          <a:bodyPr/>
          <a:lstStyle/>
          <a:p>
            <a:r>
              <a:rPr lang="tr-TR" b="1" dirty="0"/>
              <a:t>Örnek- </a:t>
            </a:r>
            <a:r>
              <a:rPr lang="tr-TR" dirty="0"/>
              <a:t>Brüt ücreti 12.000,00 TL olan bir Ar-</a:t>
            </a:r>
            <a:r>
              <a:rPr lang="tr-TR" dirty="0" err="1"/>
              <a:t>Ge</a:t>
            </a:r>
            <a:r>
              <a:rPr lang="tr-TR" dirty="0"/>
              <a:t> personeline 2022/Eylül ayında brüt 3.000,00 TL prim ödendiği düşünüldüğünde,</a:t>
            </a:r>
          </a:p>
          <a:p>
            <a:pPr marL="0" indent="0">
              <a:buNone/>
            </a:pPr>
            <a:r>
              <a:rPr lang="tr-TR" dirty="0"/>
              <a:t>-Brüt 12.000,00 TL ücreti 05746 kanun numarası ile</a:t>
            </a:r>
          </a:p>
          <a:p>
            <a:pPr marL="0" indent="0">
              <a:buNone/>
            </a:pPr>
            <a:r>
              <a:rPr lang="tr-TR" dirty="0"/>
              <a:t>-Brüt 3.000,00 TL primi 05510/14857/06111</a:t>
            </a:r>
          </a:p>
          <a:p>
            <a:pPr marL="0" indent="0">
              <a:buNone/>
            </a:pPr>
            <a:r>
              <a:rPr lang="tr-TR" dirty="0"/>
              <a:t>Kanun numarası ile bildirilecektir.</a:t>
            </a:r>
          </a:p>
          <a:p>
            <a:pPr marL="0" indent="0">
              <a:buNone/>
            </a:pPr>
            <a:r>
              <a:rPr lang="tr-TR" dirty="0"/>
              <a:t>17103 kanun numarası seçilen sigortalı için aynı ayda farklı kanun numarası ile bildirim yapılamaz.</a:t>
            </a:r>
          </a:p>
        </p:txBody>
      </p:sp>
      <p:pic>
        <p:nvPicPr>
          <p:cNvPr id="4" name="Resim 3">
            <a:extLst>
              <a:ext uri="{FF2B5EF4-FFF2-40B4-BE49-F238E27FC236}">
                <a16:creationId xmlns:a16="http://schemas.microsoft.com/office/drawing/2014/main" id="{A609E10A-C995-3203-2609-1D87F9AB0F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518842256"/>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8520</TotalTime>
  <Words>1681</Words>
  <Application>Microsoft Office PowerPoint</Application>
  <PresentationFormat>Geniş ekran</PresentationFormat>
  <Paragraphs>165</Paragraphs>
  <Slides>18</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18</vt:i4>
      </vt:variant>
    </vt:vector>
  </HeadingPairs>
  <TitlesOfParts>
    <vt:vector size="24" baseType="lpstr">
      <vt:lpstr>Arial</vt:lpstr>
      <vt:lpstr>Calibri</vt:lpstr>
      <vt:lpstr>Calibri Light</vt:lpstr>
      <vt:lpstr>inherit</vt:lpstr>
      <vt:lpstr>Times New Roman</vt:lpstr>
      <vt:lpstr>Office Teması</vt:lpstr>
      <vt:lpstr>YASAL DÜZENLEMELER</vt:lpstr>
      <vt:lpstr>YASAL DÜZENLEMELER</vt:lpstr>
      <vt:lpstr>TEŞVİKTEN YARARLANABİLECEK İŞLETMELER </vt:lpstr>
      <vt:lpstr>BAŞVURU İŞLEMLERİ</vt:lpstr>
      <vt:lpstr>TEŞVİKTEN YARARLANMA ŞARTLARI </vt:lpstr>
      <vt:lpstr>TEŞVİKTEN YARARLANILACAK DESTEK PERSONELİN HESAPLANMASI</vt:lpstr>
      <vt:lpstr>TEŞVİKTEN YARARLANAMAYACAK OLANLAR</vt:lpstr>
      <vt:lpstr>ÜCRET VE ÜCRET DIŞI ÖDEMELER NASIL BİLDİRİLİR?</vt:lpstr>
      <vt:lpstr>05746 PRİM TEŞVİKİ HESAPLAMA</vt:lpstr>
      <vt:lpstr>05746/15746 SAYILI KANUNLARLA İLGİLİ AYIRIM</vt:lpstr>
      <vt:lpstr>4734 SAYILI KANUNDAN İSTİSNA OLAN İŞLER</vt:lpstr>
      <vt:lpstr>AR-GE TASARIM TEŞVİKİ (05746-15746)</vt:lpstr>
      <vt:lpstr>05746 PRİM TEŞVİKİ HESAPLAMA</vt:lpstr>
      <vt:lpstr>15746 PRİM TEŞVİKİ HESAPLAMA</vt:lpstr>
      <vt:lpstr>AR-GE TASARIM TEŞVİKİ (05746-15746)</vt:lpstr>
      <vt:lpstr>AR-GE/TASARIM TEŞVİKİ (05746)</vt:lpstr>
      <vt:lpstr>AR-GE/TASARIM TEŞVİKİ (17546)</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348</cp:revision>
  <dcterms:created xsi:type="dcterms:W3CDTF">2020-03-17T08:40:25Z</dcterms:created>
  <dcterms:modified xsi:type="dcterms:W3CDTF">2022-11-28T17:23:19Z</dcterms:modified>
</cp:coreProperties>
</file>