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21" r:id="rId2"/>
    <p:sldId id="306" r:id="rId3"/>
    <p:sldId id="307" r:id="rId4"/>
    <p:sldId id="309" r:id="rId5"/>
    <p:sldId id="410" r:id="rId6"/>
    <p:sldId id="310" r:id="rId7"/>
    <p:sldId id="308" r:id="rId8"/>
    <p:sldId id="420" r:id="rId9"/>
    <p:sldId id="311" r:id="rId10"/>
    <p:sldId id="419" r:id="rId1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96" d="100"/>
          <a:sy n="96" d="100"/>
        </p:scale>
        <p:origin x="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29.11.2022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29.11.2022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29.11.2022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29.11.2022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destekal.gov.tr/dokumanlar/2008-77.pdf" TargetMode="External"/><Relationship Id="rId2" Type="http://schemas.openxmlformats.org/officeDocument/2006/relationships/hyperlink" Target="http://www.mevzuat.gov.tr/MevzuatMetin/1.5.4857.pdf#page=18"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ENGELLİ TEŞVİKİ (14857)</a:t>
            </a:r>
          </a:p>
        </p:txBody>
      </p:sp>
      <p:sp>
        <p:nvSpPr>
          <p:cNvPr id="3" name="İçerik Yer Tutucusu 2"/>
          <p:cNvSpPr>
            <a:spLocks noGrp="1"/>
          </p:cNvSpPr>
          <p:nvPr>
            <p:ph idx="1"/>
          </p:nvPr>
        </p:nvSpPr>
        <p:spPr/>
        <p:txBody>
          <a:bodyPr>
            <a:normAutofit/>
          </a:bodyPr>
          <a:lstStyle/>
          <a:p>
            <a:r>
              <a:rPr lang="tr-TR" i="1" dirty="0"/>
              <a:t>«…engelli sigortalıların, aynı Kanunun 72 </a:t>
            </a:r>
            <a:r>
              <a:rPr lang="tr-TR" i="1" dirty="0" err="1"/>
              <a:t>nci</a:t>
            </a:r>
            <a:r>
              <a:rPr lang="tr-TR" i="1" dirty="0"/>
              <a:t> ve 73 üncü maddelerinde sayılan ve 78 inci maddesiyle belirlenen </a:t>
            </a:r>
            <a:r>
              <a:rPr lang="tr-TR" i="1" dirty="0">
                <a:highlight>
                  <a:srgbClr val="FFFF00"/>
                </a:highlight>
              </a:rPr>
              <a:t>prime esas kazanç alt sınırı üzerinden hesaplanan sigorta primine ait işveren hisselerinin tamamı</a:t>
            </a:r>
            <a:r>
              <a:rPr lang="tr-TR" i="1" dirty="0"/>
              <a:t>, kontenjan fazlası engelli çalıştıran, yükümlü olmadıkları halde engelli çalıştıran işverenlerin bu şekilde çalıştırdıkları her bir engelli için prime esas kazanç alt sınırı üzerinden hesaplanan sigorta primine ait işveren hisselerinin tamamı Hazinece karşılanır.</a:t>
            </a:r>
            <a:r>
              <a:rPr lang="tr-TR" dirty="0"/>
              <a:t>» </a:t>
            </a:r>
          </a:p>
          <a:p>
            <a:r>
              <a:rPr lang="tr-TR" dirty="0"/>
              <a:t>4857/30-altıncı fıkra</a:t>
            </a:r>
          </a:p>
        </p:txBody>
      </p:sp>
      <p:pic>
        <p:nvPicPr>
          <p:cNvPr id="5" name="Resim 4">
            <a:extLst>
              <a:ext uri="{FF2B5EF4-FFF2-40B4-BE49-F238E27FC236}">
                <a16:creationId xmlns:a16="http://schemas.microsoft.com/office/drawing/2014/main" id="{084DA6A2-28E5-135D-3513-F47C40DE6E5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243685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a:t>       SİGORTA PRİM TEŞVİKLERİ 05510</a:t>
            </a:r>
            <a:br>
              <a:rPr lang="tr-TR" dirty="0"/>
            </a:b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1837119845"/>
              </p:ext>
            </p:extLst>
          </p:nvPr>
        </p:nvGraphicFramePr>
        <p:xfrm>
          <a:off x="1317336" y="1104819"/>
          <a:ext cx="8852160" cy="4926872"/>
        </p:xfrm>
        <a:graphic>
          <a:graphicData uri="http://schemas.openxmlformats.org/drawingml/2006/table">
            <a:tbl>
              <a:tblPr firstRow="1" firstCol="1" bandRow="1">
                <a:tableStyleId>{5C22544A-7EE6-4342-B048-85BDC9FD1C3A}</a:tableStyleId>
              </a:tblPr>
              <a:tblGrid>
                <a:gridCol w="4461423">
                  <a:extLst>
                    <a:ext uri="{9D8B030D-6E8A-4147-A177-3AD203B41FA5}">
                      <a16:colId xmlns:a16="http://schemas.microsoft.com/office/drawing/2014/main" val="20000"/>
                    </a:ext>
                  </a:extLst>
                </a:gridCol>
                <a:gridCol w="4390737">
                  <a:extLst>
                    <a:ext uri="{9D8B030D-6E8A-4147-A177-3AD203B41FA5}">
                      <a16:colId xmlns:a16="http://schemas.microsoft.com/office/drawing/2014/main" val="20001"/>
                    </a:ext>
                  </a:extLst>
                </a:gridCol>
              </a:tblGrid>
              <a:tr h="243391">
                <a:tc>
                  <a:txBody>
                    <a:bodyPr/>
                    <a:lstStyle/>
                    <a:p>
                      <a:pPr algn="ctr" fontAlgn="ctr"/>
                      <a:r>
                        <a:rPr lang="tr-TR" sz="1000" b="1" i="0" u="sng" strike="noStrike" dirty="0">
                          <a:solidFill>
                            <a:schemeClr val="bg1"/>
                          </a:solidFill>
                          <a:effectLst/>
                          <a:latin typeface="Arial" panose="020B0604020202020204" pitchFamily="34" charset="0"/>
                        </a:rPr>
                        <a:t>ENGELLİ TEŞVİKİ (14857)</a:t>
                      </a:r>
                    </a:p>
                  </a:txBody>
                  <a:tcPr marL="8808" marR="8808" marT="8808" marB="0" anchor="ctr"/>
                </a:tc>
                <a:tc>
                  <a:txBody>
                    <a:bodyPr/>
                    <a:lstStyle/>
                    <a:p>
                      <a:pPr algn="ctr" fontAlgn="ctr"/>
                      <a:r>
                        <a:rPr lang="tr-TR" sz="1000" b="1" i="0" u="sng" strike="noStrike" dirty="0">
                          <a:solidFill>
                            <a:schemeClr val="bg1"/>
                          </a:solidFill>
                          <a:effectLst/>
                          <a:latin typeface="+mn-lt"/>
                        </a:rPr>
                        <a:t>ARANILAN</a:t>
                      </a:r>
                      <a:r>
                        <a:rPr lang="tr-TR" sz="1000" b="1" i="0" u="sng" strike="noStrike" baseline="0" dirty="0">
                          <a:solidFill>
                            <a:schemeClr val="bg1"/>
                          </a:solidFill>
                          <a:effectLst/>
                          <a:latin typeface="+mn-lt"/>
                        </a:rPr>
                        <a:t> ŞARTLAR</a:t>
                      </a:r>
                      <a:endParaRPr lang="tr-TR" sz="1000" b="1" i="0" u="sng" strike="noStrike" dirty="0">
                        <a:solidFill>
                          <a:schemeClr val="bg1"/>
                        </a:solidFill>
                        <a:effectLst/>
                        <a:latin typeface="Arial" panose="020B0604020202020204" pitchFamily="34" charset="0"/>
                      </a:endParaRPr>
                    </a:p>
                  </a:txBody>
                  <a:tcPr marL="8808" marR="8808" marT="8808" marB="0" anchor="ctr"/>
                </a:tc>
                <a:extLst>
                  <a:ext uri="{0D108BD9-81ED-4DB2-BD59-A6C34878D82A}">
                    <a16:rowId xmlns:a16="http://schemas.microsoft.com/office/drawing/2014/main" val="10000"/>
                  </a:ext>
                </a:extLst>
              </a:tr>
              <a:tr h="243391">
                <a:tc>
                  <a:txBody>
                    <a:bodyPr/>
                    <a:lstStyle/>
                    <a:p>
                      <a:pPr algn="l" fontAlgn="ctr"/>
                      <a:r>
                        <a:rPr lang="tr-TR" sz="1000" u="none" strike="noStrike" dirty="0">
                          <a:effectLst/>
                        </a:rPr>
                        <a:t>SEÇİLECEK</a:t>
                      </a:r>
                      <a:r>
                        <a:rPr lang="tr-TR" sz="1000" u="none" strike="noStrike" baseline="0" dirty="0">
                          <a:effectLst/>
                        </a:rPr>
                        <a:t> </a:t>
                      </a:r>
                      <a:r>
                        <a:rPr lang="tr-TR" sz="1000" u="none" strike="noStrike" dirty="0">
                          <a:effectLst/>
                        </a:rPr>
                        <a:t>KANUN NUMARASI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14857</a:t>
                      </a:r>
                    </a:p>
                  </a:txBody>
                  <a:tcPr marL="79275" marR="8808" marT="8808" marB="0" anchor="ctr"/>
                </a:tc>
                <a:extLst>
                  <a:ext uri="{0D108BD9-81ED-4DB2-BD59-A6C34878D82A}">
                    <a16:rowId xmlns:a16="http://schemas.microsoft.com/office/drawing/2014/main" val="10001"/>
                  </a:ext>
                </a:extLst>
              </a:tr>
              <a:tr h="24339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5 PUAN İNDİRİMİ İLE BİRLİKTE UYGULANMA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 (BORCU</a:t>
                      </a:r>
                      <a:r>
                        <a:rPr lang="tr-TR" sz="1000" b="1" u="none" strike="noStrike" kern="1200" baseline="0" dirty="0">
                          <a:solidFill>
                            <a:schemeClr val="dk1"/>
                          </a:solidFill>
                          <a:effectLst/>
                          <a:latin typeface="+mn-lt"/>
                          <a:ea typeface="+mn-ea"/>
                          <a:cs typeface="+mn-cs"/>
                        </a:rPr>
                        <a:t> OLANLAR VE KAYIT DIŞI ÇALIŞTIRANLAR YÖNÜNDEN HAYIR)</a:t>
                      </a: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02"/>
                  </a:ext>
                </a:extLst>
              </a:tr>
              <a:tr h="243391">
                <a:tc>
                  <a:txBody>
                    <a:bodyPr/>
                    <a:lstStyle/>
                    <a:p>
                      <a:pPr algn="l" fontAlgn="ctr"/>
                      <a:r>
                        <a:rPr lang="tr-TR" sz="1000" u="none" strike="noStrike" dirty="0">
                          <a:effectLst/>
                        </a:rPr>
                        <a:t>ÖDEME VADESİ GEÇMİŞ BORCUN BULUNMAMA SARTI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r>
                        <a:rPr lang="tr-TR" sz="1000" b="1" u="none" strike="noStrike" kern="1200" baseline="0" dirty="0">
                          <a:solidFill>
                            <a:schemeClr val="dk1"/>
                          </a:solidFill>
                          <a:effectLst/>
                          <a:latin typeface="+mn-lt"/>
                          <a:ea typeface="+mn-ea"/>
                          <a:cs typeface="+mn-cs"/>
                        </a:rPr>
                        <a:t> (ANCAK BORCU OLANLAR İÇİN BEŞ PUANLIK İNDİRİMİ VERİLMEZ)</a:t>
                      </a: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03"/>
                  </a:ext>
                </a:extLst>
              </a:tr>
              <a:tr h="243391">
                <a:tc>
                  <a:txBody>
                    <a:bodyPr/>
                    <a:lstStyle/>
                    <a:p>
                      <a:pPr algn="l" fontAlgn="ctr"/>
                      <a:r>
                        <a:rPr lang="tr-TR" sz="1000" u="none" strike="noStrike" dirty="0">
                          <a:effectLst/>
                        </a:rPr>
                        <a:t>PRİMLERİN SÜRESİ İÇİNDE ÖDENME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4"/>
                  </a:ext>
                </a:extLst>
              </a:tr>
              <a:tr h="258600">
                <a:tc>
                  <a:txBody>
                    <a:bodyPr/>
                    <a:lstStyle/>
                    <a:p>
                      <a:pPr algn="l" fontAlgn="ctr"/>
                      <a:r>
                        <a:rPr lang="tr-TR" sz="1000" u="none" strike="noStrike" dirty="0">
                          <a:effectLst/>
                        </a:rPr>
                        <a:t>MUHSGK’NIN SÜRESİ İÇİNDE VERİLME</a:t>
                      </a:r>
                      <a:r>
                        <a:rPr lang="tr-TR" sz="1000" u="none" strike="noStrike" baseline="0" dirty="0">
                          <a:effectLst/>
                        </a:rPr>
                        <a:t>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5"/>
                  </a:ext>
                </a:extLst>
              </a:tr>
              <a:tr h="438104">
                <a:tc>
                  <a:txBody>
                    <a:bodyPr/>
                    <a:lstStyle/>
                    <a:p>
                      <a:pPr algn="l" fontAlgn="ctr"/>
                      <a:r>
                        <a:rPr lang="tr-TR" sz="1000" b="1" i="0" u="none" strike="noStrike" dirty="0">
                          <a:solidFill>
                            <a:schemeClr val="lt1"/>
                          </a:solidFill>
                          <a:effectLst/>
                          <a:latin typeface="+mn-lt"/>
                        </a:rPr>
                        <a:t>SİGORTALININ</a:t>
                      </a:r>
                      <a:r>
                        <a:rPr lang="tr-TR" sz="1000" b="1" i="0" u="none" strike="noStrike" baseline="0" dirty="0">
                          <a:solidFill>
                            <a:schemeClr val="lt1"/>
                          </a:solidFill>
                          <a:effectLst/>
                          <a:latin typeface="+mn-lt"/>
                        </a:rPr>
                        <a:t> İŞE  ALINDIĞI TARİHTEN ÖNCE İŞSİZ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6"/>
                  </a:ext>
                </a:extLst>
              </a:tr>
              <a:tr h="438104">
                <a:tc>
                  <a:txBody>
                    <a:bodyPr/>
                    <a:lstStyle/>
                    <a:p>
                      <a:pPr algn="l" fontAlgn="ctr"/>
                      <a:r>
                        <a:rPr lang="tr-TR" sz="1000" u="none" strike="noStrike" dirty="0">
                          <a:effectLst/>
                        </a:rPr>
                        <a:t>SİGORTALININ ORTALAMAYA İLAVE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7"/>
                  </a:ext>
                </a:extLst>
              </a:tr>
              <a:tr h="243391">
                <a:tc>
                  <a:txBody>
                    <a:bodyPr/>
                    <a:lstStyle/>
                    <a:p>
                      <a:pPr algn="l" fontAlgn="ctr"/>
                      <a:r>
                        <a:rPr lang="tr-TR" sz="1000" u="none" strike="noStrike" dirty="0">
                          <a:effectLst/>
                        </a:rPr>
                        <a:t>SİGORTALININ İŞKUR’A KAYITLI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İŞKURA</a:t>
                      </a:r>
                      <a:r>
                        <a:rPr lang="tr-TR" sz="1000" b="1" u="none" strike="noStrike" kern="1200" baseline="0" dirty="0">
                          <a:solidFill>
                            <a:schemeClr val="dk1"/>
                          </a:solidFill>
                          <a:effectLst/>
                          <a:latin typeface="+mn-lt"/>
                          <a:ea typeface="+mn-ea"/>
                          <a:cs typeface="+mn-cs"/>
                        </a:rPr>
                        <a:t> KAYITLI ENGELLİ OLMASI GEREKİR.</a:t>
                      </a: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08"/>
                  </a:ext>
                </a:extLst>
              </a:tr>
              <a:tr h="243391">
                <a:tc>
                  <a:txBody>
                    <a:bodyPr/>
                    <a:lstStyle/>
                    <a:p>
                      <a:pPr algn="l" fontAlgn="ctr"/>
                      <a:r>
                        <a:rPr lang="tr-TR" sz="1000" u="none" strike="noStrike" dirty="0">
                          <a:effectLst/>
                        </a:rPr>
                        <a:t>18  YAŞ ALTI SİGORTALI</a:t>
                      </a:r>
                      <a:r>
                        <a:rPr lang="tr-TR" sz="1000" u="none" strike="noStrike" baseline="0" dirty="0">
                          <a:effectLst/>
                        </a:rPr>
                        <a:t> İÇİN YARARLANMA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9"/>
                  </a:ext>
                </a:extLst>
              </a:tr>
              <a:tr h="438104">
                <a:tc>
                  <a:txBody>
                    <a:bodyPr/>
                    <a:lstStyle/>
                    <a:p>
                      <a:pPr algn="l" fontAlgn="ctr"/>
                      <a:r>
                        <a:rPr lang="tr-TR" sz="1000" u="none" strike="noStrike" dirty="0">
                          <a:effectLst/>
                        </a:rPr>
                        <a:t>KAYITDIŞI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10"/>
                  </a:ext>
                </a:extLst>
              </a:tr>
              <a:tr h="243391">
                <a:tc>
                  <a:txBody>
                    <a:bodyPr/>
                    <a:lstStyle/>
                    <a:p>
                      <a:pPr algn="l" fontAlgn="ctr"/>
                      <a:r>
                        <a:rPr lang="tr-TR" sz="1000" u="none" strike="noStrike" dirty="0">
                          <a:effectLst/>
                        </a:rPr>
                        <a:t>SAHTE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11"/>
                  </a:ext>
                </a:extLst>
              </a:tr>
              <a:tr h="302979">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YARARLANILACAK TEŞVİKİN</a:t>
                      </a:r>
                      <a:r>
                        <a:rPr lang="tr-TR" sz="1000" u="none" strike="noStrike" baseline="0" dirty="0">
                          <a:effectLst/>
                        </a:rPr>
                        <a:t> HESAPLANMA ŞEKLİ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dirty="0">
                          <a:ln>
                            <a:noFill/>
                          </a:ln>
                          <a:solidFill>
                            <a:prstClr val="black"/>
                          </a:solidFill>
                          <a:effectLst/>
                          <a:uLnTx/>
                          <a:uFillTx/>
                          <a:latin typeface="+mn-lt"/>
                        </a:rPr>
                        <a:t>SPEK X 5 / 100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1000" b="1" i="0" u="none" strike="noStrike" kern="1200" cap="none" spc="0" normalizeH="0" baseline="0" noProof="0">
                          <a:ln>
                            <a:noFill/>
                          </a:ln>
                          <a:solidFill>
                            <a:prstClr val="black"/>
                          </a:solidFill>
                          <a:effectLst/>
                          <a:uLnTx/>
                          <a:uFillTx/>
                          <a:latin typeface="+mn-lt"/>
                        </a:rPr>
                        <a:t>ASGARİ ÜCRET  X 15,5 / 100 </a:t>
                      </a:r>
                      <a:endParaRPr kumimoji="0" lang="tr-TR" sz="1000" b="1" i="0" u="none" strike="noStrike" kern="1200" cap="none" spc="0" normalizeH="0" baseline="0" noProof="0" dirty="0">
                        <a:ln>
                          <a:noFill/>
                        </a:ln>
                        <a:solidFill>
                          <a:prstClr val="black"/>
                        </a:solidFill>
                        <a:effectLst/>
                        <a:uLnTx/>
                        <a:uFillTx/>
                        <a:latin typeface="+mn-lt"/>
                        <a:ea typeface="+mn-ea"/>
                        <a:cs typeface="+mn-cs"/>
                      </a:endParaRPr>
                    </a:p>
                  </a:txBody>
                  <a:tcPr marL="79275" marR="8808" marT="8808" marB="0" anchor="ctr"/>
                </a:tc>
                <a:extLst>
                  <a:ext uri="{0D108BD9-81ED-4DB2-BD59-A6C34878D82A}">
                    <a16:rowId xmlns:a16="http://schemas.microsoft.com/office/drawing/2014/main" val="10012"/>
                  </a:ext>
                </a:extLst>
              </a:tr>
              <a:tr h="302979">
                <a:tc>
                  <a:txBody>
                    <a:bodyPr/>
                    <a:lstStyle/>
                    <a:p>
                      <a:pPr algn="l" fontAlgn="ctr"/>
                      <a:r>
                        <a:rPr lang="tr-TR" sz="1000" u="none" strike="noStrike" dirty="0">
                          <a:effectLst/>
                        </a:rPr>
                        <a:t>30 GÜNLÜK </a:t>
                      </a:r>
                      <a:r>
                        <a:rPr lang="tr-TR" sz="1000" u="sng" strike="noStrike" dirty="0">
                          <a:effectLst/>
                        </a:rPr>
                        <a:t>ALT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6.471,00 X 5 / 100 = 323,55 TL</a:t>
                      </a: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6.471,00 X 15,5 /100 = 1.003,01 TL TOPLAM=1.326,56TL</a:t>
                      </a:r>
                    </a:p>
                  </a:txBody>
                  <a:tcPr marL="79275" marR="8808" marT="8808" marB="0" anchor="ctr"/>
                </a:tc>
                <a:extLst>
                  <a:ext uri="{0D108BD9-81ED-4DB2-BD59-A6C34878D82A}">
                    <a16:rowId xmlns:a16="http://schemas.microsoft.com/office/drawing/2014/main" val="10013"/>
                  </a:ext>
                </a:extLst>
              </a:tr>
              <a:tr h="302979">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30 GÜNLÜK </a:t>
                      </a:r>
                      <a:r>
                        <a:rPr lang="tr-TR" sz="1000" u="sng" strike="noStrike" dirty="0">
                          <a:effectLst/>
                        </a:rPr>
                        <a:t>ÜST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 </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48.532,50 x 5/100 =2.426,63 TL</a:t>
                      </a: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6.471,00 X 15,5 / 100 =1.003,01 TL </a:t>
                      </a:r>
                      <a:r>
                        <a:rPr lang="tr-TR" sz="1000" b="1" u="none" strike="noStrike" kern="1200">
                          <a:solidFill>
                            <a:schemeClr val="dk1"/>
                          </a:solidFill>
                          <a:effectLst/>
                          <a:latin typeface="+mn-lt"/>
                          <a:ea typeface="+mn-ea"/>
                          <a:cs typeface="+mn-cs"/>
                        </a:rPr>
                        <a:t>TOPLAM =3.429,64 </a:t>
                      </a:r>
                      <a:r>
                        <a:rPr lang="tr-TR" sz="1000" b="1" u="none" strike="noStrike" kern="1200" dirty="0">
                          <a:solidFill>
                            <a:schemeClr val="dk1"/>
                          </a:solidFill>
                          <a:effectLst/>
                          <a:latin typeface="+mn-lt"/>
                          <a:ea typeface="+mn-ea"/>
                          <a:cs typeface="+mn-cs"/>
                        </a:rPr>
                        <a:t>TL</a:t>
                      </a:r>
                    </a:p>
                  </a:txBody>
                  <a:tcPr marL="79275" marR="8808" marT="8808" marB="0" anchor="ctr"/>
                </a:tc>
                <a:extLst>
                  <a:ext uri="{0D108BD9-81ED-4DB2-BD59-A6C34878D82A}">
                    <a16:rowId xmlns:a16="http://schemas.microsoft.com/office/drawing/2014/main" val="10014"/>
                  </a:ext>
                </a:extLst>
              </a:tr>
              <a:tr h="302979">
                <a:tc>
                  <a:txBody>
                    <a:bodyPr/>
                    <a:lstStyle/>
                    <a:p>
                      <a:pPr algn="l" fontAlgn="ctr"/>
                      <a:r>
                        <a:rPr lang="tr-TR" sz="1000" u="none" strike="noStrike" dirty="0">
                          <a:effectLst/>
                        </a:rPr>
                        <a:t>SÜRE SINIRI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ENGELLİ RAPORUNUN SÜRELİ OLMASI HALİNDE RAPORDA BELİRTİLEN SÜRENİN SONUNA KADAR, RAPOR SÜRELİ DEĞİLSE İŞ AKDİ DEVAM ETTİĞİ SÜRECE UYGULANIR.</a:t>
                      </a:r>
                    </a:p>
                  </a:txBody>
                  <a:tcPr marL="79275" marR="8808" marT="8808" marB="0" anchor="ctr"/>
                </a:tc>
                <a:extLst>
                  <a:ext uri="{0D108BD9-81ED-4DB2-BD59-A6C34878D82A}">
                    <a16:rowId xmlns:a16="http://schemas.microsoft.com/office/drawing/2014/main" val="10015"/>
                  </a:ext>
                </a:extLst>
              </a:tr>
            </a:tbl>
          </a:graphicData>
        </a:graphic>
      </p:graphicFrame>
      <p:pic>
        <p:nvPicPr>
          <p:cNvPr id="3" name="Resim 2">
            <a:extLst>
              <a:ext uri="{FF2B5EF4-FFF2-40B4-BE49-F238E27FC236}">
                <a16:creationId xmlns:a16="http://schemas.microsoft.com/office/drawing/2014/main" id="{CEBAF58C-7B22-EE10-3116-58770F1CFF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990896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ENGELLİ TEŞVİKİ (14857)</a:t>
            </a:r>
          </a:p>
        </p:txBody>
      </p:sp>
      <p:sp>
        <p:nvSpPr>
          <p:cNvPr id="3" name="İçerik Yer Tutucusu 2"/>
          <p:cNvSpPr>
            <a:spLocks noGrp="1"/>
          </p:cNvSpPr>
          <p:nvPr>
            <p:ph idx="1"/>
          </p:nvPr>
        </p:nvSpPr>
        <p:spPr/>
        <p:txBody>
          <a:bodyPr>
            <a:normAutofit/>
          </a:bodyPr>
          <a:lstStyle/>
          <a:p>
            <a:r>
              <a:rPr lang="tr-TR" sz="2400" b="1" dirty="0">
                <a:solidFill>
                  <a:srgbClr val="FF0000"/>
                </a:solidFill>
              </a:rPr>
              <a:t>Engelli kimdir: </a:t>
            </a:r>
            <a:r>
              <a:rPr lang="tr-TR" sz="2400" dirty="0"/>
              <a:t>Engelli, doğuştan ya da sonradan herhangi bir nedenle bedensel, zihinsel, ruhsal, duyusal ve sosyal yeteneklerini çeşitli derecelerde kaybetmesi nedeniyle toplumsal yaşama uyum sağlama ve günlük gereksinimlerini karşılamada güçlükleri olan ve korunma, bakım, rehabilitasyon, danışmanlık ve destek hizmetlerine ihtiyaç duyan kişilerden </a:t>
            </a:r>
            <a:r>
              <a:rPr lang="tr-TR" sz="2400" b="1" u="sng" dirty="0"/>
              <a:t>tüm vücut fonksiyon kaybının en az yüzde kırk</a:t>
            </a:r>
            <a:r>
              <a:rPr lang="tr-TR" sz="2400" dirty="0"/>
              <a:t> olduğu sağlık kurulu raporu ile belgelenenleri ifade eder.</a:t>
            </a:r>
          </a:p>
          <a:p>
            <a:r>
              <a:rPr lang="tr-TR" sz="2400" b="1" dirty="0">
                <a:solidFill>
                  <a:srgbClr val="FF0000"/>
                </a:solidFill>
              </a:rPr>
              <a:t>Engelli çalıştırmakla yükümlü olanlar:</a:t>
            </a:r>
            <a:r>
              <a:rPr lang="tr-TR" sz="2400" dirty="0"/>
              <a:t>4857/30. maddesi uyarınca, işverenler, </a:t>
            </a:r>
            <a:r>
              <a:rPr lang="tr-TR" sz="2400" b="1" u="sng" dirty="0"/>
              <a:t>aynı il sınırları içinde 50 veya daha fazla işçi çalıştırdıkları özel sektör işyerlerinde yüzde 3 engelli,  kamu işyerlerinde ise yüzde 4 engelli </a:t>
            </a:r>
            <a:r>
              <a:rPr lang="tr-TR" sz="2400" dirty="0"/>
              <a:t>işçiyi meslek, beden ve ruhi durumlarına uygun işlerde çalıştırmakla yükümlüdürler. (Yapılan hesaplama sonucunda bulunan sayının küsuratlı çıkması halinde, yarıma kadar kesirler dikkate alınmaz, yarım ve daha fazla olan kesirler ise tama dönüştürülür.)</a:t>
            </a:r>
          </a:p>
        </p:txBody>
      </p:sp>
      <p:pic>
        <p:nvPicPr>
          <p:cNvPr id="5" name="Resim 4">
            <a:extLst>
              <a:ext uri="{FF2B5EF4-FFF2-40B4-BE49-F238E27FC236}">
                <a16:creationId xmlns:a16="http://schemas.microsoft.com/office/drawing/2014/main" id="{939062E2-C08D-FDE1-2075-C9D88D7BF18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116116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ENGELLİ TEŞVİKİ (14857)</a:t>
            </a:r>
            <a:endParaRPr lang="tr-TR" dirty="0"/>
          </a:p>
        </p:txBody>
      </p:sp>
      <p:sp>
        <p:nvSpPr>
          <p:cNvPr id="3" name="İçerik Yer Tutucusu 2"/>
          <p:cNvSpPr>
            <a:spLocks noGrp="1"/>
          </p:cNvSpPr>
          <p:nvPr>
            <p:ph idx="1"/>
          </p:nvPr>
        </p:nvSpPr>
        <p:spPr/>
        <p:txBody>
          <a:bodyPr>
            <a:normAutofit/>
          </a:bodyPr>
          <a:lstStyle/>
          <a:p>
            <a:r>
              <a:rPr lang="tr-TR" b="1" dirty="0">
                <a:solidFill>
                  <a:srgbClr val="FF0000"/>
                </a:solidFill>
              </a:rPr>
              <a:t>AYNI İL SINIRLARI İÇİNDE ÇALIŞTIRILAN İŞÇİ SAYISININ TESPİTİ</a:t>
            </a:r>
          </a:p>
          <a:p>
            <a:r>
              <a:rPr lang="tr-TR" dirty="0"/>
              <a:t>Kısmi zamanlı çalıştırılan sigortalıların çalışma süreleri, tam zamanlı çalışmaya dönüştürülür.(Kısmi zamanlı çalıştırılan sigortalıların prim  gün sayıları toplamının 30’a bölünmesi sonucunda bulunan sayının küsuratlı çıkması halinde, yarıma kadar kesirler dikkate alınmaz, yarım ve daha fazla olan kesirler ise tama dönüştürülür.)</a:t>
            </a:r>
          </a:p>
          <a:p>
            <a:r>
              <a:rPr lang="tr-TR" dirty="0"/>
              <a:t>Yer altında ve su altında çalıştırılan işçiler hesaplamaya dahil edilmez.</a:t>
            </a:r>
          </a:p>
          <a:p>
            <a:r>
              <a:rPr lang="tr-TR" dirty="0"/>
              <a:t>Güvenlik elemanı olarak çalıştırılan işçiler hesaplamaya dahil edilmez.</a:t>
            </a:r>
          </a:p>
          <a:p>
            <a:r>
              <a:rPr lang="tr-TR" dirty="0"/>
              <a:t>Çalıştırılan özürlü ve eski hükümlü işçiler hesaplamaya dahil edilmez.</a:t>
            </a:r>
          </a:p>
        </p:txBody>
      </p:sp>
      <p:pic>
        <p:nvPicPr>
          <p:cNvPr id="5" name="Resim 4">
            <a:extLst>
              <a:ext uri="{FF2B5EF4-FFF2-40B4-BE49-F238E27FC236}">
                <a16:creationId xmlns:a16="http://schemas.microsoft.com/office/drawing/2014/main" id="{2E0A4EA3-98BE-C6E4-1B23-D52700392E4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700405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ENGELLİ TEŞVİKİ (14857)</a:t>
            </a:r>
            <a:endParaRPr lang="tr-TR" dirty="0"/>
          </a:p>
        </p:txBody>
      </p:sp>
      <p:sp>
        <p:nvSpPr>
          <p:cNvPr id="3" name="İçerik Yer Tutucusu 2"/>
          <p:cNvSpPr>
            <a:spLocks noGrp="1"/>
          </p:cNvSpPr>
          <p:nvPr>
            <p:ph idx="1"/>
          </p:nvPr>
        </p:nvSpPr>
        <p:spPr/>
        <p:txBody>
          <a:bodyPr>
            <a:normAutofit fontScale="92500" lnSpcReduction="10000"/>
          </a:bodyPr>
          <a:lstStyle/>
          <a:p>
            <a:r>
              <a:rPr lang="tr-TR" b="1" dirty="0">
                <a:solidFill>
                  <a:srgbClr val="FF0000"/>
                </a:solidFill>
              </a:rPr>
              <a:t>TEŞVİKTEN YARARLANMA ŞARTLARI</a:t>
            </a:r>
          </a:p>
          <a:p>
            <a:pPr marL="0" indent="0">
              <a:buNone/>
            </a:pPr>
            <a:r>
              <a:rPr lang="tr-TR" dirty="0"/>
              <a:t>-Engelli sigortalı çalıştırılması,</a:t>
            </a:r>
          </a:p>
          <a:p>
            <a:pPr marL="0" indent="0">
              <a:buNone/>
            </a:pPr>
            <a:r>
              <a:rPr lang="tr-TR" dirty="0"/>
              <a:t>-</a:t>
            </a:r>
            <a:r>
              <a:rPr lang="tr-TR" dirty="0" err="1"/>
              <a:t>MUHSGK’nın</a:t>
            </a:r>
            <a:r>
              <a:rPr lang="tr-TR" dirty="0"/>
              <a:t> yasal süresi içerisinde </a:t>
            </a:r>
            <a:r>
              <a:rPr lang="tr-TR" b="1" u="sng" dirty="0"/>
              <a:t>14857 kanun numarası seçilmek</a:t>
            </a:r>
            <a:r>
              <a:rPr lang="tr-TR" dirty="0"/>
              <a:t> suretiyle gönderilmesi,</a:t>
            </a:r>
          </a:p>
          <a:p>
            <a:pPr marL="0" indent="0">
              <a:buNone/>
            </a:pPr>
            <a:r>
              <a:rPr lang="tr-TR" dirty="0"/>
              <a:t>Primlerin ödenmesi,</a:t>
            </a:r>
          </a:p>
          <a:p>
            <a:pPr marL="0" indent="0">
              <a:buNone/>
            </a:pPr>
            <a:r>
              <a:rPr lang="tr-TR" dirty="0"/>
              <a:t>Gerekir.</a:t>
            </a:r>
          </a:p>
          <a:p>
            <a:r>
              <a:rPr lang="tr-TR" dirty="0"/>
              <a:t>Teşvikten yararlanabilmek için engelli sigortalının İŞKUR’a kayıtlı engelli olması ve E-Bildirge uygulamalarında yer alan «İşsizlik ve Engelli Teşvik Yönetimi» vasıtasıyla sisteme kaydedilmesi gerekir.</a:t>
            </a:r>
          </a:p>
          <a:p>
            <a:r>
              <a:rPr lang="tr-TR" dirty="0"/>
              <a:t>Engelli raporunun süreli olması halinde teşvikten raporda belirtilen süre kadar yararlanılır.</a:t>
            </a:r>
          </a:p>
          <a:p>
            <a:pPr marL="0" indent="0">
              <a:buNone/>
            </a:pPr>
            <a:endParaRPr lang="tr-TR" dirty="0"/>
          </a:p>
          <a:p>
            <a:endParaRPr lang="tr-TR" dirty="0"/>
          </a:p>
        </p:txBody>
      </p:sp>
      <p:pic>
        <p:nvPicPr>
          <p:cNvPr id="5" name="Resim 4">
            <a:extLst>
              <a:ext uri="{FF2B5EF4-FFF2-40B4-BE49-F238E27FC236}">
                <a16:creationId xmlns:a16="http://schemas.microsoft.com/office/drawing/2014/main" id="{A1D61DC2-0409-5B2A-E03E-DA8C960D09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220235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154996"/>
            <a:ext cx="10515600" cy="1325563"/>
          </a:xfrm>
        </p:spPr>
        <p:txBody>
          <a:bodyPr/>
          <a:lstStyle/>
          <a:p>
            <a:r>
              <a:rPr lang="tr-TR" b="1" dirty="0">
                <a:solidFill>
                  <a:srgbClr val="00B050"/>
                </a:solidFill>
              </a:rPr>
              <a:t>ENGELLİ SİGORTALI TEŞVİKİ (14857)</a:t>
            </a:r>
            <a:endParaRPr lang="tr-TR" dirty="0"/>
          </a:p>
        </p:txBody>
      </p:sp>
      <p:sp>
        <p:nvSpPr>
          <p:cNvPr id="3" name="İçerik Yer Tutucusu 2"/>
          <p:cNvSpPr>
            <a:spLocks noGrp="1"/>
          </p:cNvSpPr>
          <p:nvPr>
            <p:ph idx="1"/>
          </p:nvPr>
        </p:nvSpPr>
        <p:spPr/>
        <p:txBody>
          <a:bodyPr>
            <a:normAutofit/>
          </a:bodyPr>
          <a:lstStyle/>
          <a:p>
            <a:pPr marL="0" indent="0">
              <a:buNone/>
            </a:pPr>
            <a:endParaRPr lang="tr-TR" dirty="0"/>
          </a:p>
          <a:p>
            <a:endParaRPr lang="tr-TR" dirty="0"/>
          </a:p>
        </p:txBody>
      </p:sp>
      <p:pic>
        <p:nvPicPr>
          <p:cNvPr id="4" name="Resim 3"/>
          <p:cNvPicPr>
            <a:picLocks noChangeAspect="1"/>
          </p:cNvPicPr>
          <p:nvPr/>
        </p:nvPicPr>
        <p:blipFill>
          <a:blip r:embed="rId2"/>
          <a:stretch>
            <a:fillRect/>
          </a:stretch>
        </p:blipFill>
        <p:spPr>
          <a:xfrm>
            <a:off x="1957610" y="1480559"/>
            <a:ext cx="7900170" cy="4441677"/>
          </a:xfrm>
          <a:prstGeom prst="rect">
            <a:avLst/>
          </a:prstGeom>
        </p:spPr>
      </p:pic>
      <p:pic>
        <p:nvPicPr>
          <p:cNvPr id="5" name="Resim 4">
            <a:extLst>
              <a:ext uri="{FF2B5EF4-FFF2-40B4-BE49-F238E27FC236}">
                <a16:creationId xmlns:a16="http://schemas.microsoft.com/office/drawing/2014/main" id="{7B02A155-D25B-A243-4660-80125C009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238754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ENGELLİ TEŞVİKİ (14857)</a:t>
            </a:r>
            <a:endParaRPr lang="tr-TR" dirty="0"/>
          </a:p>
        </p:txBody>
      </p:sp>
      <p:sp>
        <p:nvSpPr>
          <p:cNvPr id="3" name="İçerik Yer Tutucusu 2"/>
          <p:cNvSpPr>
            <a:spLocks noGrp="1"/>
          </p:cNvSpPr>
          <p:nvPr>
            <p:ph idx="1"/>
          </p:nvPr>
        </p:nvSpPr>
        <p:spPr/>
        <p:txBody>
          <a:bodyPr>
            <a:normAutofit/>
          </a:bodyPr>
          <a:lstStyle/>
          <a:p>
            <a:r>
              <a:rPr lang="tr-TR" b="1" dirty="0">
                <a:solidFill>
                  <a:srgbClr val="FF0000"/>
                </a:solidFill>
              </a:rPr>
              <a:t>YARARLANILACAK TEŞVİK TUTARI</a:t>
            </a:r>
          </a:p>
          <a:p>
            <a:pPr marL="0" indent="0">
              <a:buNone/>
            </a:pPr>
            <a:r>
              <a:rPr lang="tr-TR" b="1" dirty="0">
                <a:solidFill>
                  <a:srgbClr val="0070C0"/>
                </a:solidFill>
              </a:rPr>
              <a:t>Vadesi geçmiş borcu olmayanlar/kayıt dışı çalıştırmamış olanlar: </a:t>
            </a:r>
            <a:r>
              <a:rPr lang="tr-TR" dirty="0"/>
              <a:t>Öncelikle prime esas kazanç </a:t>
            </a:r>
            <a:r>
              <a:rPr lang="tr-TR" b="1" u="sng" dirty="0"/>
              <a:t>üst sınırına kadar </a:t>
            </a:r>
            <a:r>
              <a:rPr lang="tr-TR" dirty="0"/>
              <a:t>olan kazançlar üzerinden 5 puanlık indirim verilir. Ardından, prime esas kazanç </a:t>
            </a:r>
            <a:r>
              <a:rPr lang="tr-TR" b="1" u="sng" dirty="0"/>
              <a:t>alt sınırına kadar </a:t>
            </a:r>
            <a:r>
              <a:rPr lang="tr-TR" dirty="0"/>
              <a:t>olan kazançlar üzerinden kalan işveren hissesi prim tutarının tamamı Hazine tarafından karşılanır.</a:t>
            </a:r>
          </a:p>
          <a:p>
            <a:pPr marL="0" indent="0">
              <a:buNone/>
            </a:pPr>
            <a:r>
              <a:rPr lang="tr-TR" b="1" dirty="0">
                <a:solidFill>
                  <a:srgbClr val="0070C0"/>
                </a:solidFill>
              </a:rPr>
              <a:t>Vadesi geçmiş borcu olanlar/kayıt dışı çalıştırmış olanlar:</a:t>
            </a:r>
          </a:p>
          <a:p>
            <a:pPr marL="0" indent="0">
              <a:buNone/>
            </a:pPr>
            <a:r>
              <a:rPr lang="tr-TR" dirty="0"/>
              <a:t>Prime esas kazanç </a:t>
            </a:r>
            <a:r>
              <a:rPr lang="tr-TR" b="1" u="sng" dirty="0"/>
              <a:t>alt sınırına kadar </a:t>
            </a:r>
            <a:r>
              <a:rPr lang="tr-TR" dirty="0"/>
              <a:t>olan kazançlar üzerinden kalan işveren hissesi prim tutarının tamamı Hazine tarafından karşılanır.</a:t>
            </a:r>
          </a:p>
          <a:p>
            <a:pPr marL="0" indent="0">
              <a:buNone/>
            </a:pPr>
            <a:endParaRPr lang="tr-TR" dirty="0"/>
          </a:p>
          <a:p>
            <a:pPr marL="0" indent="0">
              <a:buNone/>
            </a:pPr>
            <a:endParaRPr lang="tr-TR" b="1" dirty="0">
              <a:solidFill>
                <a:srgbClr val="0070C0"/>
              </a:solidFill>
            </a:endParaRPr>
          </a:p>
        </p:txBody>
      </p:sp>
      <p:pic>
        <p:nvPicPr>
          <p:cNvPr id="4" name="Resim 3">
            <a:extLst>
              <a:ext uri="{FF2B5EF4-FFF2-40B4-BE49-F238E27FC236}">
                <a16:creationId xmlns:a16="http://schemas.microsoft.com/office/drawing/2014/main" id="{8DD67B73-69AE-C56D-46C0-DDD99E5459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578948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ENGELLİ TEŞVİKİ (14857)</a:t>
            </a:r>
          </a:p>
        </p:txBody>
      </p:sp>
      <p:sp>
        <p:nvSpPr>
          <p:cNvPr id="3" name="İçerik Yer Tutucusu 2"/>
          <p:cNvSpPr>
            <a:spLocks noGrp="1"/>
          </p:cNvSpPr>
          <p:nvPr>
            <p:ph idx="1"/>
          </p:nvPr>
        </p:nvSpPr>
        <p:spPr/>
        <p:txBody>
          <a:bodyPr>
            <a:normAutofit fontScale="85000" lnSpcReduction="20000"/>
          </a:bodyPr>
          <a:lstStyle/>
          <a:p>
            <a:r>
              <a:rPr lang="tr-TR" b="1" dirty="0">
                <a:solidFill>
                  <a:srgbClr val="FF0000"/>
                </a:solidFill>
              </a:rPr>
              <a:t>PRİMLERİN SÜRESİ DIŞINDA ÖDENMESİ HALİ</a:t>
            </a:r>
          </a:p>
          <a:p>
            <a:r>
              <a:rPr lang="tr-TR" dirty="0"/>
              <a:t>Sigorta primlerinin işverence ödenmesi gereken kısmın yasal süresi içinde ödenmemesi halinde, İşveren + 5 puanlık indirime isabet eden ana para tutarı ile işveren + 5 puan + 14857 engelli desteğine isabet eden tarafından gecikme zammı, işverenden tahsil edilir. </a:t>
            </a:r>
          </a:p>
          <a:p>
            <a:pPr marL="0" indent="0">
              <a:buNone/>
            </a:pPr>
            <a:r>
              <a:rPr lang="tr-TR" dirty="0"/>
              <a:t>Örnek -Engelli sigortalıya ilişkin düzenlenen 2022/Ekim ayına ilişkin MUHSGK’da</a:t>
            </a:r>
          </a:p>
          <a:p>
            <a:r>
              <a:rPr lang="tr-TR" b="1" u="sng" dirty="0"/>
              <a:t>SPEK</a:t>
            </a:r>
            <a:r>
              <a:rPr lang="tr-TR" b="1" dirty="0"/>
              <a:t>:            </a:t>
            </a:r>
            <a:r>
              <a:rPr lang="tr-TR" b="1" u="sng" dirty="0"/>
              <a:t>05510 %5 </a:t>
            </a:r>
            <a:r>
              <a:rPr lang="tr-TR" b="1" u="sng" dirty="0" err="1"/>
              <a:t>İnd</a:t>
            </a:r>
            <a:r>
              <a:rPr lang="tr-TR" b="1" dirty="0"/>
              <a:t>     </a:t>
            </a:r>
            <a:r>
              <a:rPr lang="tr-TR" b="1" u="sng" dirty="0"/>
              <a:t>14857 %15,5 </a:t>
            </a:r>
            <a:r>
              <a:rPr lang="tr-TR" b="1" u="sng" dirty="0" err="1"/>
              <a:t>ind</a:t>
            </a:r>
            <a:r>
              <a:rPr lang="tr-TR" b="1" dirty="0"/>
              <a:t>    </a:t>
            </a:r>
            <a:r>
              <a:rPr lang="tr-TR" b="1" u="sng" dirty="0"/>
              <a:t>İşverence ödenmesi gereken</a:t>
            </a:r>
            <a:r>
              <a:rPr lang="tr-TR" b="1" dirty="0"/>
              <a:t> %17        </a:t>
            </a:r>
            <a:r>
              <a:rPr lang="tr-TR" dirty="0"/>
              <a:t>6.471,00	 323,55                    1.003,01                              1.100,07     </a:t>
            </a:r>
          </a:p>
          <a:p>
            <a:r>
              <a:rPr lang="tr-TR" dirty="0"/>
              <a:t> Tahakkuk oluştuğu ve işveren tarafından ilgili ayda ödenmesi gereken primlerin tamamının yasal süresi içinde ödenmediği düşünüldüğünde; işveren tarafından </a:t>
            </a:r>
          </a:p>
          <a:p>
            <a:r>
              <a:rPr lang="tr-TR" dirty="0"/>
              <a:t>1.100,07 + 323,55 TL = 1.423,62 TL tutarındaki borç aslı ile birlikte,</a:t>
            </a:r>
          </a:p>
          <a:p>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1.003,01 + 323,55 + 1.100,07 </a:t>
            </a:r>
            <a:r>
              <a:rPr lang="tr-TR" dirty="0"/>
              <a:t>= 2.426,63 TL’ye isabet eden gecikme zammı ödenecektir.</a:t>
            </a:r>
          </a:p>
          <a:p>
            <a:endParaRPr lang="tr-TR" dirty="0"/>
          </a:p>
        </p:txBody>
      </p:sp>
      <p:pic>
        <p:nvPicPr>
          <p:cNvPr id="4" name="Resim 3">
            <a:extLst>
              <a:ext uri="{FF2B5EF4-FFF2-40B4-BE49-F238E27FC236}">
                <a16:creationId xmlns:a16="http://schemas.microsoft.com/office/drawing/2014/main" id="{0D220F56-3905-F010-62FF-4C3753FC17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1707038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ENGELLİ TEŞVİKİ (14857)</a:t>
            </a:r>
            <a:endParaRPr lang="tr-TR" dirty="0"/>
          </a:p>
        </p:txBody>
      </p:sp>
      <p:sp>
        <p:nvSpPr>
          <p:cNvPr id="3" name="İçerik Yer Tutucusu 2"/>
          <p:cNvSpPr>
            <a:spLocks noGrp="1"/>
          </p:cNvSpPr>
          <p:nvPr>
            <p:ph idx="1"/>
          </p:nvPr>
        </p:nvSpPr>
        <p:spPr/>
        <p:txBody>
          <a:bodyPr>
            <a:normAutofit/>
          </a:bodyPr>
          <a:lstStyle/>
          <a:p>
            <a:r>
              <a:rPr lang="tr-TR" b="1" dirty="0">
                <a:solidFill>
                  <a:srgbClr val="FF0000"/>
                </a:solidFill>
              </a:rPr>
              <a:t>Mevzuat Düzenlemeleri:</a:t>
            </a:r>
          </a:p>
          <a:p>
            <a:r>
              <a:rPr lang="tr-TR" dirty="0">
                <a:hlinkClick r:id="rId2"/>
              </a:rPr>
              <a:t>4857 sayılı Kanun 30. Madde</a:t>
            </a:r>
            <a:endParaRPr lang="tr-TR" dirty="0"/>
          </a:p>
          <a:p>
            <a:r>
              <a:rPr lang="tr-TR">
                <a:hlinkClick r:id="rId3"/>
              </a:rPr>
              <a:t>2008/77 Sayılı Genelge</a:t>
            </a:r>
            <a:endParaRPr lang="tr-TR"/>
          </a:p>
          <a:p>
            <a:endParaRPr lang="tr-TR" b="1" dirty="0">
              <a:solidFill>
                <a:srgbClr val="FF0000"/>
              </a:solidFill>
            </a:endParaRPr>
          </a:p>
        </p:txBody>
      </p:sp>
      <p:pic>
        <p:nvPicPr>
          <p:cNvPr id="4" name="Resim 3">
            <a:extLst>
              <a:ext uri="{FF2B5EF4-FFF2-40B4-BE49-F238E27FC236}">
                <a16:creationId xmlns:a16="http://schemas.microsoft.com/office/drawing/2014/main" id="{CAFB998A-C186-318F-3BC6-C1AF0DA619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868537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ENGELLİ TEŞVİKİ (14857)</a:t>
            </a:r>
            <a:endParaRPr lang="tr-TR" dirty="0"/>
          </a:p>
        </p:txBody>
      </p:sp>
      <p:sp>
        <p:nvSpPr>
          <p:cNvPr id="3" name="İçerik Yer Tutucusu 2"/>
          <p:cNvSpPr>
            <a:spLocks noGrp="1"/>
          </p:cNvSpPr>
          <p:nvPr>
            <p:ph idx="1"/>
          </p:nvPr>
        </p:nvSpPr>
        <p:spPr/>
        <p:txBody>
          <a:bodyPr/>
          <a:lstStyle/>
          <a:p>
            <a:pPr lvl="0"/>
            <a:r>
              <a:rPr lang="tr-TR" sz="2000" b="1" dirty="0">
                <a:solidFill>
                  <a:srgbClr val="0070C0"/>
                </a:solidFill>
              </a:rPr>
              <a:t>2022/TEMMUZ İLA ARALIK AYLARI İÇİNDE TEŞVİKTEN YARARLANILACAK TUTAR</a:t>
            </a:r>
          </a:p>
          <a:p>
            <a:pPr marL="0" indent="0">
              <a:buNone/>
            </a:pPr>
            <a:endParaRPr lang="tr-TR" dirty="0"/>
          </a:p>
        </p:txBody>
      </p:sp>
      <p:graphicFrame>
        <p:nvGraphicFramePr>
          <p:cNvPr id="4" name="Tablo 3"/>
          <p:cNvGraphicFramePr>
            <a:graphicFrameLocks noGrp="1"/>
          </p:cNvGraphicFramePr>
          <p:nvPr>
            <p:extLst>
              <p:ext uri="{D42A27DB-BD31-4B8C-83A1-F6EECF244321}">
                <p14:modId xmlns:p14="http://schemas.microsoft.com/office/powerpoint/2010/main" val="3612049575"/>
              </p:ext>
            </p:extLst>
          </p:nvPr>
        </p:nvGraphicFramePr>
        <p:xfrm>
          <a:off x="838200" y="2299856"/>
          <a:ext cx="9682017" cy="1679909"/>
        </p:xfrm>
        <a:graphic>
          <a:graphicData uri="http://schemas.openxmlformats.org/drawingml/2006/table">
            <a:tbl>
              <a:tblPr/>
              <a:tblGrid>
                <a:gridCol w="3227339">
                  <a:extLst>
                    <a:ext uri="{9D8B030D-6E8A-4147-A177-3AD203B41FA5}">
                      <a16:colId xmlns:a16="http://schemas.microsoft.com/office/drawing/2014/main" val="607568901"/>
                    </a:ext>
                  </a:extLst>
                </a:gridCol>
                <a:gridCol w="3227339">
                  <a:extLst>
                    <a:ext uri="{9D8B030D-6E8A-4147-A177-3AD203B41FA5}">
                      <a16:colId xmlns:a16="http://schemas.microsoft.com/office/drawing/2014/main" val="4221238168"/>
                    </a:ext>
                  </a:extLst>
                </a:gridCol>
                <a:gridCol w="3227339">
                  <a:extLst>
                    <a:ext uri="{9D8B030D-6E8A-4147-A177-3AD203B41FA5}">
                      <a16:colId xmlns:a16="http://schemas.microsoft.com/office/drawing/2014/main" val="2489668407"/>
                    </a:ext>
                  </a:extLst>
                </a:gridCol>
              </a:tblGrid>
              <a:tr h="223150">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00B0F0"/>
                          </a:solidFill>
                          <a:effectLst/>
                          <a:uLnTx/>
                          <a:uFillTx/>
                          <a:latin typeface="+mn-lt"/>
                          <a:ea typeface="+mn-ea"/>
                          <a:cs typeface="+mn-cs"/>
                        </a:rPr>
                        <a:t>SPEK ALT SINIRINDAN (6.471,00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67504726"/>
                  </a:ext>
                </a:extLst>
              </a:tr>
              <a:tr h="557876">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383100134"/>
                  </a:ext>
                </a:extLst>
              </a:tr>
              <a:tr h="390513">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a:t>
                      </a:r>
                      <a:r>
                        <a:rPr lang="tr-TR" baseline="0" dirty="0">
                          <a:effectLst/>
                        </a:rPr>
                        <a:t> x </a:t>
                      </a:r>
                      <a:r>
                        <a:rPr lang="tr-TR" dirty="0">
                          <a:effectLst/>
                        </a:rPr>
                        <a:t>%5 + A.Ü x %15,5)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a:effectLst/>
                        </a:rPr>
                        <a:t>%17</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418655613"/>
                  </a:ext>
                </a:extLst>
              </a:tr>
              <a:tr h="223150">
                <a:tc>
                  <a:txBody>
                    <a:bodyPr/>
                    <a:lstStyle/>
                    <a:p>
                      <a:pPr algn="ctr" fontAlgn="t"/>
                      <a:r>
                        <a:rPr lang="tr-TR" dirty="0">
                          <a:solidFill>
                            <a:srgbClr val="363636"/>
                          </a:solidFill>
                          <a:effectLst/>
                        </a:rPr>
                        <a:t>2.426,63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323,55 + 1.003,01 = 1.326,56₺</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1.100,07₺</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093724401"/>
                  </a:ext>
                </a:extLst>
              </a:tr>
            </a:tbl>
          </a:graphicData>
        </a:graphic>
      </p:graphicFrame>
      <p:graphicFrame>
        <p:nvGraphicFramePr>
          <p:cNvPr id="5" name="Tablo 4"/>
          <p:cNvGraphicFramePr>
            <a:graphicFrameLocks noGrp="1"/>
          </p:cNvGraphicFramePr>
          <p:nvPr>
            <p:extLst>
              <p:ext uri="{D42A27DB-BD31-4B8C-83A1-F6EECF244321}">
                <p14:modId xmlns:p14="http://schemas.microsoft.com/office/powerpoint/2010/main" val="794740826"/>
              </p:ext>
            </p:extLst>
          </p:nvPr>
        </p:nvGraphicFramePr>
        <p:xfrm>
          <a:off x="905163" y="4350326"/>
          <a:ext cx="9615054" cy="1463040"/>
        </p:xfrm>
        <a:graphic>
          <a:graphicData uri="http://schemas.openxmlformats.org/drawingml/2006/table">
            <a:tbl>
              <a:tblPr/>
              <a:tblGrid>
                <a:gridCol w="3205018">
                  <a:extLst>
                    <a:ext uri="{9D8B030D-6E8A-4147-A177-3AD203B41FA5}">
                      <a16:colId xmlns:a16="http://schemas.microsoft.com/office/drawing/2014/main" val="266100583"/>
                    </a:ext>
                  </a:extLst>
                </a:gridCol>
                <a:gridCol w="3205018">
                  <a:extLst>
                    <a:ext uri="{9D8B030D-6E8A-4147-A177-3AD203B41FA5}">
                      <a16:colId xmlns:a16="http://schemas.microsoft.com/office/drawing/2014/main" val="994097297"/>
                    </a:ext>
                  </a:extLst>
                </a:gridCol>
                <a:gridCol w="3205018">
                  <a:extLst>
                    <a:ext uri="{9D8B030D-6E8A-4147-A177-3AD203B41FA5}">
                      <a16:colId xmlns:a16="http://schemas.microsoft.com/office/drawing/2014/main" val="2754312960"/>
                    </a:ext>
                  </a:extLst>
                </a:gridCol>
              </a:tblGrid>
              <a:tr h="133018">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FF0000"/>
                          </a:solidFill>
                          <a:effectLst/>
                          <a:uLnTx/>
                          <a:uFillTx/>
                          <a:latin typeface="+mn-lt"/>
                          <a:ea typeface="+mn-ea"/>
                          <a:cs typeface="+mn-cs"/>
                        </a:rPr>
                        <a:t>SPEK ÜST SINIRINDAN (48.532,50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505005530"/>
                  </a:ext>
                </a:extLst>
              </a:tr>
              <a:tr h="332545">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728663785"/>
                  </a:ext>
                </a:extLst>
              </a:tr>
              <a:tr h="332545">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 x %5 + A.Ü X %15,5)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4147822703"/>
                  </a:ext>
                </a:extLst>
              </a:tr>
              <a:tr h="133018">
                <a:tc>
                  <a:txBody>
                    <a:bodyPr/>
                    <a:lstStyle/>
                    <a:p>
                      <a:pPr algn="ctr" fontAlgn="t"/>
                      <a:r>
                        <a:rPr lang="tr-TR" dirty="0">
                          <a:solidFill>
                            <a:srgbClr val="363636"/>
                          </a:solidFill>
                          <a:effectLst/>
                        </a:rPr>
                        <a:t>18.199,69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2,426,63</a:t>
                      </a:r>
                      <a:r>
                        <a:rPr lang="tr-TR" baseline="0" dirty="0">
                          <a:solidFill>
                            <a:srgbClr val="363636"/>
                          </a:solidFill>
                          <a:effectLst/>
                        </a:rPr>
                        <a:t> + 1.003,01 =3.429,64</a:t>
                      </a:r>
                      <a:r>
                        <a:rPr lang="tr-TR" dirty="0">
                          <a:solidFill>
                            <a:srgbClr val="363636"/>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14.770,05₺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454790904"/>
                  </a:ext>
                </a:extLst>
              </a:tr>
            </a:tbl>
          </a:graphicData>
        </a:graphic>
      </p:graphicFrame>
      <p:pic>
        <p:nvPicPr>
          <p:cNvPr id="6" name="Resim 5">
            <a:extLst>
              <a:ext uri="{FF2B5EF4-FFF2-40B4-BE49-F238E27FC236}">
                <a16:creationId xmlns:a16="http://schemas.microsoft.com/office/drawing/2014/main" id="{97167C43-5338-DE9B-DC13-90FD29C61D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562052304"/>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8050</TotalTime>
  <Words>902</Words>
  <Application>Microsoft Office PowerPoint</Application>
  <PresentationFormat>Geniş ekran</PresentationFormat>
  <Paragraphs>95</Paragraphs>
  <Slides>10</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10</vt:i4>
      </vt:variant>
    </vt:vector>
  </HeadingPairs>
  <TitlesOfParts>
    <vt:vector size="14" baseType="lpstr">
      <vt:lpstr>Arial</vt:lpstr>
      <vt:lpstr>Calibri</vt:lpstr>
      <vt:lpstr>Calibri Light</vt:lpstr>
      <vt:lpstr>Office Teması</vt:lpstr>
      <vt:lpstr>ENGELLİ TEŞVİKİ (14857)</vt:lpstr>
      <vt:lpstr>ENGELLİ TEŞVİKİ (14857)</vt:lpstr>
      <vt:lpstr>ENGELLİ TEŞVİKİ (14857)</vt:lpstr>
      <vt:lpstr>ENGELLİ TEŞVİKİ (14857)</vt:lpstr>
      <vt:lpstr>ENGELLİ SİGORTALI TEŞVİKİ (14857)</vt:lpstr>
      <vt:lpstr>ENGELLİ TEŞVİKİ (14857)</vt:lpstr>
      <vt:lpstr>ENGELLİ TEŞVİKİ (14857)</vt:lpstr>
      <vt:lpstr>ENGELLİ TEŞVİKİ (14857)</vt:lpstr>
      <vt:lpstr>ENGELLİ TEŞVİKİ (14857)</vt:lpstr>
      <vt:lpstr>       SİGORTA PRİM TEŞVİKLERİ 05510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339</cp:revision>
  <dcterms:created xsi:type="dcterms:W3CDTF">2020-03-17T08:40:25Z</dcterms:created>
  <dcterms:modified xsi:type="dcterms:W3CDTF">2022-11-29T20:10:22Z</dcterms:modified>
</cp:coreProperties>
</file>