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7" r:id="rId2"/>
    <p:sldId id="366" r:id="rId3"/>
    <p:sldId id="365" r:id="rId4"/>
    <p:sldId id="368" r:id="rId5"/>
    <p:sldId id="369" r:id="rId6"/>
    <p:sldId id="370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58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07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5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3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8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7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4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23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27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5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0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20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estekal.gov.tr/dokumanlar/2018-28.pdf" TargetMode="External"/><Relationship Id="rId2" Type="http://schemas.openxmlformats.org/officeDocument/2006/relationships/hyperlink" Target="http://www.mevzuat.gov.tr/MevzuatMetin/1.5.5510.pdf#page=8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607127"/>
            <a:ext cx="10515600" cy="4569836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TEŞVİK KAPSAMINA GİRENLER</a:t>
            </a:r>
          </a:p>
          <a:p>
            <a:pPr algn="just"/>
            <a:r>
              <a:rPr lang="tr-TR" dirty="0"/>
              <a:t>Prim teşvikinden;</a:t>
            </a:r>
          </a:p>
          <a:p>
            <a:pPr marL="0" indent="0" algn="just">
              <a:buNone/>
            </a:pPr>
            <a:r>
              <a:rPr lang="tr-TR" dirty="0"/>
              <a:t>-Ticari, zirai veya serbest meslek faaliyeti nedeniyle adına ilk defa gelir vergisi mükellefiyeti tesis edilmiş,</a:t>
            </a:r>
          </a:p>
          <a:p>
            <a:pPr marL="0" indent="0" algn="just">
              <a:buNone/>
            </a:pPr>
            <a:r>
              <a:rPr lang="tr-TR" dirty="0"/>
              <a:t>-Mükellefiyet başlangıç tarihi itibarıyla 18 yaşını doldurmuş yirmi dokuz yaşını doldurmamış,</a:t>
            </a:r>
          </a:p>
          <a:p>
            <a:pPr marL="0" indent="0" algn="just">
              <a:buNone/>
            </a:pPr>
            <a:r>
              <a:rPr lang="tr-TR" dirty="0"/>
              <a:t>tam mükellef gerçek kişiler yararlanabilecektir.</a:t>
            </a:r>
          </a:p>
          <a:p>
            <a:pPr algn="just"/>
            <a:r>
              <a:rPr lang="tr-TR" dirty="0"/>
              <a:t>Adi ortaklıklarda ve şahıs şirket ortakların tamamının yukarıda belirtilen şartları sağlaması halinde yalnızca bir ortak teşvikten yararlanabilecektir.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EDE8BBF-4635-8ECD-D325-7CE0E61B4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70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TEŞVİK KAPSAMINA GİRMEYENLER</a:t>
            </a:r>
          </a:p>
          <a:p>
            <a:r>
              <a:rPr lang="tr-TR" dirty="0"/>
              <a:t>Sermaye şirketi olan anonim şirket ortaklarının, </a:t>
            </a:r>
            <a:r>
              <a:rPr lang="tr-TR" dirty="0" err="1"/>
              <a:t>limited</a:t>
            </a:r>
            <a:r>
              <a:rPr lang="tr-TR" dirty="0"/>
              <a:t> şirket ortaklarının ve sermayesi paylara bölünmüş komandit şirket ortaklarının söz konusu teşvikten yararlanmaları mümkün değildir.</a:t>
            </a:r>
            <a:endParaRPr lang="tr-TR" b="1" dirty="0">
              <a:solidFill>
                <a:srgbClr val="FF0000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0F3580D-0E1E-B877-BFAC-6B20F43096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4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TEŞVİKTEN YARARLANMA ŞARTLARI</a:t>
            </a:r>
          </a:p>
          <a:p>
            <a:r>
              <a:rPr lang="tr-TR" dirty="0"/>
              <a:t>İşe başlamanın vergi dairesine süresi içinde bildirilmesi,</a:t>
            </a:r>
          </a:p>
          <a:p>
            <a:r>
              <a:rPr lang="tr-TR" dirty="0"/>
              <a:t>Mükellefin kendi işinde bilfiil çalışması ya da işin kendisi tarafından sevk ve idare edilmesi,</a:t>
            </a:r>
          </a:p>
          <a:p>
            <a:r>
              <a:rPr lang="tr-TR" dirty="0"/>
              <a:t>Adi ortaklıklarda ortakların tümünün maddede belirtilen şartları taşıması,</a:t>
            </a:r>
          </a:p>
          <a:p>
            <a:r>
              <a:rPr lang="tr-TR" dirty="0"/>
              <a:t>Ölüm nedeniyle devir hali hariç, işletmenin veya mesleki faaliyetin eş veya üçüncü dereye kadar kan veya kayın hısımlarından devralınmamış olması,</a:t>
            </a:r>
          </a:p>
          <a:p>
            <a:r>
              <a:rPr lang="tr-TR" dirty="0"/>
              <a:t>Mükellefiyet başlangıç tarihi itibarıyla 18 yaşının doldurulmuş yirmi dokuz yaşını doldurulmamış olması,</a:t>
            </a:r>
          </a:p>
          <a:p>
            <a:r>
              <a:rPr lang="tr-TR" dirty="0"/>
              <a:t>Vergi mükellefiyetine 1/6/2018 veya sonrasında başlanılması,</a:t>
            </a:r>
          </a:p>
          <a:p>
            <a:r>
              <a:rPr lang="tr-TR" dirty="0"/>
              <a:t>Mevcut bir işletmeye veya mesleki faaliyet sonradan ortak olunmaması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7543F6E0-87F6-E57D-A5BF-7EF7F2BE8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10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BAŞVURU İŞLEMLERİ</a:t>
            </a:r>
          </a:p>
          <a:p>
            <a:r>
              <a:rPr lang="tr-TR" dirty="0"/>
              <a:t>Teşvikten yararlanılabilmesi için 193 sayılı Gelir Vergisi Kanununun mükerrer 20 </a:t>
            </a:r>
            <a:r>
              <a:rPr lang="tr-TR" dirty="0" err="1"/>
              <a:t>nci</a:t>
            </a:r>
            <a:r>
              <a:rPr lang="tr-TR" dirty="0"/>
              <a:t> maddesi kapsamında </a:t>
            </a:r>
            <a:r>
              <a:rPr lang="tr-TR" b="1" dirty="0">
                <a:solidFill>
                  <a:srgbClr val="0070C0"/>
                </a:solidFill>
              </a:rPr>
              <a:t>kazanç istisnasından faydalandıklarına dair bağlı bulundukları vergi dairesinden alacakları belgeyle birlikte </a:t>
            </a:r>
            <a:r>
              <a:rPr lang="tr-TR" dirty="0"/>
              <a:t>sosyal güvenlik merkezine müracaat etmeleri gerekiyor.</a:t>
            </a:r>
          </a:p>
          <a:p>
            <a:r>
              <a:rPr lang="tr-TR" dirty="0"/>
              <a:t>Teşvikten yararlanmak için gerekli şartları taşıdıkları halde daha önce yararlanmamış mükellefler vergi dairesinden alacakları yazıyla birlikte sosyal güvenlik merkezine müracaat etmeleri halinde, teşvikten geriye yönelik olarak yararlanabileceklerdir.</a:t>
            </a:r>
          </a:p>
          <a:p>
            <a:r>
              <a:rPr lang="tr-TR" dirty="0"/>
              <a:t>Bir yıllık süre zarfında tahakkuk eden sigorta primlerinin ödenmiş olması, teşvikten geriye yönelik yararlanılmasına engel teşkil etmemektedir.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9B913DB-E1F9-1586-DEC8-DCE226E48A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TEŞVİKTEN YARARLANILACAK SÜRE</a:t>
            </a:r>
          </a:p>
          <a:p>
            <a:r>
              <a:rPr lang="tr-TR" dirty="0"/>
              <a:t>Kapsama giren sigortalılar vergi mükellefiyetlerinin başladığı tarihten itibaren bir yıl süreyle yararlanabileceklerdir.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YARARLANILACAK TEŞVİK TUTARI</a:t>
            </a:r>
          </a:p>
          <a:p>
            <a:r>
              <a:rPr lang="tr-TR" dirty="0"/>
              <a:t>Kapsama giren sigortalıların </a:t>
            </a:r>
            <a:r>
              <a:rPr lang="tr-TR" b="1" dirty="0">
                <a:solidFill>
                  <a:srgbClr val="0070C0"/>
                </a:solidFill>
              </a:rPr>
              <a:t>SPEK altı sınırı üzerinden </a:t>
            </a:r>
            <a:r>
              <a:rPr lang="tr-TR" dirty="0"/>
              <a:t>tahakkuk edecek sigorta primlerinin tamamı Hazinece karşılanacaktır.</a:t>
            </a: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79125"/>
              </p:ext>
            </p:extLst>
          </p:nvPr>
        </p:nvGraphicFramePr>
        <p:xfrm>
          <a:off x="1246908" y="5007134"/>
          <a:ext cx="9772074" cy="731520"/>
        </p:xfrm>
        <a:graphic>
          <a:graphicData uri="http://schemas.openxmlformats.org/drawingml/2006/table">
            <a:tbl>
              <a:tblPr/>
              <a:tblGrid>
                <a:gridCol w="4886037">
                  <a:extLst>
                    <a:ext uri="{9D8B030D-6E8A-4147-A177-3AD203B41FA5}">
                      <a16:colId xmlns:a16="http://schemas.microsoft.com/office/drawing/2014/main" val="1366699464"/>
                    </a:ext>
                  </a:extLst>
                </a:gridCol>
                <a:gridCol w="4886037">
                  <a:extLst>
                    <a:ext uri="{9D8B030D-6E8A-4147-A177-3AD203B41FA5}">
                      <a16:colId xmlns:a16="http://schemas.microsoft.com/office/drawing/2014/main" val="28992604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tr-TR" b="1" dirty="0">
                          <a:solidFill>
                            <a:srgbClr val="363636"/>
                          </a:solidFill>
                          <a:effectLst/>
                        </a:rPr>
                        <a:t>Günlük</a:t>
                      </a:r>
                    </a:p>
                  </a:txBody>
                  <a:tcPr>
                    <a:lnL>
                      <a:noFill/>
                    </a:lnL>
                    <a:lnR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b="1">
                          <a:solidFill>
                            <a:srgbClr val="363636"/>
                          </a:solidFill>
                          <a:effectLst/>
                        </a:rPr>
                        <a:t>Aylık</a:t>
                      </a:r>
                    </a:p>
                  </a:txBody>
                  <a:tcPr>
                    <a:lnL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77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74,42₺</a:t>
                      </a:r>
                    </a:p>
                  </a:txBody>
                  <a:tcPr>
                    <a:lnL>
                      <a:noFill/>
                    </a:lnL>
                    <a:lnR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2.232,50₺</a:t>
                      </a:r>
                    </a:p>
                  </a:txBody>
                  <a:tcPr>
                    <a:lnL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707526"/>
                  </a:ext>
                </a:extLst>
              </a:tr>
            </a:tbl>
          </a:graphicData>
        </a:graphic>
      </p:graphicFrame>
      <p:pic>
        <p:nvPicPr>
          <p:cNvPr id="5" name="Resim 4">
            <a:extLst>
              <a:ext uri="{FF2B5EF4-FFF2-40B4-BE49-F238E27FC236}">
                <a16:creationId xmlns:a16="http://schemas.microsoft.com/office/drawing/2014/main" id="{76DC6D19-C6D1-8ABC-75FF-8827893C53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62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GENÇ GİRİŞİMCİ TEŞVİĞİ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Mevzuat düzenlemeleri:</a:t>
            </a:r>
          </a:p>
          <a:p>
            <a:r>
              <a:rPr lang="tr-TR" dirty="0">
                <a:hlinkClick r:id="rId2"/>
              </a:rPr>
              <a:t>5510 sayılı Kanun 81. Maddesi (k) bendi</a:t>
            </a:r>
            <a:endParaRPr lang="tr-TR" dirty="0"/>
          </a:p>
          <a:p>
            <a:r>
              <a:rPr lang="tr-TR" dirty="0">
                <a:hlinkClick r:id="rId3"/>
              </a:rPr>
              <a:t>2018/28 Sayılı Genelge</a:t>
            </a:r>
            <a:endParaRPr lang="tr-TR" dirty="0"/>
          </a:p>
          <a:p>
            <a:pPr marL="0" indent="0">
              <a:buNone/>
            </a:pP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DC53048-0826-4BFF-8178-48002BC732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35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7880</TotalTime>
  <Words>335</Words>
  <Application>Microsoft Office PowerPoint</Application>
  <PresentationFormat>Geniş ekran</PresentationFormat>
  <Paragraphs>37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Teması</vt:lpstr>
      <vt:lpstr>BAĞKUR GENÇ GİRİŞİMCİ TEŞVİĞİ</vt:lpstr>
      <vt:lpstr>BAĞKUR GENÇ GİRİŞİMCİ TEŞVİĞİ</vt:lpstr>
      <vt:lpstr>BAĞKUR GENÇ GİRİŞİMCİ TEŞVİĞİ</vt:lpstr>
      <vt:lpstr>BAĞKUR GENÇ GİRİŞİMCİ TEŞVİĞİ</vt:lpstr>
      <vt:lpstr>BAĞKUR GENÇ GİRİŞİMCİ TEŞVİĞİ</vt:lpstr>
      <vt:lpstr>BAĞKUR GENÇ GİRİŞİMCİ TEŞVİĞİ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PUANLIK PRİM İNDİRİMİ(05510)</dc:title>
  <dc:creator>Ömer Demirci</dc:creator>
  <cp:lastModifiedBy>Eyup Sabri Demirci</cp:lastModifiedBy>
  <cp:revision>337</cp:revision>
  <dcterms:created xsi:type="dcterms:W3CDTF">2020-03-17T08:40:25Z</dcterms:created>
  <dcterms:modified xsi:type="dcterms:W3CDTF">2022-11-28T17:27:40Z</dcterms:modified>
</cp:coreProperties>
</file>