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1" r:id="rId2"/>
    <p:sldId id="331" r:id="rId3"/>
    <p:sldId id="332" r:id="rId4"/>
    <p:sldId id="347" r:id="rId5"/>
    <p:sldId id="349" r:id="rId6"/>
    <p:sldId id="333" r:id="rId7"/>
    <p:sldId id="340" r:id="rId8"/>
    <p:sldId id="353" r:id="rId9"/>
    <p:sldId id="335" r:id="rId10"/>
    <p:sldId id="342" r:id="rId11"/>
    <p:sldId id="354" r:id="rId12"/>
    <p:sldId id="350" r:id="rId13"/>
    <p:sldId id="336" r:id="rId14"/>
    <p:sldId id="341" r:id="rId15"/>
    <p:sldId id="345" r:id="rId16"/>
    <p:sldId id="352" r:id="rId17"/>
    <p:sldId id="346" r:id="rId18"/>
    <p:sldId id="343" r:id="rId1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94660"/>
  </p:normalViewPr>
  <p:slideViewPr>
    <p:cSldViewPr snapToGrid="0">
      <p:cViewPr varScale="1">
        <p:scale>
          <a:sx n="97" d="100"/>
          <a:sy n="97" d="100"/>
        </p:scale>
        <p:origin x="5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29.11.2022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29.11.2022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29.11.2022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29.11.2022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destekal.gov.tr/dokumanlar/2018-22.pdf" TargetMode="External"/><Relationship Id="rId2" Type="http://schemas.openxmlformats.org/officeDocument/2006/relationships/hyperlink" Target="http://www.mevzuat.gov.tr/MevzuatMetin/1.5.4447.pdf#page=29"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p>
        </p:txBody>
      </p:sp>
      <p:sp>
        <p:nvSpPr>
          <p:cNvPr id="3" name="İçerik Yer Tutucusu 2"/>
          <p:cNvSpPr>
            <a:spLocks noGrp="1"/>
          </p:cNvSpPr>
          <p:nvPr>
            <p:ph idx="1"/>
          </p:nvPr>
        </p:nvSpPr>
        <p:spPr/>
        <p:txBody>
          <a:bodyPr>
            <a:normAutofit lnSpcReduction="10000"/>
          </a:bodyPr>
          <a:lstStyle/>
          <a:p>
            <a:r>
              <a:rPr lang="tr-TR" b="0" i="0" dirty="0">
                <a:solidFill>
                  <a:srgbClr val="000000"/>
                </a:solidFill>
                <a:effectLst/>
                <a:latin typeface="Times New Roman" panose="02020603050405020304" pitchFamily="18" charset="0"/>
              </a:rPr>
              <a:t>«…</a:t>
            </a:r>
            <a:r>
              <a:rPr lang="tr-TR" b="0" i="1" dirty="0">
                <a:solidFill>
                  <a:srgbClr val="000000"/>
                </a:solidFill>
                <a:effectLst/>
                <a:highlight>
                  <a:srgbClr val="00FF00"/>
                </a:highlight>
                <a:latin typeface="Times New Roman" panose="02020603050405020304" pitchFamily="18" charset="0"/>
              </a:rPr>
              <a:t>işyerinin imalat veya bilişim sektöründe faaliyet göstermesi halinde </a:t>
            </a:r>
            <a:r>
              <a:rPr lang="tr-TR" b="0" i="1" dirty="0">
                <a:solidFill>
                  <a:srgbClr val="000000"/>
                </a:solidFill>
                <a:effectLst/>
                <a:highlight>
                  <a:srgbClr val="FFFF00"/>
                </a:highlight>
                <a:latin typeface="Times New Roman" panose="02020603050405020304" pitchFamily="18" charset="0"/>
              </a:rPr>
              <a:t>ilgili döneme ait günlük brüt asgarî ücretin sigortalının prim ödeme gün sayısıyla çarpımı sonucu bulunacak tutarı geçmemek üzere, sigortalının 5510 sayılı Kanunun 82 </a:t>
            </a:r>
            <a:r>
              <a:rPr lang="tr-TR" b="0" i="1" dirty="0" err="1">
                <a:solidFill>
                  <a:srgbClr val="000000"/>
                </a:solidFill>
                <a:effectLst/>
                <a:highlight>
                  <a:srgbClr val="FFFF00"/>
                </a:highlight>
                <a:latin typeface="Times New Roman" panose="02020603050405020304" pitchFamily="18" charset="0"/>
              </a:rPr>
              <a:t>nci</a:t>
            </a:r>
            <a:r>
              <a:rPr lang="tr-TR" b="0" i="1" dirty="0">
                <a:solidFill>
                  <a:srgbClr val="000000"/>
                </a:solidFill>
                <a:effectLst/>
                <a:highlight>
                  <a:srgbClr val="FFFF00"/>
                </a:highlight>
                <a:latin typeface="Times New Roman" panose="02020603050405020304" pitchFamily="18" charset="0"/>
              </a:rPr>
              <a:t> maddesi uyarınca belirlenen prime esas kazançları üzerinden hesaplanan sigortalı ve işveren hissesi primlerinin tamamı tutarında</a:t>
            </a:r>
            <a:r>
              <a:rPr lang="tr-TR" b="0" i="1" dirty="0">
                <a:solidFill>
                  <a:srgbClr val="000000"/>
                </a:solidFill>
                <a:effectLst/>
                <a:latin typeface="Times New Roman" panose="02020603050405020304" pitchFamily="18" charset="0"/>
              </a:rPr>
              <a:t>; </a:t>
            </a:r>
            <a:r>
              <a:rPr lang="tr-TR" b="0" i="1" dirty="0">
                <a:solidFill>
                  <a:srgbClr val="000000"/>
                </a:solidFill>
                <a:effectLst/>
                <a:highlight>
                  <a:srgbClr val="FF0000"/>
                </a:highlight>
                <a:latin typeface="Times New Roman" panose="02020603050405020304" pitchFamily="18" charset="0"/>
              </a:rPr>
              <a:t>işyerinin diğer sektörlerde faaliyet göstermesi halinde </a:t>
            </a:r>
            <a:r>
              <a:rPr lang="tr-TR" b="0" i="1" dirty="0">
                <a:solidFill>
                  <a:srgbClr val="000000"/>
                </a:solidFill>
                <a:effectLst/>
                <a:highlight>
                  <a:srgbClr val="00FFFF"/>
                </a:highlight>
                <a:latin typeface="Times New Roman" panose="02020603050405020304" pitchFamily="18" charset="0"/>
              </a:rPr>
              <a:t>sigortalının 5510 sayılı Kanunun 82 </a:t>
            </a:r>
            <a:r>
              <a:rPr lang="tr-TR" b="0" i="1" dirty="0" err="1">
                <a:solidFill>
                  <a:srgbClr val="000000"/>
                </a:solidFill>
                <a:effectLst/>
                <a:highlight>
                  <a:srgbClr val="00FFFF"/>
                </a:highlight>
                <a:latin typeface="Times New Roman" panose="02020603050405020304" pitchFamily="18" charset="0"/>
              </a:rPr>
              <a:t>nci</a:t>
            </a:r>
            <a:r>
              <a:rPr lang="tr-TR" b="0" i="1" dirty="0">
                <a:solidFill>
                  <a:srgbClr val="000000"/>
                </a:solidFill>
                <a:effectLst/>
                <a:highlight>
                  <a:srgbClr val="00FFFF"/>
                </a:highlight>
                <a:latin typeface="Times New Roman" panose="02020603050405020304" pitchFamily="18" charset="0"/>
              </a:rPr>
              <a:t> maddesi uyarınca belirlenen prime esas kazanç alt sınırı üzerinden hesaplanan sigortalı ve işveren hissesi primlerinin tamamı tutarında, her ay bu işverenlerin Sosyal Güvenlik Kurumuna ödeyecekleri tüm primlerden mahsup edilmek suretiyle işverene prim desteği sağlanır ve destek tutarı Fondan karşılanır.»</a:t>
            </a:r>
            <a:endParaRPr lang="tr-TR" i="1" dirty="0">
              <a:highlight>
                <a:srgbClr val="00FFFF"/>
              </a:highlight>
            </a:endParaRPr>
          </a:p>
        </p:txBody>
      </p:sp>
      <p:pic>
        <p:nvPicPr>
          <p:cNvPr id="4" name="Resim 3">
            <a:extLst>
              <a:ext uri="{FF2B5EF4-FFF2-40B4-BE49-F238E27FC236}">
                <a16:creationId xmlns:a16="http://schemas.microsoft.com/office/drawing/2014/main" id="{315EFF13-F486-7EC2-D73D-3484F1A17D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2117839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20000"/>
          </a:bodyPr>
          <a:lstStyle/>
          <a:p>
            <a:pPr algn="ctr"/>
            <a:r>
              <a:rPr lang="tr-TR" b="1" dirty="0">
                <a:solidFill>
                  <a:schemeClr val="tx2"/>
                </a:solidFill>
              </a:rPr>
              <a:t>DİĞER HUSUSLAR</a:t>
            </a:r>
          </a:p>
          <a:p>
            <a:r>
              <a:rPr lang="tr-TR" dirty="0"/>
              <a:t>Sigortalının işe alındığı tarihten önceki 3 aylık sürede 10 günden fazla 4/a, 4/b veya 4/c kapsamında sigortalı olmaması kuralında işe alındığı aydaki sigortalı hizmetlerine bakılmamaktadır.</a:t>
            </a:r>
          </a:p>
          <a:p>
            <a:r>
              <a:rPr lang="tr-TR" dirty="0"/>
              <a:t> Alt işverenler için ortalama sigortalı sayısı ve yeni işe alınan sigortalının ortalama sigortalı sayısına ilave olarak çalıştırılıp çalıştırılmadığı asıl </a:t>
            </a:r>
            <a:r>
              <a:rPr lang="tr-TR" dirty="0" err="1"/>
              <a:t>iveren</a:t>
            </a:r>
            <a:r>
              <a:rPr lang="tr-TR" dirty="0"/>
              <a:t> ve diğer alt işverenlerden müstakil olarak ayrı ayrı kontrol edilmektedir.</a:t>
            </a:r>
          </a:p>
          <a:p>
            <a:r>
              <a:rPr lang="tr-TR" dirty="0"/>
              <a:t> Asıl işveren ve alt işverenlerin farklı sektörlerde faaliyet göstermesi (NACE kodlarının farklı olması) halinde, faaliyet gösterdikleri sektöre göre asıl işveren ve alt işveren 12/18 ay süreyle teşvikten yararlanabilecektir.</a:t>
            </a:r>
          </a:p>
          <a:p>
            <a:r>
              <a:rPr lang="tr-TR" dirty="0"/>
              <a:t>Teşvikten yararlanma süresi içinde işten ayrılıp aynı veya farklı bir işyerinde yeniden yararlanmaya başlayan sigortalı teşvikten kalan süre zarfında ve </a:t>
            </a:r>
            <a:r>
              <a:rPr lang="tr-TR" b="1" u="sng" dirty="0"/>
              <a:t>en son işe girdiği tarihteki ortalaması üzerinden</a:t>
            </a:r>
            <a:r>
              <a:rPr lang="tr-TR" dirty="0"/>
              <a:t> teşvikten yararlanılır.</a:t>
            </a:r>
          </a:p>
          <a:p>
            <a:endParaRPr lang="tr-TR" dirty="0"/>
          </a:p>
          <a:p>
            <a:endParaRPr lang="tr-TR" dirty="0"/>
          </a:p>
          <a:p>
            <a:endParaRPr lang="tr-TR" dirty="0"/>
          </a:p>
        </p:txBody>
      </p:sp>
      <p:pic>
        <p:nvPicPr>
          <p:cNvPr id="4" name="Resim 3">
            <a:extLst>
              <a:ext uri="{FF2B5EF4-FFF2-40B4-BE49-F238E27FC236}">
                <a16:creationId xmlns:a16="http://schemas.microsoft.com/office/drawing/2014/main" id="{867E9623-CD65-7227-DE47-271C953C72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723195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10000"/>
          </a:bodyPr>
          <a:lstStyle/>
          <a:p>
            <a:pPr algn="ctr"/>
            <a:r>
              <a:rPr lang="tr-TR" b="1" dirty="0">
                <a:solidFill>
                  <a:schemeClr val="accent5">
                    <a:lumMod val="75000"/>
                  </a:schemeClr>
                </a:solidFill>
              </a:rPr>
              <a:t>DİĞER HUSUSLAR</a:t>
            </a:r>
          </a:p>
          <a:p>
            <a:r>
              <a:rPr lang="tr-TR" dirty="0"/>
              <a:t>4447/Geçici 19. maddede yer alan: </a:t>
            </a:r>
          </a:p>
          <a:p>
            <a:r>
              <a:rPr lang="tr-TR" i="1" dirty="0"/>
              <a:t>«Bu maddeyle sağlanan teşvikten yararlanmakta olan işverenler, bu teşvikten yararlanılan ayda aynı sigortalı için diğer sigorta primi teşvik, destek ve indirimlerinden yararlanamaz. «</a:t>
            </a:r>
            <a:r>
              <a:rPr lang="tr-TR" dirty="0"/>
              <a:t> hükmü gereğince 17103/27103 teşviki 05510 kanun indirimiyle birlikte uygulanmamaktadır.</a:t>
            </a:r>
          </a:p>
          <a:p>
            <a:r>
              <a:rPr lang="tr-TR" dirty="0"/>
              <a:t>«</a:t>
            </a:r>
            <a:r>
              <a:rPr lang="tr-TR" i="1" dirty="0"/>
              <a:t>İşyeri ile ilgili … primlerin yasal süresinde ödenmemesi ve Sosyal Güvenlik Kurumuna prim, idari para cezası ve bunlara ilişkin gecikme cezası ve gecikme zammı borcu bulunması durumlarında bu maddede belirtilen destekten yararlanılamaz….» </a:t>
            </a:r>
            <a:r>
              <a:rPr lang="tr-TR" dirty="0"/>
              <a:t>hükmü gereğince 17103/27103 teşvikinde borç sorgusu işyeri bazında yapılmaktadır.</a:t>
            </a:r>
          </a:p>
          <a:p>
            <a:endParaRPr lang="tr-TR" dirty="0"/>
          </a:p>
        </p:txBody>
      </p:sp>
      <p:pic>
        <p:nvPicPr>
          <p:cNvPr id="4" name="Resim 3">
            <a:extLst>
              <a:ext uri="{FF2B5EF4-FFF2-40B4-BE49-F238E27FC236}">
                <a16:creationId xmlns:a16="http://schemas.microsoft.com/office/drawing/2014/main" id="{D19B953F-32B9-1678-4E02-A769D12B51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1792919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p:txBody>
          <a:bodyPr>
            <a:normAutofit/>
          </a:bodyPr>
          <a:lstStyle/>
          <a:p>
            <a:pPr algn="ctr"/>
            <a:r>
              <a:rPr lang="tr-TR" b="1" dirty="0">
                <a:solidFill>
                  <a:schemeClr val="accent5">
                    <a:lumMod val="75000"/>
                  </a:schemeClr>
                </a:solidFill>
              </a:rPr>
              <a:t>DİĞER HUSUSLAR</a:t>
            </a:r>
          </a:p>
          <a:p>
            <a:r>
              <a:rPr lang="tr-TR" dirty="0"/>
              <a:t>İşyerinin faaliyette bulunduğu sektörün imalat/bilişim sektöründen diğer sektör olarak değişmesi veya diğer sektörden imalat/sektörü olarak değişmesi halinde işyeri tescil kayıtlarındaki NACE kodunun değiştirilmesi ve evvelce ilgili kanun numarasından tanımlanmış sigortalıların yeni kanun numarasına dönüştürülmesi için SGK Müdürlüğüne başvurulması gerekir.</a:t>
            </a:r>
          </a:p>
        </p:txBody>
      </p:sp>
      <p:pic>
        <p:nvPicPr>
          <p:cNvPr id="4" name="Resim 3">
            <a:extLst>
              <a:ext uri="{FF2B5EF4-FFF2-40B4-BE49-F238E27FC236}">
                <a16:creationId xmlns:a16="http://schemas.microsoft.com/office/drawing/2014/main" id="{52EA19C3-2B38-F4FC-FE3A-3A9151E20D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128651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p:txBody>
          <a:bodyPr>
            <a:normAutofit fontScale="92500"/>
          </a:bodyPr>
          <a:lstStyle/>
          <a:p>
            <a:pPr marL="0" indent="0" algn="ctr">
              <a:buNone/>
            </a:pPr>
            <a:r>
              <a:rPr lang="tr-TR" b="1" dirty="0">
                <a:solidFill>
                  <a:schemeClr val="accent5">
                    <a:lumMod val="75000"/>
                  </a:schemeClr>
                </a:solidFill>
              </a:rPr>
              <a:t>YARARLANILACAK TEŞVİK TUTARI</a:t>
            </a:r>
          </a:p>
          <a:p>
            <a:r>
              <a:rPr lang="tr-TR" dirty="0"/>
              <a:t>17103-27103 İmalat veya bilişim sektöründe faaliyet gösteren işyerleri için (17103) </a:t>
            </a:r>
            <a:r>
              <a:rPr lang="tr-TR" b="1" u="sng" dirty="0"/>
              <a:t>brüt asgari ücreti geçmemek üzere prime esas kazanç üzerinden </a:t>
            </a:r>
            <a:r>
              <a:rPr lang="tr-TR" dirty="0"/>
              <a:t>hesaplanan </a:t>
            </a:r>
            <a:r>
              <a:rPr lang="tr-TR" b="1" u="sng" dirty="0"/>
              <a:t>sigortalı ve işveren hissesi primlerinin tamamı (%37,5)</a:t>
            </a:r>
            <a:r>
              <a:rPr lang="tr-TR" dirty="0"/>
              <a:t>;</a:t>
            </a:r>
          </a:p>
          <a:p>
            <a:r>
              <a:rPr lang="tr-TR" dirty="0"/>
              <a:t>Diğer sektörlerde faaliyet gösteren işyerleri için (27103) </a:t>
            </a:r>
            <a:r>
              <a:rPr lang="tr-TR" b="1" u="sng" dirty="0"/>
              <a:t>prime esas kazanç alt sınırı üzerinden hesaplanan sigortalı ve işveren hissesi primlerinin tamamı (%37,5);</a:t>
            </a:r>
          </a:p>
          <a:p>
            <a:pPr marL="0" indent="0">
              <a:buNone/>
            </a:pPr>
            <a:r>
              <a:rPr lang="tr-TR" dirty="0"/>
              <a:t>İşsizlik Sigortası Fonu tarafından karşılanmaktadır.</a:t>
            </a:r>
          </a:p>
          <a:p>
            <a:r>
              <a:rPr lang="tr-TR" dirty="0"/>
              <a:t>Teşvik beş puanlık prim indirimi hariç uygulanmaktadır.</a:t>
            </a:r>
          </a:p>
          <a:p>
            <a:r>
              <a:rPr lang="tr-TR" dirty="0"/>
              <a:t>İşsizlik sigortası primleri de teşvik kapsamındadır. </a:t>
            </a:r>
          </a:p>
          <a:p>
            <a:pPr marL="0" indent="0">
              <a:buNone/>
            </a:pPr>
            <a:endParaRPr lang="tr-TR" b="1" dirty="0"/>
          </a:p>
        </p:txBody>
      </p:sp>
      <p:pic>
        <p:nvPicPr>
          <p:cNvPr id="4" name="Resim 3">
            <a:extLst>
              <a:ext uri="{FF2B5EF4-FFF2-40B4-BE49-F238E27FC236}">
                <a16:creationId xmlns:a16="http://schemas.microsoft.com/office/drawing/2014/main" id="{0773CF36-F952-0DA9-BA68-D3A262E268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2396786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p:txBody>
          <a:bodyPr/>
          <a:lstStyle/>
          <a:p>
            <a:r>
              <a:rPr lang="tr-TR" b="1" dirty="0">
                <a:solidFill>
                  <a:schemeClr val="accent5">
                    <a:lumMod val="75000"/>
                  </a:schemeClr>
                </a:solidFill>
              </a:rPr>
              <a:t>Mevzuat düzenlemeleri:</a:t>
            </a:r>
          </a:p>
          <a:p>
            <a:r>
              <a:rPr lang="tr-TR" dirty="0">
                <a:hlinkClick r:id="rId2"/>
              </a:rPr>
              <a:t>4447 sayılı Kanun Geçici 19. Madde</a:t>
            </a:r>
            <a:endParaRPr lang="tr-TR" dirty="0"/>
          </a:p>
          <a:p>
            <a:r>
              <a:rPr lang="tr-TR" dirty="0">
                <a:hlinkClick r:id="rId3"/>
              </a:rPr>
              <a:t>2018/22 Sayılı Genelge</a:t>
            </a:r>
            <a:endParaRPr lang="tr-TR" dirty="0"/>
          </a:p>
          <a:p>
            <a:pPr marL="0" indent="0">
              <a:buNone/>
            </a:pPr>
            <a:endParaRPr lang="tr-TR" b="1" dirty="0">
              <a:solidFill>
                <a:srgbClr val="FF0000"/>
              </a:solidFill>
            </a:endParaRPr>
          </a:p>
        </p:txBody>
      </p:sp>
      <p:pic>
        <p:nvPicPr>
          <p:cNvPr id="4" name="Resim 3">
            <a:extLst>
              <a:ext uri="{FF2B5EF4-FFF2-40B4-BE49-F238E27FC236}">
                <a16:creationId xmlns:a16="http://schemas.microsoft.com/office/drawing/2014/main" id="{912A4C4E-0E64-E4AF-AD88-5EB68A42B1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813252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a:xfrm>
            <a:off x="932872" y="1579418"/>
            <a:ext cx="10420927" cy="4597545"/>
          </a:xfrm>
        </p:spPr>
        <p:txBody>
          <a:bodyPr/>
          <a:lstStyle/>
          <a:p>
            <a:r>
              <a:rPr lang="tr-TR" sz="2000" b="1" dirty="0">
                <a:solidFill>
                  <a:schemeClr val="accent5">
                    <a:lumMod val="75000"/>
                  </a:schemeClr>
                </a:solidFill>
              </a:rPr>
              <a:t>2022/TEMMUZ İLA ARALIK AYLARI İÇİNDE TEŞVİKTEN YARARLANILACAK TUTAR (</a:t>
            </a:r>
            <a:r>
              <a:rPr lang="tr-TR" sz="2000" b="1" u="sng" dirty="0">
                <a:solidFill>
                  <a:schemeClr val="accent5">
                    <a:lumMod val="75000"/>
                  </a:schemeClr>
                </a:solidFill>
              </a:rPr>
              <a:t>17103)</a:t>
            </a:r>
          </a:p>
          <a:p>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val="903731084"/>
              </p:ext>
            </p:extLst>
          </p:nvPr>
        </p:nvGraphicFramePr>
        <p:xfrm>
          <a:off x="932873" y="2299855"/>
          <a:ext cx="9698181" cy="1824367"/>
        </p:xfrm>
        <a:graphic>
          <a:graphicData uri="http://schemas.openxmlformats.org/drawingml/2006/table">
            <a:tbl>
              <a:tblPr/>
              <a:tblGrid>
                <a:gridCol w="3232727">
                  <a:extLst>
                    <a:ext uri="{9D8B030D-6E8A-4147-A177-3AD203B41FA5}">
                      <a16:colId xmlns:a16="http://schemas.microsoft.com/office/drawing/2014/main" val="2441799488"/>
                    </a:ext>
                  </a:extLst>
                </a:gridCol>
                <a:gridCol w="3232727">
                  <a:extLst>
                    <a:ext uri="{9D8B030D-6E8A-4147-A177-3AD203B41FA5}">
                      <a16:colId xmlns:a16="http://schemas.microsoft.com/office/drawing/2014/main" val="830229449"/>
                    </a:ext>
                  </a:extLst>
                </a:gridCol>
                <a:gridCol w="3232727">
                  <a:extLst>
                    <a:ext uri="{9D8B030D-6E8A-4147-A177-3AD203B41FA5}">
                      <a16:colId xmlns:a16="http://schemas.microsoft.com/office/drawing/2014/main" val="3879157239"/>
                    </a:ext>
                  </a:extLst>
                </a:gridCol>
              </a:tblGrid>
              <a:tr h="257140">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00B0F0"/>
                          </a:solidFill>
                          <a:effectLst/>
                          <a:uLnTx/>
                          <a:uFillTx/>
                          <a:latin typeface="+mn-lt"/>
                          <a:ea typeface="+mn-ea"/>
                          <a:cs typeface="+mn-cs"/>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290865585"/>
                  </a:ext>
                </a:extLst>
              </a:tr>
              <a:tr h="642851">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4151652653"/>
                  </a:ext>
                </a:extLst>
              </a:tr>
              <a:tr h="449996">
                <a:tc>
                  <a:txBody>
                    <a:bodyPr/>
                    <a:lstStyle/>
                    <a:p>
                      <a:pPr algn="ctr" fontAlgn="t"/>
                      <a:r>
                        <a:rPr lang="tr-TR" dirty="0">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A.Ü X % 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796728974"/>
                  </a:ext>
                </a:extLst>
              </a:tr>
              <a:tr h="257140">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558156515"/>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2286833491"/>
              </p:ext>
            </p:extLst>
          </p:nvPr>
        </p:nvGraphicFramePr>
        <p:xfrm>
          <a:off x="932874" y="4442690"/>
          <a:ext cx="9698181" cy="1463040"/>
        </p:xfrm>
        <a:graphic>
          <a:graphicData uri="http://schemas.openxmlformats.org/drawingml/2006/table">
            <a:tbl>
              <a:tblPr/>
              <a:tblGrid>
                <a:gridCol w="3232727">
                  <a:extLst>
                    <a:ext uri="{9D8B030D-6E8A-4147-A177-3AD203B41FA5}">
                      <a16:colId xmlns:a16="http://schemas.microsoft.com/office/drawing/2014/main" val="1941247510"/>
                    </a:ext>
                  </a:extLst>
                </a:gridCol>
                <a:gridCol w="3232727">
                  <a:extLst>
                    <a:ext uri="{9D8B030D-6E8A-4147-A177-3AD203B41FA5}">
                      <a16:colId xmlns:a16="http://schemas.microsoft.com/office/drawing/2014/main" val="4193010489"/>
                    </a:ext>
                  </a:extLst>
                </a:gridCol>
                <a:gridCol w="3232727">
                  <a:extLst>
                    <a:ext uri="{9D8B030D-6E8A-4147-A177-3AD203B41FA5}">
                      <a16:colId xmlns:a16="http://schemas.microsoft.com/office/drawing/2014/main" val="2239089004"/>
                    </a:ext>
                  </a:extLst>
                </a:gridCol>
              </a:tblGrid>
              <a:tr h="119823">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mn-lt"/>
                          <a:ea typeface="+mn-ea"/>
                          <a:cs typeface="+mn-cs"/>
                        </a:rPr>
                        <a:t>SPEK ÜST SINIRINDAN (48.532,50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753918805"/>
                  </a:ext>
                </a:extLst>
              </a:tr>
              <a:tr h="299558">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083076119"/>
                  </a:ext>
                </a:extLst>
              </a:tr>
              <a:tr h="299558">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BRÜT A.Ü</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296122386"/>
                  </a:ext>
                </a:extLst>
              </a:tr>
              <a:tr h="119823">
                <a:tc>
                  <a:txBody>
                    <a:bodyPr/>
                    <a:lstStyle/>
                    <a:p>
                      <a:pPr algn="ctr" fontAlgn="t"/>
                      <a:r>
                        <a:rPr lang="tr-TR" dirty="0">
                          <a:solidFill>
                            <a:srgbClr val="363636"/>
                          </a:solidFill>
                          <a:effectLst/>
                        </a:rPr>
                        <a:t>18.199,69₺</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6.471,00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11.278,69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581758979"/>
                  </a:ext>
                </a:extLst>
              </a:tr>
            </a:tbl>
          </a:graphicData>
        </a:graphic>
      </p:graphicFrame>
      <p:pic>
        <p:nvPicPr>
          <p:cNvPr id="6" name="Resim 5">
            <a:extLst>
              <a:ext uri="{FF2B5EF4-FFF2-40B4-BE49-F238E27FC236}">
                <a16:creationId xmlns:a16="http://schemas.microsoft.com/office/drawing/2014/main" id="{79E80145-7262-F56F-90F0-E14C447CA3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2262620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a:xfrm>
            <a:off x="932872" y="1579418"/>
            <a:ext cx="10420927" cy="4597545"/>
          </a:xfrm>
        </p:spPr>
        <p:txBody>
          <a:bodyPr/>
          <a:lstStyle/>
          <a:p>
            <a:r>
              <a:rPr lang="tr-TR" sz="2000" b="1" dirty="0">
                <a:solidFill>
                  <a:schemeClr val="accent5">
                    <a:lumMod val="75000"/>
                  </a:schemeClr>
                </a:solidFill>
              </a:rPr>
              <a:t>2022/TEMMUZ İLA ARALIK AYLARI İÇİNDE TEŞVİKTEN YARARLANILACAK TUTAR (</a:t>
            </a:r>
            <a:r>
              <a:rPr lang="tr-TR" sz="2000" b="1" u="sng" dirty="0">
                <a:solidFill>
                  <a:schemeClr val="accent5">
                    <a:lumMod val="75000"/>
                  </a:schemeClr>
                </a:solidFill>
                <a:highlight>
                  <a:srgbClr val="FFFF00"/>
                </a:highlight>
              </a:rPr>
              <a:t>27103)</a:t>
            </a:r>
          </a:p>
          <a:p>
            <a:endParaRPr lang="tr-TR" dirty="0"/>
          </a:p>
        </p:txBody>
      </p:sp>
      <p:graphicFrame>
        <p:nvGraphicFramePr>
          <p:cNvPr id="4" name="Tablo 3"/>
          <p:cNvGraphicFramePr>
            <a:graphicFrameLocks noGrp="1"/>
          </p:cNvGraphicFramePr>
          <p:nvPr/>
        </p:nvGraphicFramePr>
        <p:xfrm>
          <a:off x="932873" y="2299855"/>
          <a:ext cx="9698181" cy="1824367"/>
        </p:xfrm>
        <a:graphic>
          <a:graphicData uri="http://schemas.openxmlformats.org/drawingml/2006/table">
            <a:tbl>
              <a:tblPr/>
              <a:tblGrid>
                <a:gridCol w="3232727">
                  <a:extLst>
                    <a:ext uri="{9D8B030D-6E8A-4147-A177-3AD203B41FA5}">
                      <a16:colId xmlns:a16="http://schemas.microsoft.com/office/drawing/2014/main" val="2441799488"/>
                    </a:ext>
                  </a:extLst>
                </a:gridCol>
                <a:gridCol w="3232727">
                  <a:extLst>
                    <a:ext uri="{9D8B030D-6E8A-4147-A177-3AD203B41FA5}">
                      <a16:colId xmlns:a16="http://schemas.microsoft.com/office/drawing/2014/main" val="830229449"/>
                    </a:ext>
                  </a:extLst>
                </a:gridCol>
                <a:gridCol w="3232727">
                  <a:extLst>
                    <a:ext uri="{9D8B030D-6E8A-4147-A177-3AD203B41FA5}">
                      <a16:colId xmlns:a16="http://schemas.microsoft.com/office/drawing/2014/main" val="3879157239"/>
                    </a:ext>
                  </a:extLst>
                </a:gridCol>
              </a:tblGrid>
              <a:tr h="257140">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00B0F0"/>
                          </a:solidFill>
                          <a:effectLst/>
                          <a:uLnTx/>
                          <a:uFillTx/>
                          <a:latin typeface="+mn-lt"/>
                          <a:ea typeface="+mn-ea"/>
                          <a:cs typeface="+mn-cs"/>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290865585"/>
                  </a:ext>
                </a:extLst>
              </a:tr>
              <a:tr h="642851">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4151652653"/>
                  </a:ext>
                </a:extLst>
              </a:tr>
              <a:tr h="449996">
                <a:tc>
                  <a:txBody>
                    <a:bodyPr/>
                    <a:lstStyle/>
                    <a:p>
                      <a:pPr algn="ctr" fontAlgn="t"/>
                      <a:r>
                        <a:rPr lang="tr-TR" dirty="0">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A.Ü X % 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796728974"/>
                  </a:ext>
                </a:extLst>
              </a:tr>
              <a:tr h="257140">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558156515"/>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126960253"/>
              </p:ext>
            </p:extLst>
          </p:nvPr>
        </p:nvGraphicFramePr>
        <p:xfrm>
          <a:off x="932874" y="4442690"/>
          <a:ext cx="9698181" cy="1463040"/>
        </p:xfrm>
        <a:graphic>
          <a:graphicData uri="http://schemas.openxmlformats.org/drawingml/2006/table">
            <a:tbl>
              <a:tblPr/>
              <a:tblGrid>
                <a:gridCol w="3232727">
                  <a:extLst>
                    <a:ext uri="{9D8B030D-6E8A-4147-A177-3AD203B41FA5}">
                      <a16:colId xmlns:a16="http://schemas.microsoft.com/office/drawing/2014/main" val="1941247510"/>
                    </a:ext>
                  </a:extLst>
                </a:gridCol>
                <a:gridCol w="3232727">
                  <a:extLst>
                    <a:ext uri="{9D8B030D-6E8A-4147-A177-3AD203B41FA5}">
                      <a16:colId xmlns:a16="http://schemas.microsoft.com/office/drawing/2014/main" val="4193010489"/>
                    </a:ext>
                  </a:extLst>
                </a:gridCol>
                <a:gridCol w="3232727">
                  <a:extLst>
                    <a:ext uri="{9D8B030D-6E8A-4147-A177-3AD203B41FA5}">
                      <a16:colId xmlns:a16="http://schemas.microsoft.com/office/drawing/2014/main" val="2239089004"/>
                    </a:ext>
                  </a:extLst>
                </a:gridCol>
              </a:tblGrid>
              <a:tr h="119823">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mn-lt"/>
                          <a:ea typeface="+mn-ea"/>
                          <a:cs typeface="+mn-cs"/>
                        </a:rPr>
                        <a:t>SPEK ÜST SINIRINDAN (48.532,50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753918805"/>
                  </a:ext>
                </a:extLst>
              </a:tr>
              <a:tr h="299558">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083076119"/>
                  </a:ext>
                </a:extLst>
              </a:tr>
              <a:tr h="299558">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A.Ü x % 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296122386"/>
                  </a:ext>
                </a:extLst>
              </a:tr>
              <a:tr h="119823">
                <a:tc>
                  <a:txBody>
                    <a:bodyPr/>
                    <a:lstStyle/>
                    <a:p>
                      <a:pPr algn="ctr" fontAlgn="t"/>
                      <a:r>
                        <a:rPr lang="tr-TR" dirty="0">
                          <a:solidFill>
                            <a:srgbClr val="363636"/>
                          </a:solidFill>
                          <a:effectLst/>
                        </a:rPr>
                        <a:t>18.199,69₺</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15.773,06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581758979"/>
                  </a:ext>
                </a:extLst>
              </a:tr>
            </a:tbl>
          </a:graphicData>
        </a:graphic>
      </p:graphicFrame>
      <p:pic>
        <p:nvPicPr>
          <p:cNvPr id="6" name="Resim 5">
            <a:extLst>
              <a:ext uri="{FF2B5EF4-FFF2-40B4-BE49-F238E27FC236}">
                <a16:creationId xmlns:a16="http://schemas.microsoft.com/office/drawing/2014/main" id="{7A562ACF-0738-C330-D78A-C593F22658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9201206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98776" y="109425"/>
            <a:ext cx="10515600" cy="1325563"/>
          </a:xfrm>
        </p:spPr>
        <p:txBody>
          <a:bodyPr>
            <a:normAutofit/>
          </a:bodyPr>
          <a:lstStyle/>
          <a:p>
            <a:r>
              <a:rPr lang="tr-TR" sz="4000" dirty="0">
                <a:solidFill>
                  <a:schemeClr val="accent2"/>
                </a:solidFill>
              </a:rPr>
              <a:t>       SİGORTA PRİM TEŞVİKLERİ 05510</a:t>
            </a:r>
            <a:br>
              <a:rPr lang="tr-TR" sz="4000" dirty="0">
                <a:solidFill>
                  <a:schemeClr val="accent2"/>
                </a:solidFill>
              </a:rPr>
            </a:br>
            <a:endParaRPr lang="tr-TR" sz="4000" dirty="0">
              <a:solidFill>
                <a:schemeClr val="accent2"/>
              </a:solidFill>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829080865"/>
              </p:ext>
            </p:extLst>
          </p:nvPr>
        </p:nvGraphicFramePr>
        <p:xfrm>
          <a:off x="2013680" y="815454"/>
          <a:ext cx="7557610" cy="5933121"/>
        </p:xfrm>
        <a:graphic>
          <a:graphicData uri="http://schemas.openxmlformats.org/drawingml/2006/table">
            <a:tbl>
              <a:tblPr firstRow="1" firstCol="1" bandRow="1">
                <a:tableStyleId>{5C22544A-7EE6-4342-B048-85BDC9FD1C3A}</a:tableStyleId>
              </a:tblPr>
              <a:tblGrid>
                <a:gridCol w="3775635">
                  <a:extLst>
                    <a:ext uri="{9D8B030D-6E8A-4147-A177-3AD203B41FA5}">
                      <a16:colId xmlns:a16="http://schemas.microsoft.com/office/drawing/2014/main" val="20000"/>
                    </a:ext>
                  </a:extLst>
                </a:gridCol>
                <a:gridCol w="3781975">
                  <a:extLst>
                    <a:ext uri="{9D8B030D-6E8A-4147-A177-3AD203B41FA5}">
                      <a16:colId xmlns:a16="http://schemas.microsoft.com/office/drawing/2014/main" val="20001"/>
                    </a:ext>
                  </a:extLst>
                </a:gridCol>
              </a:tblGrid>
              <a:tr h="251325">
                <a:tc>
                  <a:txBody>
                    <a:bodyPr/>
                    <a:lstStyle/>
                    <a:p>
                      <a:pPr algn="ctr" fontAlgn="ctr"/>
                      <a:r>
                        <a:rPr lang="tr-TR" sz="1000" b="1" i="0" u="sng" strike="noStrike" dirty="0">
                          <a:solidFill>
                            <a:schemeClr val="bg1"/>
                          </a:solidFill>
                          <a:effectLst/>
                          <a:latin typeface="Arial" panose="020B0604020202020204" pitchFamily="34" charset="0"/>
                        </a:rPr>
                        <a:t>İLAVE İSTYİHDAM TEŞVİKİ (17103)</a:t>
                      </a:r>
                    </a:p>
                  </a:txBody>
                  <a:tcPr marL="8808" marR="8808" marT="8808" marB="0" anchor="ctr"/>
                </a:tc>
                <a:tc>
                  <a:txBody>
                    <a:bodyPr/>
                    <a:lstStyle/>
                    <a:p>
                      <a:pPr algn="ctr" fontAlgn="ctr"/>
                      <a:r>
                        <a:rPr lang="tr-TR" sz="1000" b="1" i="0" u="sng" strike="noStrike" dirty="0">
                          <a:solidFill>
                            <a:schemeClr val="bg1"/>
                          </a:solidFill>
                          <a:effectLst/>
                          <a:latin typeface="+mn-lt"/>
                        </a:rPr>
                        <a:t>ARANILAN</a:t>
                      </a:r>
                      <a:r>
                        <a:rPr lang="tr-TR" sz="1000" b="1" i="0" u="sng" strike="noStrike" baseline="0" dirty="0">
                          <a:solidFill>
                            <a:schemeClr val="bg1"/>
                          </a:solidFill>
                          <a:effectLst/>
                          <a:latin typeface="+mn-lt"/>
                        </a:rPr>
                        <a:t> ŞARTLAR</a:t>
                      </a:r>
                      <a:endParaRPr lang="tr-TR" sz="10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51325">
                <a:tc>
                  <a:txBody>
                    <a:bodyPr/>
                    <a:lstStyle/>
                    <a:p>
                      <a:pPr algn="l" fontAlgn="ctr"/>
                      <a:r>
                        <a:rPr lang="tr-TR" sz="1000" u="none" strike="noStrike" dirty="0">
                          <a:effectLst/>
                        </a:rPr>
                        <a:t>SEÇİLECEK</a:t>
                      </a:r>
                      <a:r>
                        <a:rPr lang="tr-TR" sz="1000" u="none" strike="noStrike" baseline="0" dirty="0">
                          <a:effectLst/>
                        </a:rPr>
                        <a:t> </a:t>
                      </a:r>
                      <a:r>
                        <a:rPr lang="tr-TR" sz="1000" u="none" strike="noStrike" dirty="0">
                          <a:effectLst/>
                        </a:rPr>
                        <a:t>KANUN NUMARASI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17103</a:t>
                      </a:r>
                    </a:p>
                  </a:txBody>
                  <a:tcPr marL="79275" marR="8808" marT="8808" marB="0" anchor="ctr"/>
                </a:tc>
                <a:extLst>
                  <a:ext uri="{0D108BD9-81ED-4DB2-BD59-A6C34878D82A}">
                    <a16:rowId xmlns:a16="http://schemas.microsoft.com/office/drawing/2014/main" val="10001"/>
                  </a:ext>
                </a:extLst>
              </a:tr>
              <a:tr h="25132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5 PUAN İNDİRİMİ İLE BİRLİKTE UYGULANMA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2"/>
                  </a:ext>
                </a:extLst>
              </a:tr>
              <a:tr h="251325">
                <a:tc>
                  <a:txBody>
                    <a:bodyPr/>
                    <a:lstStyle/>
                    <a:p>
                      <a:pPr algn="l" fontAlgn="ctr"/>
                      <a:r>
                        <a:rPr lang="tr-TR" sz="1000" u="none" strike="noStrike" dirty="0">
                          <a:effectLst/>
                        </a:rPr>
                        <a:t>ÖDEME VADESİ GEÇMİŞ BORCUN BULUNMAMA SARTI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3"/>
                  </a:ext>
                </a:extLst>
              </a:tr>
              <a:tr h="251325">
                <a:tc>
                  <a:txBody>
                    <a:bodyPr/>
                    <a:lstStyle/>
                    <a:p>
                      <a:pPr algn="l" fontAlgn="ctr"/>
                      <a:r>
                        <a:rPr lang="tr-TR" sz="1000" u="none" strike="noStrike" dirty="0">
                          <a:effectLst/>
                        </a:rPr>
                        <a:t>PRİMLERİN SÜRESİ İÇİNDE ÖDENME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4"/>
                  </a:ext>
                </a:extLst>
              </a:tr>
              <a:tr h="267029">
                <a:tc>
                  <a:txBody>
                    <a:bodyPr/>
                    <a:lstStyle/>
                    <a:p>
                      <a:pPr algn="l" fontAlgn="ctr"/>
                      <a:r>
                        <a:rPr lang="tr-TR" sz="1000" u="none" strike="noStrike" dirty="0">
                          <a:effectLst/>
                        </a:rPr>
                        <a:t>MUHSGK’NIN SÜRESİ İÇİNDE VERİLME</a:t>
                      </a:r>
                      <a:r>
                        <a:rPr lang="tr-TR" sz="1000" u="none" strike="noStrike" baseline="0" dirty="0">
                          <a:effectLst/>
                        </a:rPr>
                        <a:t>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493490">
                <a:tc>
                  <a:txBody>
                    <a:bodyPr/>
                    <a:lstStyle/>
                    <a:p>
                      <a:pPr algn="l" fontAlgn="ctr"/>
                      <a:r>
                        <a:rPr lang="tr-TR" sz="1000" b="1" i="0" u="none" strike="noStrike" dirty="0">
                          <a:solidFill>
                            <a:schemeClr val="lt1"/>
                          </a:solidFill>
                          <a:effectLst/>
                          <a:latin typeface="+mn-lt"/>
                        </a:rPr>
                        <a:t>SİGORTALININ</a:t>
                      </a:r>
                      <a:r>
                        <a:rPr lang="tr-TR" sz="1000" b="1" i="0" u="none" strike="noStrike" baseline="0" dirty="0">
                          <a:solidFill>
                            <a:schemeClr val="lt1"/>
                          </a:solidFill>
                          <a:effectLst/>
                          <a:latin typeface="+mn-lt"/>
                        </a:rPr>
                        <a:t> İŞE  ALINDIĞI TARİHTEN ÖNCE İŞSİZ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 (SİGORTALININ İŞE ALINDIĞI TARİHTEN ÖNCEKİ ÜÇ AYLIK SÜREDE 10 GÜNDEN FAZLA 4/A, 4/B,</a:t>
                      </a:r>
                      <a:r>
                        <a:rPr lang="tr-TR" sz="1000" b="1" u="none" strike="noStrike" kern="1200" baseline="0" dirty="0">
                          <a:solidFill>
                            <a:schemeClr val="dk1"/>
                          </a:solidFill>
                          <a:effectLst/>
                          <a:latin typeface="+mn-lt"/>
                          <a:ea typeface="+mn-ea"/>
                          <a:cs typeface="+mn-cs"/>
                        </a:rPr>
                        <a:t> 4/C, E-6 VE EK/9 (10 GÜN VE ÜZERİNDE) SİGORTALISI OLMAMASI)</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6"/>
                  </a:ext>
                </a:extLst>
              </a:tr>
              <a:tr h="655388">
                <a:tc>
                  <a:txBody>
                    <a:bodyPr/>
                    <a:lstStyle/>
                    <a:p>
                      <a:pPr algn="l" fontAlgn="ctr"/>
                      <a:r>
                        <a:rPr lang="tr-TR" sz="1000" u="none" strike="noStrike" dirty="0">
                          <a:effectLst/>
                        </a:rPr>
                        <a:t>SİGORTALININ ORTALAMAYA İLAVE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dirty="0"/>
                        <a:t>(EVET</a:t>
                      </a:r>
                      <a:r>
                        <a:rPr lang="tr-TR" sz="1000" b="1" baseline="0" dirty="0"/>
                        <a:t>) </a:t>
                      </a:r>
                      <a:r>
                        <a:rPr lang="tr-TR" sz="1000" b="1" dirty="0"/>
                        <a:t>SİGORTALININ İŞE ALINDIĞI YILDAN </a:t>
                      </a:r>
                      <a:r>
                        <a:rPr lang="tr-TR" sz="1000" b="1" u="sng" dirty="0"/>
                        <a:t>BİR ÖNCEKİ TAKVİM YILINDAKİ </a:t>
                      </a:r>
                      <a:r>
                        <a:rPr lang="tr-TR" sz="1000" b="1" dirty="0"/>
                        <a:t>SİGORTALI SAYISININ ORTALAMASINA İLAVE OLARAK ÇALIŞTIRILMASI</a:t>
                      </a:r>
                    </a:p>
                    <a:p>
                      <a:pPr marL="0" marR="0" indent="0" algn="l" defTabSz="914400" rtl="0" eaLnBrk="1" fontAlgn="ctr" latinLnBrk="0" hangingPunct="1">
                        <a:lnSpc>
                          <a:spcPct val="100000"/>
                        </a:lnSpc>
                        <a:spcBef>
                          <a:spcPts val="0"/>
                        </a:spcBef>
                        <a:spcAft>
                          <a:spcPts val="0"/>
                        </a:spcAft>
                        <a:buClrTx/>
                        <a:buSzTx/>
                        <a:buFontTx/>
                        <a:buNone/>
                        <a:tabLst/>
                        <a:defRPr/>
                      </a:pP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7"/>
                  </a:ext>
                </a:extLst>
              </a:tr>
              <a:tr h="251325">
                <a:tc>
                  <a:txBody>
                    <a:bodyPr/>
                    <a:lstStyle/>
                    <a:p>
                      <a:pPr algn="l" fontAlgn="ctr"/>
                      <a:r>
                        <a:rPr lang="tr-TR" sz="1000" u="none" strike="noStrike" dirty="0">
                          <a:effectLst/>
                        </a:rPr>
                        <a:t>SİGORTALININ İŞKUR’A KAYITLI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8"/>
                  </a:ext>
                </a:extLst>
              </a:tr>
              <a:tr h="493490">
                <a:tc>
                  <a:txBody>
                    <a:bodyPr/>
                    <a:lstStyle/>
                    <a:p>
                      <a:pPr algn="l" fontAlgn="ctr"/>
                      <a:r>
                        <a:rPr lang="tr-TR" sz="1000" u="none" strike="noStrike" dirty="0">
                          <a:effectLst/>
                        </a:rPr>
                        <a:t>18  YAŞ ALTI SİGORTALI</a:t>
                      </a:r>
                      <a:r>
                        <a:rPr lang="tr-TR" sz="1000" u="none" strike="noStrike" baseline="0" dirty="0">
                          <a:effectLst/>
                        </a:rPr>
                        <a:t> İÇİN YARARLANMA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 (18 YAŞINDAN KÜÇÜK SİGORTALILARDAN DOLAYI İŞE GİRİŞ TARİHİNDEN İTİBAREN 12 AY SÜREYLE YARARLANILIR)</a:t>
                      </a:r>
                    </a:p>
                  </a:txBody>
                  <a:tcPr marL="79275" marR="8808" marT="8808" marB="0" anchor="ctr"/>
                </a:tc>
                <a:extLst>
                  <a:ext uri="{0D108BD9-81ED-4DB2-BD59-A6C34878D82A}">
                    <a16:rowId xmlns:a16="http://schemas.microsoft.com/office/drawing/2014/main" val="10009"/>
                  </a:ext>
                </a:extLst>
              </a:tr>
              <a:tr h="452384">
                <a:tc>
                  <a:txBody>
                    <a:bodyPr/>
                    <a:lstStyle/>
                    <a:p>
                      <a:pPr algn="l" fontAlgn="ctr"/>
                      <a:r>
                        <a:rPr lang="tr-TR" sz="1000" u="none" strike="noStrike" dirty="0">
                          <a:effectLst/>
                        </a:rPr>
                        <a:t>KAYITDIŞI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0"/>
                  </a:ext>
                </a:extLst>
              </a:tr>
              <a:tr h="251325">
                <a:tc>
                  <a:txBody>
                    <a:bodyPr/>
                    <a:lstStyle/>
                    <a:p>
                      <a:pPr algn="l" fontAlgn="ctr"/>
                      <a:r>
                        <a:rPr lang="tr-TR" sz="1000" u="none" strike="noStrike" dirty="0">
                          <a:effectLst/>
                        </a:rPr>
                        <a:t>SAHTE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1"/>
                  </a:ext>
                </a:extLst>
              </a:tr>
              <a:tr h="3315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YARARLANILACAK TEŞVİKİN</a:t>
                      </a:r>
                      <a:r>
                        <a:rPr lang="tr-TR" sz="1000" u="none" strike="noStrike" baseline="0" dirty="0">
                          <a:effectLst/>
                        </a:rPr>
                        <a:t> HESAPLANMA ŞEKLİ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indent="0">
                        <a:buNone/>
                      </a:pPr>
                      <a:r>
                        <a:rPr lang="tr-TR" sz="1000" b="1" dirty="0">
                          <a:solidFill>
                            <a:schemeClr val="tx1"/>
                          </a:solidFill>
                        </a:rPr>
                        <a:t>BRÜT ASGARİ ÜCRETİ GEÇMEMEK KAYDIYLA</a:t>
                      </a:r>
                    </a:p>
                    <a:p>
                      <a:pPr marL="0" indent="0">
                        <a:buNone/>
                      </a:pPr>
                      <a:r>
                        <a:rPr lang="tr-TR" sz="1000" b="1" dirty="0">
                          <a:solidFill>
                            <a:schemeClr val="tx1"/>
                          </a:solidFill>
                        </a:rPr>
                        <a:t>SPEK X 37,5 / 100</a:t>
                      </a:r>
                      <a:endParaRPr lang="tr-TR" sz="1000" b="1" u="none" strike="noStrike" kern="1200" dirty="0">
                        <a:solidFill>
                          <a:schemeClr val="tx1"/>
                        </a:solidFill>
                        <a:effectLst/>
                        <a:latin typeface="+mn-lt"/>
                        <a:ea typeface="+mn-ea"/>
                        <a:cs typeface="+mn-cs"/>
                      </a:endParaRPr>
                    </a:p>
                  </a:txBody>
                  <a:tcPr marL="79275" marR="8808" marT="8808" marB="0" anchor="ctr"/>
                </a:tc>
                <a:extLst>
                  <a:ext uri="{0D108BD9-81ED-4DB2-BD59-A6C34878D82A}">
                    <a16:rowId xmlns:a16="http://schemas.microsoft.com/office/drawing/2014/main" val="10012"/>
                  </a:ext>
                </a:extLst>
              </a:tr>
              <a:tr h="331593">
                <a:tc>
                  <a:txBody>
                    <a:bodyPr/>
                    <a:lstStyle/>
                    <a:p>
                      <a:pPr algn="l" fontAlgn="ctr"/>
                      <a:r>
                        <a:rPr lang="tr-TR" sz="1000" u="none" strike="noStrike" dirty="0">
                          <a:effectLst/>
                        </a:rPr>
                        <a:t>30 GÜNLÜK </a:t>
                      </a:r>
                      <a:r>
                        <a:rPr lang="tr-TR" sz="1000" u="sng" strike="noStrike" dirty="0">
                          <a:effectLst/>
                        </a:rPr>
                        <a:t>ALT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6.471 X 37,5 /100 = 2.426,63 TL</a:t>
                      </a:r>
                    </a:p>
                  </a:txBody>
                  <a:tcPr marL="79275" marR="8808" marT="8808" marB="0" anchor="ctr"/>
                </a:tc>
                <a:extLst>
                  <a:ext uri="{0D108BD9-81ED-4DB2-BD59-A6C34878D82A}">
                    <a16:rowId xmlns:a16="http://schemas.microsoft.com/office/drawing/2014/main" val="10013"/>
                  </a:ext>
                </a:extLst>
              </a:tr>
              <a:tr h="3315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30 GÜNLÜK </a:t>
                      </a:r>
                      <a:r>
                        <a:rPr lang="tr-TR" sz="1000" u="sng" strike="noStrike" dirty="0">
                          <a:effectLst/>
                        </a:rPr>
                        <a:t>ÜST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 </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215,70 x 30 = 6.471,00  TL</a:t>
                      </a:r>
                    </a:p>
                  </a:txBody>
                  <a:tcPr marL="79275" marR="8808" marT="8808" marB="0" anchor="ctr"/>
                </a:tc>
                <a:extLst>
                  <a:ext uri="{0D108BD9-81ED-4DB2-BD59-A6C34878D82A}">
                    <a16:rowId xmlns:a16="http://schemas.microsoft.com/office/drawing/2014/main" val="10014"/>
                  </a:ext>
                </a:extLst>
              </a:tr>
              <a:tr h="817286">
                <a:tc>
                  <a:txBody>
                    <a:bodyPr/>
                    <a:lstStyle/>
                    <a:p>
                      <a:pPr algn="l" fontAlgn="ctr"/>
                      <a:r>
                        <a:rPr lang="tr-TR" sz="1000" u="none" strike="noStrike" dirty="0">
                          <a:effectLst/>
                        </a:rPr>
                        <a:t>SÜRE SINIRI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r>
                        <a:rPr lang="tr-TR" sz="1000" b="1" dirty="0"/>
                        <a:t>İŞE GİRİŞ TARİHİ İTİBARIYLA 18 YAŞINDAN BÜYÜK KADINLAR İLE 18 YAŞINDAN BÜYÜK 25 YAŞINDAN KÜÇÜK ERKEK SİGORTALILAR VE İŞ-KURA KAYITLI ENGELLİ SİGORTALILAR İÇİN </a:t>
                      </a:r>
                      <a:r>
                        <a:rPr lang="tr-TR" sz="1000" b="1" u="sng" dirty="0"/>
                        <a:t>18 AY</a:t>
                      </a:r>
                      <a:r>
                        <a:rPr lang="tr-TR" sz="1000" b="1" u="none" dirty="0"/>
                        <a:t>,</a:t>
                      </a:r>
                      <a:r>
                        <a:rPr lang="tr-TR" sz="1000" b="1" u="none" baseline="0" dirty="0"/>
                        <a:t> </a:t>
                      </a:r>
                      <a:r>
                        <a:rPr lang="tr-TR" sz="1000" b="1" dirty="0"/>
                        <a:t>DİĞER SİGORTALILAR İÇİN </a:t>
                      </a:r>
                      <a:r>
                        <a:rPr lang="tr-TR" sz="1000" b="1" u="sng" dirty="0"/>
                        <a:t>12 AY SÜREYLE</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D17E34E4-4612-93A7-A859-DA8C280147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921864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71486" y="125841"/>
            <a:ext cx="10515600" cy="1325563"/>
          </a:xfrm>
        </p:spPr>
        <p:txBody>
          <a:bodyPr>
            <a:normAutofit/>
          </a:bodyPr>
          <a:lstStyle/>
          <a:p>
            <a:r>
              <a:rPr lang="tr-TR" dirty="0">
                <a:solidFill>
                  <a:schemeClr val="accent2"/>
                </a:solidFill>
              </a:rPr>
              <a:t>       SİGORTA PRİM TEŞVİKLERİ 05510</a:t>
            </a:r>
            <a:br>
              <a:rPr lang="tr-TR" dirty="0">
                <a:solidFill>
                  <a:schemeClr val="accent2"/>
                </a:solidFill>
              </a:rPr>
            </a:br>
            <a:endParaRPr lang="tr-TR" dirty="0">
              <a:solidFill>
                <a:schemeClr val="accent2"/>
              </a:solidFill>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174488678"/>
              </p:ext>
            </p:extLst>
          </p:nvPr>
        </p:nvGraphicFramePr>
        <p:xfrm>
          <a:off x="1996727" y="788623"/>
          <a:ext cx="7856713" cy="5812746"/>
        </p:xfrm>
        <a:graphic>
          <a:graphicData uri="http://schemas.openxmlformats.org/drawingml/2006/table">
            <a:tbl>
              <a:tblPr firstRow="1" firstCol="1" bandRow="1">
                <a:tableStyleId>{5C22544A-7EE6-4342-B048-85BDC9FD1C3A}</a:tableStyleId>
              </a:tblPr>
              <a:tblGrid>
                <a:gridCol w="3959725">
                  <a:extLst>
                    <a:ext uri="{9D8B030D-6E8A-4147-A177-3AD203B41FA5}">
                      <a16:colId xmlns:a16="http://schemas.microsoft.com/office/drawing/2014/main" val="20000"/>
                    </a:ext>
                  </a:extLst>
                </a:gridCol>
                <a:gridCol w="3896988">
                  <a:extLst>
                    <a:ext uri="{9D8B030D-6E8A-4147-A177-3AD203B41FA5}">
                      <a16:colId xmlns:a16="http://schemas.microsoft.com/office/drawing/2014/main" val="20001"/>
                    </a:ext>
                  </a:extLst>
                </a:gridCol>
              </a:tblGrid>
              <a:tr h="244045">
                <a:tc>
                  <a:txBody>
                    <a:bodyPr/>
                    <a:lstStyle/>
                    <a:p>
                      <a:pPr algn="ctr" fontAlgn="ctr"/>
                      <a:r>
                        <a:rPr lang="tr-TR" sz="1200" b="1" i="0" u="sng" strike="noStrike" dirty="0">
                          <a:solidFill>
                            <a:schemeClr val="bg1"/>
                          </a:solidFill>
                          <a:effectLst/>
                          <a:latin typeface="Arial" panose="020B0604020202020204" pitchFamily="34" charset="0"/>
                        </a:rPr>
                        <a:t>İLAVE İSTYİHDAM TEŞVİKİ (27103)</a:t>
                      </a:r>
                    </a:p>
                  </a:txBody>
                  <a:tcPr marL="8808" marR="8808" marT="8808" marB="0" anchor="ctr"/>
                </a:tc>
                <a:tc>
                  <a:txBody>
                    <a:bodyPr/>
                    <a:lstStyle/>
                    <a:p>
                      <a:pPr algn="ctr" fontAlgn="ctr"/>
                      <a:r>
                        <a:rPr lang="tr-TR" sz="1200" b="1" i="0" u="sng" strike="noStrike" dirty="0">
                          <a:solidFill>
                            <a:schemeClr val="bg1"/>
                          </a:solidFill>
                          <a:effectLst/>
                          <a:latin typeface="+mn-lt"/>
                        </a:rPr>
                        <a:t>ARANILAN</a:t>
                      </a:r>
                      <a:r>
                        <a:rPr lang="tr-TR" sz="1200" b="1" i="0" u="sng" strike="noStrike" baseline="0" dirty="0">
                          <a:solidFill>
                            <a:schemeClr val="bg1"/>
                          </a:solidFill>
                          <a:effectLst/>
                          <a:latin typeface="+mn-lt"/>
                        </a:rPr>
                        <a:t> ŞARTLAR</a:t>
                      </a:r>
                      <a:endParaRPr lang="tr-TR" sz="12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44045">
                <a:tc>
                  <a:txBody>
                    <a:bodyPr/>
                    <a:lstStyle/>
                    <a:p>
                      <a:pPr algn="l" fontAlgn="ctr"/>
                      <a:r>
                        <a:rPr lang="tr-TR" sz="1200" u="none" strike="noStrike" dirty="0">
                          <a:effectLst/>
                        </a:rPr>
                        <a:t>SEÇİLECEK</a:t>
                      </a:r>
                      <a:r>
                        <a:rPr lang="tr-TR" sz="1200" u="none" strike="noStrike" baseline="0" dirty="0">
                          <a:effectLst/>
                        </a:rPr>
                        <a:t> </a:t>
                      </a:r>
                      <a:r>
                        <a:rPr lang="tr-TR" sz="1200" u="none" strike="noStrike" dirty="0">
                          <a:effectLst/>
                        </a:rPr>
                        <a:t>KANUN NUMARASI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27103</a:t>
                      </a:r>
                    </a:p>
                  </a:txBody>
                  <a:tcPr marL="79275" marR="8808" marT="8808" marB="0" anchor="ctr"/>
                </a:tc>
                <a:extLst>
                  <a:ext uri="{0D108BD9-81ED-4DB2-BD59-A6C34878D82A}">
                    <a16:rowId xmlns:a16="http://schemas.microsoft.com/office/drawing/2014/main" val="10001"/>
                  </a:ext>
                </a:extLst>
              </a:tr>
              <a:tr h="24404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u="none" strike="noStrike" dirty="0">
                          <a:effectLst/>
                        </a:rPr>
                        <a:t>5 PUAN İNDİRİMİ İLE BİRLİKTE UYGULANMA</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2"/>
                  </a:ext>
                </a:extLst>
              </a:tr>
              <a:tr h="244045">
                <a:tc>
                  <a:txBody>
                    <a:bodyPr/>
                    <a:lstStyle/>
                    <a:p>
                      <a:pPr algn="l" fontAlgn="ctr"/>
                      <a:r>
                        <a:rPr lang="tr-TR" sz="1200" u="none" strike="noStrike" dirty="0">
                          <a:effectLst/>
                        </a:rPr>
                        <a:t>ÖDEME VADESİ GEÇMİŞ BORCUN BULUNMAMA SARTI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3"/>
                  </a:ext>
                </a:extLst>
              </a:tr>
              <a:tr h="244045">
                <a:tc>
                  <a:txBody>
                    <a:bodyPr/>
                    <a:lstStyle/>
                    <a:p>
                      <a:pPr algn="l" fontAlgn="ctr"/>
                      <a:r>
                        <a:rPr lang="tr-TR" sz="1200" u="none" strike="noStrike" dirty="0">
                          <a:effectLst/>
                        </a:rPr>
                        <a:t>PRİMLERİN SÜRESİ İÇİNDE ÖDENME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4"/>
                  </a:ext>
                </a:extLst>
              </a:tr>
              <a:tr h="259296">
                <a:tc>
                  <a:txBody>
                    <a:bodyPr/>
                    <a:lstStyle/>
                    <a:p>
                      <a:pPr algn="l" fontAlgn="ctr"/>
                      <a:r>
                        <a:rPr lang="tr-TR" sz="1200" u="none" strike="noStrike" dirty="0">
                          <a:effectLst/>
                        </a:rPr>
                        <a:t>MUHSGK’NIN SÜRESİ İÇİNDE VERİLME</a:t>
                      </a:r>
                      <a:r>
                        <a:rPr lang="tr-TR" sz="1200" u="none" strike="noStrike" baseline="0" dirty="0">
                          <a:effectLst/>
                        </a:rPr>
                        <a:t>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501437">
                <a:tc>
                  <a:txBody>
                    <a:bodyPr/>
                    <a:lstStyle/>
                    <a:p>
                      <a:pPr algn="l" fontAlgn="ctr"/>
                      <a:r>
                        <a:rPr lang="tr-TR" sz="1200" b="1" i="0" u="none" strike="noStrike" dirty="0">
                          <a:solidFill>
                            <a:schemeClr val="lt1"/>
                          </a:solidFill>
                          <a:effectLst/>
                          <a:latin typeface="+mn-lt"/>
                        </a:rPr>
                        <a:t>SİGORTALININ</a:t>
                      </a:r>
                      <a:r>
                        <a:rPr lang="tr-TR" sz="1200" b="1" i="0" u="none" strike="noStrike" baseline="0" dirty="0">
                          <a:solidFill>
                            <a:schemeClr val="lt1"/>
                          </a:solidFill>
                          <a:effectLst/>
                          <a:latin typeface="+mn-lt"/>
                        </a:rPr>
                        <a:t> İŞE  ALINDIĞI TARİHTEN ÖNCE İŞSİZ OLMA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 (SİGORTALININ İŞE ALINDIĞI TARİHTEN ÖNCEKİ ÜÇ AYLIK SÜREDE 10 GÜNDEN FAZLA 4/A, 4/B,</a:t>
                      </a:r>
                      <a:r>
                        <a:rPr lang="tr-TR" sz="1200" b="1" u="none" strike="noStrike" kern="1200" baseline="0" dirty="0">
                          <a:solidFill>
                            <a:schemeClr val="dk1"/>
                          </a:solidFill>
                          <a:effectLst/>
                          <a:latin typeface="+mn-lt"/>
                          <a:ea typeface="+mn-ea"/>
                          <a:cs typeface="+mn-cs"/>
                        </a:rPr>
                        <a:t> 4/C, E-6 VE EK/9 (10 GÜN VE ÜZERİNDE) SİGORTALISI OLMAMASI)</a:t>
                      </a:r>
                      <a:endParaRPr lang="tr-TR" sz="12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6"/>
                  </a:ext>
                </a:extLst>
              </a:tr>
              <a:tr h="665942">
                <a:tc>
                  <a:txBody>
                    <a:bodyPr/>
                    <a:lstStyle/>
                    <a:p>
                      <a:pPr algn="l" fontAlgn="ctr"/>
                      <a:r>
                        <a:rPr lang="tr-TR" sz="1200" u="none" strike="noStrike" dirty="0">
                          <a:effectLst/>
                        </a:rPr>
                        <a:t>SİGORTALININ ORTALAMAYA İLAVE OLMA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dirty="0"/>
                        <a:t>(EVET</a:t>
                      </a:r>
                      <a:r>
                        <a:rPr lang="tr-TR" sz="1200" b="1" baseline="0" dirty="0"/>
                        <a:t>) </a:t>
                      </a:r>
                      <a:r>
                        <a:rPr lang="tr-TR" sz="1200" b="1" dirty="0"/>
                        <a:t>SİGORTALININ İŞE ALINDIĞI YILDAN </a:t>
                      </a:r>
                      <a:r>
                        <a:rPr lang="tr-TR" sz="1200" b="1" u="sng" dirty="0"/>
                        <a:t>BİR ÖNCEKİ TAKVİM YILINDAKİ </a:t>
                      </a:r>
                      <a:r>
                        <a:rPr lang="tr-TR" sz="1200" b="1" dirty="0"/>
                        <a:t>SİGORTALI SAYISININ ORTALAMASINA İLAVE OLARAK ÇALIŞTIRILMASI,</a:t>
                      </a:r>
                    </a:p>
                    <a:p>
                      <a:pPr marL="0" marR="0" indent="0" algn="l" defTabSz="914400" rtl="0" eaLnBrk="1" fontAlgn="ctr" latinLnBrk="0" hangingPunct="1">
                        <a:lnSpc>
                          <a:spcPct val="100000"/>
                        </a:lnSpc>
                        <a:spcBef>
                          <a:spcPts val="0"/>
                        </a:spcBef>
                        <a:spcAft>
                          <a:spcPts val="0"/>
                        </a:spcAft>
                        <a:buClrTx/>
                        <a:buSzTx/>
                        <a:buFontTx/>
                        <a:buNone/>
                        <a:tabLst/>
                        <a:defRPr/>
                      </a:pPr>
                      <a:endParaRPr lang="tr-TR" sz="12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7"/>
                  </a:ext>
                </a:extLst>
              </a:tr>
              <a:tr h="244045">
                <a:tc>
                  <a:txBody>
                    <a:bodyPr/>
                    <a:lstStyle/>
                    <a:p>
                      <a:pPr algn="l" fontAlgn="ctr"/>
                      <a:r>
                        <a:rPr lang="tr-TR" sz="1200" u="none" strike="noStrike" dirty="0">
                          <a:effectLst/>
                        </a:rPr>
                        <a:t>SİGORTALININ İŞKUR’A KAYITLI OLMA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8"/>
                  </a:ext>
                </a:extLst>
              </a:tr>
              <a:tr h="336933">
                <a:tc>
                  <a:txBody>
                    <a:bodyPr/>
                    <a:lstStyle/>
                    <a:p>
                      <a:pPr algn="l" fontAlgn="ctr"/>
                      <a:r>
                        <a:rPr lang="tr-TR" sz="1200" u="none" strike="noStrike" dirty="0">
                          <a:effectLst/>
                        </a:rPr>
                        <a:t>18  YAŞ ALTI SİGORTALI</a:t>
                      </a:r>
                      <a:r>
                        <a:rPr lang="tr-TR" sz="1200" u="none" strike="noStrike" baseline="0" dirty="0">
                          <a:effectLst/>
                        </a:rPr>
                        <a:t> İÇİN YARARLANMA ŞARTI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 (18 YAŞINDAN KÜÇÜK SİGORTALILARDAN DOLAYI İŞE GİRİŞ TARİHİNDEN İTİBAREN 12 AY SÜREYLE YARARLANILIR)</a:t>
                      </a:r>
                    </a:p>
                  </a:txBody>
                  <a:tcPr marL="79275" marR="8808" marT="8808" marB="0" anchor="ctr"/>
                </a:tc>
                <a:extLst>
                  <a:ext uri="{0D108BD9-81ED-4DB2-BD59-A6C34878D82A}">
                    <a16:rowId xmlns:a16="http://schemas.microsoft.com/office/drawing/2014/main" val="10009"/>
                  </a:ext>
                </a:extLst>
              </a:tr>
              <a:tr h="439282">
                <a:tc>
                  <a:txBody>
                    <a:bodyPr/>
                    <a:lstStyle/>
                    <a:p>
                      <a:pPr algn="l" fontAlgn="ctr"/>
                      <a:r>
                        <a:rPr lang="tr-TR" sz="1200" u="none" strike="noStrike" dirty="0">
                          <a:effectLst/>
                        </a:rPr>
                        <a:t>KAYITDIŞI SİGORTALI YASAKLAMA</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0"/>
                  </a:ext>
                </a:extLst>
              </a:tr>
              <a:tr h="244045">
                <a:tc>
                  <a:txBody>
                    <a:bodyPr/>
                    <a:lstStyle/>
                    <a:p>
                      <a:pPr algn="l" fontAlgn="ctr"/>
                      <a:r>
                        <a:rPr lang="tr-TR" sz="1200" u="none" strike="noStrike" dirty="0">
                          <a:effectLst/>
                        </a:rPr>
                        <a:t>SAHTE SİGORTALI YASAKLAMA</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11"/>
                  </a:ext>
                </a:extLst>
              </a:tr>
              <a:tr h="24404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u="none" strike="noStrike" dirty="0">
                          <a:effectLst/>
                        </a:rPr>
                        <a:t>YARARLANILACAK TEŞVİKİN</a:t>
                      </a:r>
                      <a:r>
                        <a:rPr lang="tr-TR" sz="1200" u="none" strike="noStrike" baseline="0" dirty="0">
                          <a:effectLst/>
                        </a:rPr>
                        <a:t> HESAPLANMA ŞEKLİ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ASGARİ ÜCRET X</a:t>
                      </a:r>
                      <a:r>
                        <a:rPr lang="tr-TR" sz="1200" b="1" u="none" strike="noStrike" kern="1200" baseline="0" dirty="0">
                          <a:solidFill>
                            <a:schemeClr val="dk1"/>
                          </a:solidFill>
                          <a:effectLst/>
                          <a:latin typeface="+mn-lt"/>
                          <a:ea typeface="+mn-ea"/>
                          <a:cs typeface="+mn-cs"/>
                        </a:rPr>
                        <a:t> 37,5 / 100 </a:t>
                      </a:r>
                      <a:endParaRPr lang="tr-TR" sz="12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12"/>
                  </a:ext>
                </a:extLst>
              </a:tr>
              <a:tr h="244045">
                <a:tc>
                  <a:txBody>
                    <a:bodyPr/>
                    <a:lstStyle/>
                    <a:p>
                      <a:pPr algn="l" fontAlgn="ctr"/>
                      <a:r>
                        <a:rPr lang="tr-TR" sz="1200" u="none" strike="noStrike" dirty="0">
                          <a:effectLst/>
                        </a:rPr>
                        <a:t>30 GÜNLÜK </a:t>
                      </a:r>
                      <a:r>
                        <a:rPr lang="tr-TR" sz="1200" u="sng" strike="noStrike" dirty="0">
                          <a:effectLst/>
                        </a:rPr>
                        <a:t>ALT SINIR </a:t>
                      </a:r>
                      <a:r>
                        <a:rPr lang="tr-TR" sz="1200" u="none" strike="noStrike" dirty="0">
                          <a:effectLst/>
                        </a:rPr>
                        <a:t>ÜZERİNDEN</a:t>
                      </a:r>
                      <a:r>
                        <a:rPr lang="tr-TR" sz="1200" u="none" strike="noStrike" baseline="0" dirty="0">
                          <a:effectLst/>
                        </a:rPr>
                        <a:t> YARARLANILACA</a:t>
                      </a:r>
                      <a:r>
                        <a:rPr lang="tr-TR" sz="1200" u="none" strike="noStrike" dirty="0">
                          <a:effectLst/>
                        </a:rPr>
                        <a:t>K TEŞVİK TUTARI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6.471,00 X 37,5 /100 = 2.426,63 TL</a:t>
                      </a:r>
                    </a:p>
                  </a:txBody>
                  <a:tcPr marL="79275" marR="8808" marT="8808" marB="0" anchor="ctr"/>
                </a:tc>
                <a:extLst>
                  <a:ext uri="{0D108BD9-81ED-4DB2-BD59-A6C34878D82A}">
                    <a16:rowId xmlns:a16="http://schemas.microsoft.com/office/drawing/2014/main" val="10013"/>
                  </a:ext>
                </a:extLst>
              </a:tr>
              <a:tr h="24404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u="none" strike="noStrike" dirty="0">
                          <a:effectLst/>
                        </a:rPr>
                        <a:t>30 GÜNLÜK </a:t>
                      </a:r>
                      <a:r>
                        <a:rPr lang="tr-TR" sz="1200" u="sng" strike="noStrike" dirty="0">
                          <a:effectLst/>
                        </a:rPr>
                        <a:t>ÜST SINIR </a:t>
                      </a:r>
                      <a:r>
                        <a:rPr lang="tr-TR" sz="1200" u="none" strike="noStrike" dirty="0">
                          <a:effectLst/>
                        </a:rPr>
                        <a:t>ÜZERİNDEN</a:t>
                      </a:r>
                      <a:r>
                        <a:rPr lang="tr-TR" sz="1200" u="none" strike="noStrike" baseline="0" dirty="0">
                          <a:effectLst/>
                        </a:rPr>
                        <a:t> YARARLANILACA</a:t>
                      </a:r>
                      <a:r>
                        <a:rPr lang="tr-TR" sz="1200" u="none" strike="noStrike" dirty="0">
                          <a:effectLst/>
                        </a:rPr>
                        <a:t>K TEŞVİK TUTARI </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200" b="1" u="none" strike="noStrike" kern="1200" dirty="0">
                          <a:solidFill>
                            <a:schemeClr val="dk1"/>
                          </a:solidFill>
                          <a:effectLst/>
                          <a:latin typeface="+mn-lt"/>
                          <a:ea typeface="+mn-ea"/>
                          <a:cs typeface="+mn-cs"/>
                        </a:rPr>
                        <a:t>6.471,00 X 37,5 /100 = 2.426,63 TL</a:t>
                      </a:r>
                    </a:p>
                  </a:txBody>
                  <a:tcPr marL="79275" marR="8808" marT="8808" marB="0" anchor="ctr"/>
                </a:tc>
                <a:extLst>
                  <a:ext uri="{0D108BD9-81ED-4DB2-BD59-A6C34878D82A}">
                    <a16:rowId xmlns:a16="http://schemas.microsoft.com/office/drawing/2014/main" val="10014"/>
                  </a:ext>
                </a:extLst>
              </a:tr>
              <a:tr h="665942">
                <a:tc>
                  <a:txBody>
                    <a:bodyPr/>
                    <a:lstStyle/>
                    <a:p>
                      <a:pPr algn="l" fontAlgn="ctr"/>
                      <a:r>
                        <a:rPr lang="tr-TR" sz="1200" u="none" strike="noStrike" dirty="0">
                          <a:effectLst/>
                        </a:rPr>
                        <a:t>SÜRE SINIRI</a:t>
                      </a:r>
                      <a:endParaRPr lang="tr-TR" sz="1200" b="1" i="0" u="none" strike="noStrike" dirty="0">
                        <a:solidFill>
                          <a:srgbClr val="4A4A4A"/>
                        </a:solidFill>
                        <a:effectLst/>
                        <a:latin typeface="Arial" panose="020B0604020202020204" pitchFamily="34" charset="0"/>
                      </a:endParaRPr>
                    </a:p>
                  </a:txBody>
                  <a:tcPr marL="79275" marR="8808" marT="8808" marB="0" anchor="ctr"/>
                </a:tc>
                <a:tc>
                  <a:txBody>
                    <a:bodyPr/>
                    <a:lstStyle/>
                    <a:p>
                      <a:r>
                        <a:rPr lang="tr-TR" sz="1200" b="1" dirty="0"/>
                        <a:t>İŞE GİRİŞ TARİHİ İTİBARIYLA 18 YAŞINDAN BÜYÜK KADINLAR İLE 18 YAŞINDAN BÜYÜK 25 YAŞINDAN KÜÇÜK ERKEK SİGORTALILAR VE İŞ-KURA KAYITLI ENGELLİ SİGORTALILAR İÇİN </a:t>
                      </a:r>
                      <a:r>
                        <a:rPr lang="tr-TR" sz="1200" b="1" u="sng" dirty="0"/>
                        <a:t>18 AY</a:t>
                      </a:r>
                      <a:r>
                        <a:rPr lang="tr-TR" sz="1200" b="1" u="none" dirty="0"/>
                        <a:t>,</a:t>
                      </a:r>
                      <a:r>
                        <a:rPr lang="tr-TR" sz="1200" b="1" u="none" baseline="0" dirty="0"/>
                        <a:t> </a:t>
                      </a:r>
                      <a:r>
                        <a:rPr lang="tr-TR" sz="1200" b="1" dirty="0"/>
                        <a:t>DİĞER SİGORTALILAR İÇİN </a:t>
                      </a:r>
                      <a:r>
                        <a:rPr lang="tr-TR" sz="1200" b="1" u="sng" dirty="0"/>
                        <a:t>12 AY SÜREYLE</a:t>
                      </a:r>
                      <a:endParaRPr lang="tr-TR" sz="12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DF9740CA-BE9B-609A-E9A5-AEDBD7E509B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11790" y="5350348"/>
            <a:ext cx="3400353" cy="1913802"/>
          </a:xfrm>
          <a:prstGeom prst="rect">
            <a:avLst/>
          </a:prstGeom>
        </p:spPr>
      </p:pic>
    </p:spTree>
    <p:extLst>
      <p:ext uri="{BB962C8B-B14F-4D97-AF65-F5344CB8AC3E}">
        <p14:creationId xmlns:p14="http://schemas.microsoft.com/office/powerpoint/2010/main" val="1528648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p>
        </p:txBody>
      </p:sp>
      <p:sp>
        <p:nvSpPr>
          <p:cNvPr id="3" name="İçerik Yer Tutucusu 2"/>
          <p:cNvSpPr>
            <a:spLocks noGrp="1"/>
          </p:cNvSpPr>
          <p:nvPr>
            <p:ph idx="1"/>
          </p:nvPr>
        </p:nvSpPr>
        <p:spPr/>
        <p:txBody>
          <a:bodyPr>
            <a:normAutofit/>
          </a:bodyPr>
          <a:lstStyle/>
          <a:p>
            <a:pPr algn="ctr"/>
            <a:r>
              <a:rPr lang="tr-TR" b="1" dirty="0">
                <a:solidFill>
                  <a:schemeClr val="accent5">
                    <a:lumMod val="75000"/>
                  </a:schemeClr>
                </a:solidFill>
              </a:rPr>
              <a:t>TEŞVİKTEN YARARLANMA ŞARTLARI</a:t>
            </a:r>
          </a:p>
          <a:p>
            <a:r>
              <a:rPr lang="tr-TR" sz="2400" b="1" dirty="0">
                <a:solidFill>
                  <a:srgbClr val="0070C0"/>
                </a:solidFill>
              </a:rPr>
              <a:t>SİGORTALI YÖNÜNDEN ARANILAN ŞARTLAR</a:t>
            </a:r>
          </a:p>
          <a:p>
            <a:r>
              <a:rPr lang="tr-TR" dirty="0"/>
              <a:t>1/1/2018 ila 31/12/2022 tarihleri arasında işe alınmış olması,</a:t>
            </a:r>
          </a:p>
          <a:p>
            <a:r>
              <a:rPr lang="tr-TR" dirty="0"/>
              <a:t>Türkiye İş Kurumuna kayıtlı işsiz olması,</a:t>
            </a:r>
          </a:p>
          <a:p>
            <a:r>
              <a:rPr lang="tr-TR" dirty="0"/>
              <a:t> </a:t>
            </a:r>
            <a:r>
              <a:rPr lang="tr-TR" b="1" u="sng" dirty="0"/>
              <a:t>İşe alındığı aydan önceki üç aylık sürede</a:t>
            </a:r>
            <a:r>
              <a:rPr lang="tr-TR" dirty="0"/>
              <a:t> isteğe bağlı sigortalılık hariç toplam 10 günden fazla 4/a, 4/b veya 4/c kapsamında sigortalı olmaması, Ek-6 veya Ek-9 (10 gün ve üzerinde) sigortalısı olmaması,</a:t>
            </a:r>
          </a:p>
        </p:txBody>
      </p:sp>
      <p:pic>
        <p:nvPicPr>
          <p:cNvPr id="4" name="Resim 3">
            <a:extLst>
              <a:ext uri="{FF2B5EF4-FFF2-40B4-BE49-F238E27FC236}">
                <a16:creationId xmlns:a16="http://schemas.microsoft.com/office/drawing/2014/main" id="{6547AA43-BB50-16BB-BF29-78E3368E763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828747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p:txBody>
          <a:bodyPr>
            <a:normAutofit fontScale="85000" lnSpcReduction="20000"/>
          </a:bodyPr>
          <a:lstStyle/>
          <a:p>
            <a:pPr lvl="0" algn="ctr"/>
            <a:r>
              <a:rPr lang="tr-TR" b="1" dirty="0">
                <a:solidFill>
                  <a:schemeClr val="accent5">
                    <a:lumMod val="75000"/>
                  </a:schemeClr>
                </a:solidFill>
              </a:rPr>
              <a:t>TEŞVİKTEN YARARLANMA ŞARTLARI</a:t>
            </a:r>
          </a:p>
          <a:p>
            <a:pPr lvl="0"/>
            <a:r>
              <a:rPr lang="tr-TR" sz="2400" b="1" dirty="0">
                <a:solidFill>
                  <a:srgbClr val="0070C0"/>
                </a:solidFill>
              </a:rPr>
              <a:t>İŞYERİ YÖNÜNDEN ARANILAN ŞARTLAR</a:t>
            </a:r>
          </a:p>
          <a:p>
            <a:r>
              <a:rPr lang="tr-TR" dirty="0"/>
              <a:t>İşyerinin özel sektör işverenine ait olması,</a:t>
            </a:r>
          </a:p>
          <a:p>
            <a:r>
              <a:rPr lang="tr-TR" dirty="0"/>
              <a:t>Sigortalının işe alındığı yıldan </a:t>
            </a:r>
            <a:r>
              <a:rPr lang="tr-TR" b="1" u="sng" dirty="0"/>
              <a:t>bir önceki takvim yılındaki </a:t>
            </a:r>
            <a:r>
              <a:rPr lang="tr-TR" dirty="0"/>
              <a:t>sigortalı sayısının ortalamasına ilave olarak çalıştırılması,</a:t>
            </a:r>
          </a:p>
          <a:p>
            <a:r>
              <a:rPr lang="tr-TR" dirty="0" err="1"/>
              <a:t>MUHSGK’nın</a:t>
            </a:r>
            <a:r>
              <a:rPr lang="tr-TR" dirty="0"/>
              <a:t>; İşyerinin imalat ya da bilişim sektöründe faaliyet göstermesi halinde </a:t>
            </a:r>
            <a:r>
              <a:rPr lang="tr-TR" b="1" u="sng" dirty="0"/>
              <a:t>17103 kanun numarası,</a:t>
            </a:r>
            <a:r>
              <a:rPr lang="tr-TR" dirty="0"/>
              <a:t> diğer sektörlerde faaliyet göstermesi halinde </a:t>
            </a:r>
            <a:r>
              <a:rPr lang="tr-TR" b="1" u="sng" dirty="0"/>
              <a:t>27103 kanun numarası </a:t>
            </a:r>
            <a:r>
              <a:rPr lang="tr-TR" dirty="0"/>
              <a:t>seçilerek yasal süresi içerisinde gönderilmesi,</a:t>
            </a:r>
          </a:p>
          <a:p>
            <a:r>
              <a:rPr lang="tr-TR" dirty="0"/>
              <a:t>Tahakkuk eden primlerin yasal süresi içerisinde ödenmesi,</a:t>
            </a:r>
          </a:p>
          <a:p>
            <a:r>
              <a:rPr lang="tr-TR" b="1" dirty="0"/>
              <a:t>İşyerinin</a:t>
            </a:r>
            <a:r>
              <a:rPr lang="tr-TR" dirty="0"/>
              <a:t> </a:t>
            </a:r>
            <a:r>
              <a:rPr lang="tr-TR" dirty="0" err="1"/>
              <a:t>SGK’ya</a:t>
            </a:r>
            <a:r>
              <a:rPr lang="tr-TR" dirty="0"/>
              <a:t> yasal ödeme süresi geçmiş borcunun bulunmaması veya yapılandırılmış ya da taksitlendirilmiş olması,</a:t>
            </a:r>
          </a:p>
          <a:p>
            <a:r>
              <a:rPr lang="tr-TR" dirty="0"/>
              <a:t>Kayıt dışı sigortalı çalıştırıldığı ya da sahte sigortalı bildiriminde bulunulduğu yönünde bir tespitin bulunmaması,</a:t>
            </a:r>
          </a:p>
          <a:p>
            <a:endParaRPr lang="tr-TR" dirty="0"/>
          </a:p>
        </p:txBody>
      </p:sp>
      <p:pic>
        <p:nvPicPr>
          <p:cNvPr id="4" name="Resim 3">
            <a:extLst>
              <a:ext uri="{FF2B5EF4-FFF2-40B4-BE49-F238E27FC236}">
                <a16:creationId xmlns:a16="http://schemas.microsoft.com/office/drawing/2014/main" id="{35B1DFAE-CACD-23E0-A9B6-963DE77721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1491964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10000"/>
          </a:bodyPr>
          <a:lstStyle/>
          <a:p>
            <a:r>
              <a:rPr lang="tr-TR" b="1" dirty="0">
                <a:solidFill>
                  <a:schemeClr val="accent5">
                    <a:lumMod val="75000"/>
                  </a:schemeClr>
                </a:solidFill>
              </a:rPr>
              <a:t>DESTEKTEN YARARLANMAK İÇİN YAPILACAK İŞLEMLER</a:t>
            </a:r>
          </a:p>
          <a:p>
            <a:r>
              <a:rPr lang="tr-TR" dirty="0"/>
              <a:t>Prim desteğinden yararlanılabilmesi için, işverenlerce e-SGK kanalıyla tanımlama yapılması gerekmektedir.</a:t>
            </a:r>
          </a:p>
          <a:p>
            <a:r>
              <a:rPr lang="tr-TR" dirty="0"/>
              <a:t>İşverenlerce kapsama giren sigortalılara ilişkin yapılacak tanımlamalar, www.sgk.gov.tr adresinden giriş yapılmak suretiyle erişilen "e-SGK/İşveren/İşveren Sistemi/Teşvikten Faydalanılacak Sigortalı Tanımlama" ekranlarında yer alan;</a:t>
            </a:r>
          </a:p>
          <a:p>
            <a:pPr marL="0" indent="0">
              <a:buNone/>
            </a:pPr>
            <a:r>
              <a:rPr lang="tr-TR" dirty="0"/>
              <a:t>-İmalat veya bilişim sektörü için "17103/4447 Sayılı Kanun Geçici 19. Madde (İmalat veya bilişim sektörü)"</a:t>
            </a:r>
          </a:p>
          <a:p>
            <a:pPr marL="0" indent="0">
              <a:buNone/>
            </a:pPr>
            <a:r>
              <a:rPr lang="tr-TR" dirty="0"/>
              <a:t>- Diğer sektörler için ise "27103/4447 Sayılı Kanun Geçici 19. Madde (Diğer sektör)" menüsü vasıtasıyla yapılacaktır.</a:t>
            </a:r>
          </a:p>
        </p:txBody>
      </p:sp>
      <p:pic>
        <p:nvPicPr>
          <p:cNvPr id="4" name="Resim 3">
            <a:extLst>
              <a:ext uri="{FF2B5EF4-FFF2-40B4-BE49-F238E27FC236}">
                <a16:creationId xmlns:a16="http://schemas.microsoft.com/office/drawing/2014/main" id="{0ECD4F48-44AF-7EFA-EC31-A6C79760FA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1462370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935573" y="343833"/>
            <a:ext cx="9807769" cy="5514178"/>
          </a:xfrm>
          <a:prstGeom prst="rect">
            <a:avLst/>
          </a:prstGeom>
        </p:spPr>
      </p:pic>
      <p:pic>
        <p:nvPicPr>
          <p:cNvPr id="5" name="Resim 4">
            <a:extLst>
              <a:ext uri="{FF2B5EF4-FFF2-40B4-BE49-F238E27FC236}">
                <a16:creationId xmlns:a16="http://schemas.microsoft.com/office/drawing/2014/main" id="{FDE9907B-1481-D21C-663B-34E23F619B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442733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İLAVE İSTİHDAM TEŞVİĞİ (17103/27103)</a:t>
            </a:r>
            <a:endParaRPr lang="tr-TR" dirty="0"/>
          </a:p>
        </p:txBody>
      </p:sp>
      <p:sp>
        <p:nvSpPr>
          <p:cNvPr id="3" name="İçerik Yer Tutucusu 2"/>
          <p:cNvSpPr>
            <a:spLocks noGrp="1"/>
          </p:cNvSpPr>
          <p:nvPr>
            <p:ph idx="1"/>
          </p:nvPr>
        </p:nvSpPr>
        <p:spPr/>
        <p:txBody>
          <a:bodyPr>
            <a:normAutofit/>
          </a:bodyPr>
          <a:lstStyle/>
          <a:p>
            <a:pPr algn="ctr"/>
            <a:r>
              <a:rPr lang="tr-TR" b="1" dirty="0">
                <a:solidFill>
                  <a:srgbClr val="FF0000"/>
                </a:solidFill>
              </a:rPr>
              <a:t>TEŞVİKTEN YARARLANILACAK SÜRE</a:t>
            </a:r>
          </a:p>
          <a:p>
            <a:r>
              <a:rPr lang="tr-TR" dirty="0"/>
              <a:t>Teşvikten, </a:t>
            </a:r>
            <a:r>
              <a:rPr lang="tr-TR" b="1" u="sng" dirty="0"/>
              <a:t>2022/Aralık ayı aşılmamak üzere</a:t>
            </a:r>
            <a:r>
              <a:rPr lang="tr-TR" dirty="0"/>
              <a:t>;</a:t>
            </a:r>
          </a:p>
          <a:p>
            <a:r>
              <a:rPr lang="tr-TR" dirty="0"/>
              <a:t>İşe giriş tarihi itibarıyla 18 yaşından büyük kadınlar ile 18 yaşından büyük 25 yaşından küçük erkek sigortalılar ve İş-Kura kayıtlı engelli sigortalılar için </a:t>
            </a:r>
            <a:r>
              <a:rPr lang="tr-TR" b="1" u="sng" dirty="0"/>
              <a:t>18 ay süreyle</a:t>
            </a:r>
            <a:r>
              <a:rPr lang="tr-TR" dirty="0"/>
              <a:t>.</a:t>
            </a:r>
          </a:p>
          <a:p>
            <a:r>
              <a:rPr lang="tr-TR" dirty="0"/>
              <a:t>Diğer sigortalılar için </a:t>
            </a:r>
            <a:r>
              <a:rPr lang="tr-TR" b="1" u="sng" dirty="0"/>
              <a:t>12 ay süreyle</a:t>
            </a:r>
          </a:p>
          <a:p>
            <a:pPr marL="0" indent="0">
              <a:buNone/>
            </a:pPr>
            <a:r>
              <a:rPr lang="tr-TR" dirty="0"/>
              <a:t> Yararlanılabilecektir.</a:t>
            </a:r>
          </a:p>
        </p:txBody>
      </p:sp>
      <p:pic>
        <p:nvPicPr>
          <p:cNvPr id="4" name="Resim 3">
            <a:extLst>
              <a:ext uri="{FF2B5EF4-FFF2-40B4-BE49-F238E27FC236}">
                <a16:creationId xmlns:a16="http://schemas.microsoft.com/office/drawing/2014/main" id="{08628BA9-64BB-1509-E700-8B87C3268F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654552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200" b="1" dirty="0">
                <a:solidFill>
                  <a:schemeClr val="accent5">
                    <a:lumMod val="75000"/>
                  </a:schemeClr>
                </a:solidFill>
                <a:latin typeface="+mn-lt"/>
              </a:rPr>
              <a:t>ORTALAMA SİGORTALI SAYISININ HESABI</a:t>
            </a:r>
          </a:p>
        </p:txBody>
      </p:sp>
      <p:sp>
        <p:nvSpPr>
          <p:cNvPr id="3" name="İçerik Yer Tutucusu 2"/>
          <p:cNvSpPr>
            <a:spLocks noGrp="1"/>
          </p:cNvSpPr>
          <p:nvPr>
            <p:ph idx="1"/>
          </p:nvPr>
        </p:nvSpPr>
        <p:spPr/>
        <p:txBody>
          <a:bodyPr>
            <a:normAutofit fontScale="85000" lnSpcReduction="20000"/>
          </a:bodyPr>
          <a:lstStyle/>
          <a:p>
            <a:pPr marL="0" indent="0">
              <a:buNone/>
            </a:pPr>
            <a:r>
              <a:rPr lang="tr-TR" dirty="0"/>
              <a:t>-2020 yılında işe alınan (A) ve (B) sigortalılarının ortalama sayısının 35,</a:t>
            </a:r>
          </a:p>
          <a:p>
            <a:pPr marL="0" indent="0">
              <a:buNone/>
            </a:pPr>
            <a:r>
              <a:rPr lang="tr-TR" dirty="0"/>
              <a:t>-2021 yılında işe alınan (C), (D) ve (E) sigortalıların ortalama sayısının 37,</a:t>
            </a:r>
          </a:p>
          <a:p>
            <a:pPr marL="0" indent="0">
              <a:buNone/>
            </a:pPr>
            <a:r>
              <a:rPr lang="tr-TR" dirty="0"/>
              <a:t>-2022 yılında işe alınan (F) ve (G) sigortalılarının ortalama sayısının 38 olduğu,</a:t>
            </a:r>
          </a:p>
          <a:p>
            <a:pPr marL="0" indent="0">
              <a:buNone/>
            </a:pPr>
            <a:r>
              <a:rPr lang="tr-TR" dirty="0"/>
              <a:t>Bu sigortalılarla birlikte </a:t>
            </a:r>
            <a:r>
              <a:rPr lang="tr-TR" b="1" dirty="0">
                <a:solidFill>
                  <a:srgbClr val="00B050"/>
                </a:solidFill>
              </a:rPr>
              <a:t>2022/Kasım ayında toplam çalışan sayısının 39 olduğu düşünüldüğünde</a:t>
            </a:r>
            <a:r>
              <a:rPr lang="tr-TR" dirty="0"/>
              <a:t>,</a:t>
            </a:r>
          </a:p>
          <a:p>
            <a:endParaRPr lang="tr-TR" dirty="0"/>
          </a:p>
          <a:p>
            <a:pPr>
              <a:buFontTx/>
              <a:buChar char="-"/>
            </a:pPr>
            <a:r>
              <a:rPr lang="tr-TR" dirty="0"/>
              <a:t>2020 yılında işe alınan </a:t>
            </a:r>
            <a:r>
              <a:rPr kumimoji="0" lang="tr-TR" sz="2900" b="0" i="0" u="none" strike="noStrike" kern="1200" cap="none" spc="0" normalizeH="0" baseline="0" noProof="0" dirty="0">
                <a:ln>
                  <a:noFill/>
                </a:ln>
                <a:solidFill>
                  <a:prstClr val="black"/>
                </a:solidFill>
                <a:effectLst/>
                <a:uLnTx/>
                <a:uFillTx/>
                <a:latin typeface="Calibri" panose="020F0502020204030204"/>
                <a:ea typeface="+mn-ea"/>
                <a:cs typeface="+mn-cs"/>
              </a:rPr>
              <a:t>(A) ve (B) sigortalılarının (39-35 = 4) her ikisinden dolayı </a:t>
            </a:r>
          </a:p>
          <a:p>
            <a:pPr>
              <a:buFontTx/>
              <a:buChar char="-"/>
            </a:pPr>
            <a:r>
              <a:rPr kumimoji="0" lang="tr-TR" sz="2900" b="0" i="0" u="none" strike="noStrike" kern="1200" cap="none" spc="0" normalizeH="0" baseline="0" noProof="0" dirty="0">
                <a:ln>
                  <a:noFill/>
                </a:ln>
                <a:solidFill>
                  <a:prstClr val="black"/>
                </a:solidFill>
                <a:effectLst/>
                <a:uLnTx/>
                <a:uFillTx/>
                <a:latin typeface="Calibri" panose="020F0502020204030204"/>
                <a:ea typeface="+mn-ea"/>
                <a:cs typeface="+mn-cs"/>
              </a:rPr>
              <a:t>2021 yılında işe alınan (C), (D) ve (E) sigortalıların (39-37 = 2) yalnızca ikisinden dolayı</a:t>
            </a:r>
          </a:p>
          <a:p>
            <a:pPr>
              <a:buFontTx/>
              <a:buChar char="-"/>
            </a:pPr>
            <a:r>
              <a:rPr kumimoji="0" lang="tr-TR" sz="2900" b="0" i="0" u="none" strike="noStrike" kern="1200" cap="none" spc="0" normalizeH="0" baseline="0" noProof="0" dirty="0">
                <a:ln>
                  <a:noFill/>
                </a:ln>
                <a:solidFill>
                  <a:prstClr val="black"/>
                </a:solidFill>
                <a:effectLst/>
                <a:uLnTx/>
                <a:uFillTx/>
                <a:latin typeface="Calibri" panose="020F0502020204030204"/>
                <a:ea typeface="+mn-ea"/>
                <a:cs typeface="+mn-cs"/>
              </a:rPr>
              <a:t>2022 yılında işe alınan </a:t>
            </a:r>
            <a:r>
              <a:rPr kumimoji="0" lang="tr-TR" sz="2700" b="0" i="0" u="none" strike="noStrike" kern="1200" cap="none" spc="0" normalizeH="0" baseline="0" noProof="0" dirty="0">
                <a:ln>
                  <a:noFill/>
                </a:ln>
                <a:solidFill>
                  <a:prstClr val="black"/>
                </a:solidFill>
                <a:effectLst/>
                <a:uLnTx/>
                <a:uFillTx/>
                <a:latin typeface="Calibri" panose="020F0502020204030204"/>
                <a:ea typeface="+mn-ea"/>
                <a:cs typeface="+mn-cs"/>
              </a:rPr>
              <a:t>(F) ve (G) sigortalılarının (39-38 = 1) yalnızca birinden dolayı</a:t>
            </a:r>
          </a:p>
          <a:p>
            <a:pPr marL="0" indent="0">
              <a:buNone/>
            </a:pPr>
            <a:r>
              <a:rPr kumimoji="0" lang="tr-TR" sz="2900" b="0" i="0" u="none" strike="noStrike" kern="1200" cap="none" spc="0" normalizeH="0" baseline="0" noProof="0" dirty="0">
                <a:ln>
                  <a:noFill/>
                </a:ln>
                <a:solidFill>
                  <a:prstClr val="black"/>
                </a:solidFill>
                <a:effectLst/>
                <a:uLnTx/>
                <a:uFillTx/>
                <a:latin typeface="Calibri" panose="020F0502020204030204"/>
                <a:ea typeface="+mn-ea"/>
                <a:cs typeface="+mn-cs"/>
              </a:rPr>
              <a:t>7103 teşvikinden yararlanılabilecektir.</a:t>
            </a:r>
          </a:p>
          <a:p>
            <a:pPr>
              <a:buFontTx/>
              <a:buChar char="-"/>
            </a:pPr>
            <a:endParaRPr lang="tr-TR" sz="2900" dirty="0">
              <a:solidFill>
                <a:prstClr val="black"/>
              </a:solidFill>
              <a:latin typeface="Calibri" panose="020F0502020204030204"/>
            </a:endParaRPr>
          </a:p>
          <a:p>
            <a:endParaRPr lang="tr-TR" dirty="0"/>
          </a:p>
        </p:txBody>
      </p:sp>
      <p:pic>
        <p:nvPicPr>
          <p:cNvPr id="4" name="Resim 3">
            <a:extLst>
              <a:ext uri="{FF2B5EF4-FFF2-40B4-BE49-F238E27FC236}">
                <a16:creationId xmlns:a16="http://schemas.microsoft.com/office/drawing/2014/main" id="{7AC29964-604F-A2DA-CB51-7F18AB43F1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2932501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p:txBody>
          <a:bodyPr>
            <a:normAutofit lnSpcReduction="10000"/>
          </a:bodyPr>
          <a:lstStyle/>
          <a:p>
            <a:pPr algn="ctr"/>
            <a:r>
              <a:rPr lang="tr-TR" b="1" dirty="0">
                <a:solidFill>
                  <a:schemeClr val="accent5">
                    <a:lumMod val="75000"/>
                  </a:schemeClr>
                </a:solidFill>
              </a:rPr>
              <a:t>TEŞVİKTEN YARARLANILACAK SÜRE</a:t>
            </a:r>
          </a:p>
          <a:p>
            <a:r>
              <a:rPr lang="tr-TR" dirty="0"/>
              <a:t>1/1/2018 ila 31/12/2022 tarihleri arasında 5510 sayılı Kanun kapsamına alınan işyerleri ile daha önce tescil edildiği halde ortalama sigortalı sayısının hesaplandığı yılda sigortalı çalıştırılmaması nedeniyle SGK’ya aylık prim ve hizmet belgesi vermeyen işyerleri,  </a:t>
            </a:r>
            <a:r>
              <a:rPr lang="tr-TR" b="1" u="sng" dirty="0"/>
              <a:t>ilk defa sigortalı bildiriminde bulunulan ayı takip eden üçüncü aya ilişkin aylık prim ve hizmet belgesinden başlanılarak</a:t>
            </a:r>
            <a:r>
              <a:rPr lang="tr-TR" dirty="0"/>
              <a:t> teşvikten yararlandırılır.</a:t>
            </a:r>
          </a:p>
          <a:p>
            <a:r>
              <a:rPr lang="tr-TR" b="1" dirty="0"/>
              <a:t>Örnek- </a:t>
            </a:r>
            <a:r>
              <a:rPr lang="tr-TR" dirty="0"/>
              <a:t>İlk defa 15/10/2022 tarihinde sigortalı çalıştırılmaya başlanılan bir işyerinde 17103/27103 teşvikinden yararlanılacak ilk ay 2023/Ocak ayına ait MUHSGK olacaktır. (</a:t>
            </a:r>
            <a:r>
              <a:rPr lang="tr-TR" i="1" dirty="0"/>
              <a:t>süre uzatımı yapıldığı takdirde</a:t>
            </a:r>
            <a:r>
              <a:rPr lang="tr-TR" dirty="0"/>
              <a:t>)</a:t>
            </a:r>
          </a:p>
          <a:p>
            <a:endParaRPr lang="tr-TR" b="1" dirty="0">
              <a:solidFill>
                <a:srgbClr val="FF0000"/>
              </a:solidFill>
            </a:endParaRPr>
          </a:p>
        </p:txBody>
      </p:sp>
      <p:pic>
        <p:nvPicPr>
          <p:cNvPr id="4" name="Resim 3">
            <a:extLst>
              <a:ext uri="{FF2B5EF4-FFF2-40B4-BE49-F238E27FC236}">
                <a16:creationId xmlns:a16="http://schemas.microsoft.com/office/drawing/2014/main" id="{98C5331F-457F-AD89-5DDF-98AFB1B49A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4238013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chemeClr val="accent2"/>
                </a:solidFill>
              </a:rPr>
              <a:t>İLAVE İSTİHDAM TEŞVİĞİ (17103/27103)</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20000"/>
          </a:bodyPr>
          <a:lstStyle/>
          <a:p>
            <a:pPr algn="ctr"/>
            <a:r>
              <a:rPr lang="tr-TR" b="1" dirty="0">
                <a:solidFill>
                  <a:schemeClr val="tx2"/>
                </a:solidFill>
              </a:rPr>
              <a:t>DİĞER HUSUSLAR</a:t>
            </a:r>
          </a:p>
          <a:p>
            <a:r>
              <a:rPr lang="tr-TR" dirty="0"/>
              <a:t>Sigortalı teşvik süresi dolmadan işten ayrılıp başka bir işyerinde çalışmaya başlarsa, yeni işveren kanunda öngörülen diğer şartları sağlaması kaydıyla kalan süre boyunca teşvikten yararlanabilecektir.</a:t>
            </a:r>
          </a:p>
          <a:p>
            <a:r>
              <a:rPr lang="tr-TR" dirty="0"/>
              <a:t>Teşvikten yararlanabilmek için sigortalının </a:t>
            </a:r>
            <a:r>
              <a:rPr lang="tr-TR" b="1" dirty="0"/>
              <a:t>İŞKUR iş arama kaydının en geç işe giriş bildirgesi verilmeden önce </a:t>
            </a:r>
            <a:r>
              <a:rPr lang="tr-TR" dirty="0"/>
              <a:t>yapılması gerekir.</a:t>
            </a:r>
          </a:p>
          <a:p>
            <a:r>
              <a:rPr lang="tr-TR" dirty="0"/>
              <a:t>Teşvik, 12/18 aylık süre yararlanma süresi sona ermese bile her halükarda 2022/Aralık itibariyle sona erecektir. Ancak sayın Cumhurbaşkanının teşvikten yararlanma süresini 31/12/2023 tarihine kadar uzatma yetkisi bulunmaktadır.</a:t>
            </a:r>
          </a:p>
          <a:p>
            <a:r>
              <a:rPr lang="tr-TR" dirty="0"/>
              <a:t>Ortalama sigortalı sayısının hesabında ve cari ayda çalıştırılan sigortalı sayısının hesabında emekli çalışanlar ile 0 gün ve 0 kazançlı sigortalılar da hesaba dahil edilmektedir.</a:t>
            </a:r>
          </a:p>
          <a:p>
            <a:endParaRPr lang="tr-TR" dirty="0"/>
          </a:p>
          <a:p>
            <a:endParaRPr lang="tr-TR" dirty="0"/>
          </a:p>
        </p:txBody>
      </p:sp>
      <p:pic>
        <p:nvPicPr>
          <p:cNvPr id="4" name="Resim 3">
            <a:extLst>
              <a:ext uri="{FF2B5EF4-FFF2-40B4-BE49-F238E27FC236}">
                <a16:creationId xmlns:a16="http://schemas.microsoft.com/office/drawing/2014/main" id="{70E83235-F7ED-EEB3-3157-4661D29DBE4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3166" y="5354999"/>
            <a:ext cx="3400353" cy="1913802"/>
          </a:xfrm>
          <a:prstGeom prst="rect">
            <a:avLst/>
          </a:prstGeom>
        </p:spPr>
      </p:pic>
    </p:spTree>
    <p:extLst>
      <p:ext uri="{BB962C8B-B14F-4D97-AF65-F5344CB8AC3E}">
        <p14:creationId xmlns:p14="http://schemas.microsoft.com/office/powerpoint/2010/main" val="3781816233"/>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8033</TotalTime>
  <Words>1774</Words>
  <Application>Microsoft Office PowerPoint</Application>
  <PresentationFormat>Geniş ekran</PresentationFormat>
  <Paragraphs>182</Paragraphs>
  <Slides>18</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18</vt:i4>
      </vt:variant>
    </vt:vector>
  </HeadingPairs>
  <TitlesOfParts>
    <vt:vector size="23" baseType="lpstr">
      <vt:lpstr>Arial</vt:lpstr>
      <vt:lpstr>Calibri</vt:lpstr>
      <vt:lpstr>Calibri Light</vt:lpstr>
      <vt:lpstr>Times New Roman</vt:lpstr>
      <vt:lpstr>Office Teması</vt:lpstr>
      <vt:lpstr>İLAVE İSTİHDAM TEŞVİĞİ (17103/27103)</vt:lpstr>
      <vt:lpstr>İLAVE İSTİHDAM TEŞVİĞİ (17103/27103)</vt:lpstr>
      <vt:lpstr>İLAVE İSTİHDAM TEŞVİĞİ (17103/27103)</vt:lpstr>
      <vt:lpstr>İLAVE İSTİHDAM TEŞVİĞİ (17103/27103)</vt:lpstr>
      <vt:lpstr>PowerPoint Sunusu</vt:lpstr>
      <vt:lpstr>İLAVE İSTİHDAM TEŞVİĞİ (17103/27103)</vt:lpstr>
      <vt:lpstr>ORTALAMA SİGORTALI SAYISININ HESABI</vt:lpstr>
      <vt:lpstr>İLAVE İSTİHDAM TEŞVİĞİ (17103/27103)</vt:lpstr>
      <vt:lpstr>İLAVE İSTİHDAM TEŞVİĞİ (17103/27103)</vt:lpstr>
      <vt:lpstr>İLAVE İSTİHDAM TEŞVİĞİ (17103/27103)</vt:lpstr>
      <vt:lpstr>İLAVE İSTİHDAM TEŞVİĞİ (17103/27103)</vt:lpstr>
      <vt:lpstr>İLAVE İSTİHDAM TEŞVİĞİ (17103/27103)</vt:lpstr>
      <vt:lpstr>İLAVE İSTİHDAM TEŞVİĞİ (17103/27103)</vt:lpstr>
      <vt:lpstr>İLAVE İSTİHDAM TEŞVİĞİ (17103/27103)</vt:lpstr>
      <vt:lpstr>İLAVE İSTİHDAM TEŞVİĞİ (17103/27103)</vt:lpstr>
      <vt:lpstr>İLAVE İSTİHDAM TEŞVİĞİ (17103/27103)</vt:lpstr>
      <vt:lpstr>       SİGORTA PRİM TEŞVİKLERİ 05510 </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352</cp:revision>
  <dcterms:created xsi:type="dcterms:W3CDTF">2020-03-17T08:40:25Z</dcterms:created>
  <dcterms:modified xsi:type="dcterms:W3CDTF">2022-11-29T19:05:34Z</dcterms:modified>
</cp:coreProperties>
</file>